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xls" ContentType="application/vnd.ms-exce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5"/>
  </p:notesMasterIdLst>
  <p:handoutMasterIdLst>
    <p:handoutMasterId r:id="rId86"/>
  </p:handoutMasterIdLst>
  <p:sldIdLst>
    <p:sldId id="1140" r:id="rId2"/>
    <p:sldId id="1133" r:id="rId3"/>
    <p:sldId id="1078" r:id="rId4"/>
    <p:sldId id="1128" r:id="rId5"/>
    <p:sldId id="1079" r:id="rId6"/>
    <p:sldId id="1129" r:id="rId7"/>
    <p:sldId id="1130" r:id="rId8"/>
    <p:sldId id="1131" r:id="rId9"/>
    <p:sldId id="1083" r:id="rId10"/>
    <p:sldId id="1093" r:id="rId11"/>
    <p:sldId id="1135" r:id="rId12"/>
    <p:sldId id="1109" r:id="rId13"/>
    <p:sldId id="1228" r:id="rId14"/>
    <p:sldId id="1269" r:id="rId15"/>
    <p:sldId id="1117" r:id="rId16"/>
    <p:sldId id="1268" r:id="rId17"/>
    <p:sldId id="952" r:id="rId18"/>
    <p:sldId id="1200" r:id="rId19"/>
    <p:sldId id="1201" r:id="rId20"/>
    <p:sldId id="1222" r:id="rId21"/>
    <p:sldId id="1202" r:id="rId22"/>
    <p:sldId id="1203" r:id="rId23"/>
    <p:sldId id="1204" r:id="rId24"/>
    <p:sldId id="1223" r:id="rId25"/>
    <p:sldId id="1224" r:id="rId26"/>
    <p:sldId id="1225" r:id="rId27"/>
    <p:sldId id="1230" r:id="rId28"/>
    <p:sldId id="1231" r:id="rId29"/>
    <p:sldId id="1232" r:id="rId30"/>
    <p:sldId id="1233" r:id="rId31"/>
    <p:sldId id="1271" r:id="rId32"/>
    <p:sldId id="1272" r:id="rId33"/>
    <p:sldId id="1273" r:id="rId34"/>
    <p:sldId id="1234" r:id="rId35"/>
    <p:sldId id="1235" r:id="rId36"/>
    <p:sldId id="1236" r:id="rId37"/>
    <p:sldId id="1237" r:id="rId38"/>
    <p:sldId id="1270" r:id="rId39"/>
    <p:sldId id="1238" r:id="rId40"/>
    <p:sldId id="1239" r:id="rId41"/>
    <p:sldId id="1240" r:id="rId42"/>
    <p:sldId id="1241" r:id="rId43"/>
    <p:sldId id="1242" r:id="rId44"/>
    <p:sldId id="1243" r:id="rId45"/>
    <p:sldId id="1244" r:id="rId46"/>
    <p:sldId id="1245" r:id="rId47"/>
    <p:sldId id="1246" r:id="rId48"/>
    <p:sldId id="1247" r:id="rId49"/>
    <p:sldId id="1248" r:id="rId50"/>
    <p:sldId id="1249" r:id="rId51"/>
    <p:sldId id="1250" r:id="rId52"/>
    <p:sldId id="1251" r:id="rId53"/>
    <p:sldId id="1252" r:id="rId54"/>
    <p:sldId id="1253" r:id="rId55"/>
    <p:sldId id="1254" r:id="rId56"/>
    <p:sldId id="1255" r:id="rId57"/>
    <p:sldId id="1256" r:id="rId58"/>
    <p:sldId id="1257" r:id="rId59"/>
    <p:sldId id="1259" r:id="rId60"/>
    <p:sldId id="1260" r:id="rId61"/>
    <p:sldId id="1261" r:id="rId62"/>
    <p:sldId id="1262" r:id="rId63"/>
    <p:sldId id="1263" r:id="rId64"/>
    <p:sldId id="1264" r:id="rId65"/>
    <p:sldId id="1265" r:id="rId66"/>
    <p:sldId id="1266" r:id="rId67"/>
    <p:sldId id="1267" r:id="rId68"/>
    <p:sldId id="1227" r:id="rId69"/>
    <p:sldId id="1229" r:id="rId70"/>
    <p:sldId id="1209" r:id="rId71"/>
    <p:sldId id="1210" r:id="rId72"/>
    <p:sldId id="1274" r:id="rId73"/>
    <p:sldId id="1275" r:id="rId74"/>
    <p:sldId id="1276" r:id="rId75"/>
    <p:sldId id="1277" r:id="rId76"/>
    <p:sldId id="1211" r:id="rId77"/>
    <p:sldId id="1212" r:id="rId78"/>
    <p:sldId id="1213" r:id="rId79"/>
    <p:sldId id="1214" r:id="rId80"/>
    <p:sldId id="1215" r:id="rId81"/>
    <p:sldId id="1216" r:id="rId82"/>
    <p:sldId id="1217" r:id="rId83"/>
    <p:sldId id="1218" r:id="rId84"/>
  </p:sldIdLst>
  <p:sldSz cx="9144000" cy="6858000" type="screen4x3"/>
  <p:notesSz cx="6858000" cy="9144000"/>
  <p:defaultTextStyle>
    <a:defPPr>
      <a:defRPr lang="en-US"/>
    </a:defPPr>
    <a:lvl1pPr algn="l" rtl="0" fontAlgn="base">
      <a:spcBef>
        <a:spcPct val="0"/>
      </a:spcBef>
      <a:spcAft>
        <a:spcPct val="0"/>
      </a:spcAft>
      <a:defRPr sz="2400" i="1" kern="1200">
        <a:solidFill>
          <a:schemeClr val="tx1"/>
        </a:solidFill>
        <a:latin typeface="Times New Roman" pitchFamily="18" charset="0"/>
        <a:ea typeface="+mn-ea"/>
        <a:cs typeface="+mn-cs"/>
      </a:defRPr>
    </a:lvl1pPr>
    <a:lvl2pPr marL="457200" algn="l" rtl="0" fontAlgn="base">
      <a:spcBef>
        <a:spcPct val="0"/>
      </a:spcBef>
      <a:spcAft>
        <a:spcPct val="0"/>
      </a:spcAft>
      <a:defRPr sz="2400" i="1" kern="1200">
        <a:solidFill>
          <a:schemeClr val="tx1"/>
        </a:solidFill>
        <a:latin typeface="Times New Roman" pitchFamily="18" charset="0"/>
        <a:ea typeface="+mn-ea"/>
        <a:cs typeface="+mn-cs"/>
      </a:defRPr>
    </a:lvl2pPr>
    <a:lvl3pPr marL="914400" algn="l" rtl="0" fontAlgn="base">
      <a:spcBef>
        <a:spcPct val="0"/>
      </a:spcBef>
      <a:spcAft>
        <a:spcPct val="0"/>
      </a:spcAft>
      <a:defRPr sz="2400" i="1" kern="1200">
        <a:solidFill>
          <a:schemeClr val="tx1"/>
        </a:solidFill>
        <a:latin typeface="Times New Roman" pitchFamily="18" charset="0"/>
        <a:ea typeface="+mn-ea"/>
        <a:cs typeface="+mn-cs"/>
      </a:defRPr>
    </a:lvl3pPr>
    <a:lvl4pPr marL="1371600" algn="l" rtl="0" fontAlgn="base">
      <a:spcBef>
        <a:spcPct val="0"/>
      </a:spcBef>
      <a:spcAft>
        <a:spcPct val="0"/>
      </a:spcAft>
      <a:defRPr sz="2400" i="1" kern="1200">
        <a:solidFill>
          <a:schemeClr val="tx1"/>
        </a:solidFill>
        <a:latin typeface="Times New Roman" pitchFamily="18" charset="0"/>
        <a:ea typeface="+mn-ea"/>
        <a:cs typeface="+mn-cs"/>
      </a:defRPr>
    </a:lvl4pPr>
    <a:lvl5pPr marL="1828800" algn="l" rtl="0" fontAlgn="base">
      <a:spcBef>
        <a:spcPct val="0"/>
      </a:spcBef>
      <a:spcAft>
        <a:spcPct val="0"/>
      </a:spcAft>
      <a:defRPr sz="2400" i="1" kern="1200">
        <a:solidFill>
          <a:schemeClr val="tx1"/>
        </a:solidFill>
        <a:latin typeface="Times New Roman" pitchFamily="18" charset="0"/>
        <a:ea typeface="+mn-ea"/>
        <a:cs typeface="+mn-cs"/>
      </a:defRPr>
    </a:lvl5pPr>
    <a:lvl6pPr marL="2286000" algn="l" defTabSz="914400" rtl="0" eaLnBrk="1" latinLnBrk="0" hangingPunct="1">
      <a:defRPr sz="2400" i="1" kern="1200">
        <a:solidFill>
          <a:schemeClr val="tx1"/>
        </a:solidFill>
        <a:latin typeface="Times New Roman" pitchFamily="18" charset="0"/>
        <a:ea typeface="+mn-ea"/>
        <a:cs typeface="+mn-cs"/>
      </a:defRPr>
    </a:lvl6pPr>
    <a:lvl7pPr marL="2743200" algn="l" defTabSz="914400" rtl="0" eaLnBrk="1" latinLnBrk="0" hangingPunct="1">
      <a:defRPr sz="2400" i="1" kern="1200">
        <a:solidFill>
          <a:schemeClr val="tx1"/>
        </a:solidFill>
        <a:latin typeface="Times New Roman" pitchFamily="18" charset="0"/>
        <a:ea typeface="+mn-ea"/>
        <a:cs typeface="+mn-cs"/>
      </a:defRPr>
    </a:lvl7pPr>
    <a:lvl8pPr marL="3200400" algn="l" defTabSz="914400" rtl="0" eaLnBrk="1" latinLnBrk="0" hangingPunct="1">
      <a:defRPr sz="2400" i="1" kern="1200">
        <a:solidFill>
          <a:schemeClr val="tx1"/>
        </a:solidFill>
        <a:latin typeface="Times New Roman" pitchFamily="18" charset="0"/>
        <a:ea typeface="+mn-ea"/>
        <a:cs typeface="+mn-cs"/>
      </a:defRPr>
    </a:lvl8pPr>
    <a:lvl9pPr marL="3657600" algn="l" defTabSz="914400" rtl="0" eaLnBrk="1" latinLnBrk="0" hangingPunct="1">
      <a:defRPr sz="2400" i="1" kern="1200">
        <a:solidFill>
          <a:schemeClr val="tx1"/>
        </a:solidFill>
        <a:latin typeface="Times New Roman" pitchFamily="18"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omputing Services" initials="CS" lastIdx="2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666699"/>
    <a:srgbClr val="009900"/>
    <a:srgbClr val="6699FF"/>
    <a:srgbClr val="33CCFF"/>
    <a:srgbClr val="CCFFFF"/>
    <a:srgbClr val="0099FF"/>
    <a:srgbClr val="CC00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82" autoAdjust="0"/>
    <p:restoredTop sz="89895" autoAdjust="0"/>
  </p:normalViewPr>
  <p:slideViewPr>
    <p:cSldViewPr>
      <p:cViewPr varScale="1">
        <p:scale>
          <a:sx n="86" d="100"/>
          <a:sy n="86" d="100"/>
        </p:scale>
        <p:origin x="-648" y="-78"/>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03-12-13T16:54:51.953" idx="24">
    <p:pos x="4027" y="403"/>
    <p:text>[material complements xbow’s]</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image" Target="../media/image75.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image" Target="../media/image8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image" Target="../media/image10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image" Target="../media/image75.png"/><Relationship Id="rId6" Type="http://schemas.openxmlformats.org/officeDocument/2006/relationships/image" Target="../media/image85.png"/><Relationship Id="rId5" Type="http://schemas.openxmlformats.org/officeDocument/2006/relationships/image" Target="../media/image109.png"/><Relationship Id="rId4" Type="http://schemas.openxmlformats.org/officeDocument/2006/relationships/image" Target="../media/image108.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107.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wmf"/><Relationship Id="rId1" Type="http://schemas.openxmlformats.org/officeDocument/2006/relationships/image" Target="../media/image13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i="0"/>
            </a:lvl1pPr>
          </a:lstStyle>
          <a:p>
            <a:pPr>
              <a:defRPr/>
            </a:pPr>
            <a:endParaRPr lang="en-US" altLang="zh-CN"/>
          </a:p>
        </p:txBody>
      </p:sp>
      <p:sp>
        <p:nvSpPr>
          <p:cNvPr id="2662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i="0"/>
            </a:lvl1pPr>
          </a:lstStyle>
          <a:p>
            <a:pPr>
              <a:defRPr/>
            </a:pPr>
            <a:endParaRPr lang="en-US" altLang="zh-CN"/>
          </a:p>
        </p:txBody>
      </p:sp>
      <p:sp>
        <p:nvSpPr>
          <p:cNvPr id="2662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i="0"/>
            </a:lvl1pPr>
          </a:lstStyle>
          <a:p>
            <a:pPr>
              <a:defRPr/>
            </a:pPr>
            <a:endParaRPr lang="en-US" altLang="zh-CN"/>
          </a:p>
        </p:txBody>
      </p:sp>
      <p:sp>
        <p:nvSpPr>
          <p:cNvPr id="2662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i="0"/>
            </a:lvl1pPr>
          </a:lstStyle>
          <a:p>
            <a:pPr>
              <a:defRPr/>
            </a:pPr>
            <a:fld id="{7C2406B6-2C4D-409E-92FA-948D632332C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i="0"/>
            </a:lvl1pPr>
          </a:lstStyle>
          <a:p>
            <a:pPr>
              <a:defRPr/>
            </a:pPr>
            <a:endParaRPr lang="en-US" altLang="zh-CN"/>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i="0"/>
            </a:lvl1pPr>
          </a:lstStyle>
          <a:p>
            <a:pPr>
              <a:defRPr/>
            </a:pPr>
            <a:endParaRPr lang="en-US" altLang="zh-CN"/>
          </a:p>
        </p:txBody>
      </p:sp>
      <p:sp>
        <p:nvSpPr>
          <p:cNvPr id="88068"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i="0"/>
            </a:lvl1pPr>
          </a:lstStyle>
          <a:p>
            <a:pPr>
              <a:defRPr/>
            </a:pPr>
            <a:endParaRPr lang="en-US" altLang="zh-CN"/>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i="0"/>
            </a:lvl1pPr>
          </a:lstStyle>
          <a:p>
            <a:pPr>
              <a:defRPr/>
            </a:pPr>
            <a:fld id="{8BB6EF9A-CD32-4152-AB9D-7C3065897DD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0D32ECCF-0B8D-4B99-9DB3-470FCED12BB2}" type="slidenum">
              <a:rPr lang="zh-CN" altLang="en-US" smtClean="0"/>
              <a:pPr/>
              <a:t>1</a:t>
            </a:fld>
            <a:endParaRPr lang="en-US" altLang="zh-CN" smtClean="0"/>
          </a:p>
        </p:txBody>
      </p:sp>
      <p:sp>
        <p:nvSpPr>
          <p:cNvPr id="89091" name="Rectangle 2"/>
          <p:cNvSpPr>
            <a:spLocks noRo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399ADA31-5C84-4091-B125-BFE95A5EF99A}" type="slidenum">
              <a:rPr lang="zh-CN" altLang="en-US" smtClean="0"/>
              <a:pPr/>
              <a:t>10</a:t>
            </a:fld>
            <a:endParaRPr lang="en-US" altLang="zh-CN" smtClean="0"/>
          </a:p>
        </p:txBody>
      </p:sp>
      <p:sp>
        <p:nvSpPr>
          <p:cNvPr id="98307" name="Rectangle 2"/>
          <p:cNvSpPr>
            <a:spLocks noRo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EEEED9D1-E79B-439B-9521-D48DEBBF6F50}" type="slidenum">
              <a:rPr lang="zh-CN" altLang="en-US" smtClean="0"/>
              <a:pPr/>
              <a:t>11</a:t>
            </a:fld>
            <a:endParaRPr lang="en-US" altLang="zh-CN" smtClean="0"/>
          </a:p>
        </p:txBody>
      </p:sp>
      <p:sp>
        <p:nvSpPr>
          <p:cNvPr id="99331" name="Rectangle 2"/>
          <p:cNvSpPr>
            <a:spLocks noRo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B876779-2439-467A-A9CA-9C31CE5A2BD4}" type="slidenum">
              <a:rPr lang="zh-CN" altLang="en-US" smtClean="0"/>
              <a:pPr/>
              <a:t>12</a:t>
            </a:fld>
            <a:endParaRPr lang="en-US" altLang="zh-CN" smtClean="0"/>
          </a:p>
        </p:txBody>
      </p:sp>
      <p:sp>
        <p:nvSpPr>
          <p:cNvPr id="100355" name="Rectangle 2"/>
          <p:cNvSpPr>
            <a:spLocks noRo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C15999D-BBF7-46D1-901F-D71DEF99461C}" type="slidenum">
              <a:rPr lang="zh-CN" altLang="en-US" smtClean="0"/>
              <a:pPr/>
              <a:t>13</a:t>
            </a:fld>
            <a:endParaRPr lang="en-US" altLang="zh-CN" smtClean="0"/>
          </a:p>
        </p:txBody>
      </p:sp>
      <p:sp>
        <p:nvSpPr>
          <p:cNvPr id="101379" name="Rectangle 2"/>
          <p:cNvSpPr>
            <a:spLocks noRo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44EC6B1-2F8D-4EBE-8AAD-C42CBA90465F}" type="slidenum">
              <a:rPr lang="zh-CN" altLang="en-US" smtClean="0"/>
              <a:pPr/>
              <a:t>14</a:t>
            </a:fld>
            <a:endParaRPr lang="en-US" altLang="zh-CN" smtClean="0"/>
          </a:p>
        </p:txBody>
      </p:sp>
      <p:sp>
        <p:nvSpPr>
          <p:cNvPr id="102403" name="Rectangle 2"/>
          <p:cNvSpPr>
            <a:spLocks noRo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a:lnSpc>
                <a:spcPct val="90000"/>
              </a:lnSpc>
            </a:pPr>
            <a:r>
              <a:rPr lang="en-US" smtClean="0"/>
              <a:t>Intel Developer Forum, 800 motes, 8 hop network</a:t>
            </a:r>
          </a:p>
          <a:p>
            <a:pPr>
              <a:lnSpc>
                <a:spcPct val="90000"/>
              </a:lnSpc>
            </a:pPr>
            <a:endParaRPr lang="en-US" smtClean="0"/>
          </a:p>
          <a:p>
            <a:pPr>
              <a:lnSpc>
                <a:spcPct val="90000"/>
              </a:lnSpc>
            </a:pPr>
            <a:r>
              <a:rPr lang="en-US" smtClean="0"/>
              <a:t>Middle America Subduction Experiment (MASE) is a collaborative project between California Institute of Technology, Universidad Nacional Autonoma de Mexico (UNAM) and UCLA CENS. The project is instrumenting a 500-km transect from Acapulco to Mexico City to Tampico by installing 100 broadband seismometers located every 5 to 20 km. UCLA has installed almost 50 seismometers covering nearly one-half of the line and is using telemetry technology designed by CENS. The entire line will be operating for at least one full year. </a:t>
            </a:r>
          </a:p>
          <a:p>
            <a:pPr>
              <a:lnSpc>
                <a:spcPct val="90000"/>
              </a:lnSpc>
            </a:pPr>
            <a:endParaRPr lang="en-US" smtClean="0"/>
          </a:p>
          <a:p>
            <a:pPr>
              <a:lnSpc>
                <a:spcPct val="90000"/>
              </a:lnSpc>
            </a:pPr>
            <a:r>
              <a:rPr lang="en-US" smtClean="0"/>
              <a:t>London-based BP outfitted the Loch Rannoch, one of its oil tankers, with 160 motes to measure vibration in the ship’s pumps, compressors and engines, according to The Economist (June 10, 2004). </a:t>
            </a:r>
          </a:p>
          <a:p>
            <a:pPr>
              <a:lnSpc>
                <a:spcPct val="90000"/>
              </a:lnSpc>
            </a:pPr>
            <a:endParaRPr lang="en-US" smtClean="0"/>
          </a:p>
          <a:p>
            <a:pPr>
              <a:lnSpc>
                <a:spcPct val="90000"/>
              </a:lnSpc>
            </a:pPr>
            <a:r>
              <a:rPr lang="en-US" smtClean="0"/>
              <a:t>Intel’s Flanigan reports that they have 210 vibration sensors installed on 40 machines so far, and will eventually equip about 3,000 machines in the giant Hillsboro plant. Each sensor connects to a mote, which provides the wireless connectivity and the I/O interface to the vibration sensor. One advantage of the wireless system is the reduced cost of installation. Flanigan says the cost to equip a machine with six sensors is about $750 for the vibration sensors and about $250 for the motes, a Stargate modem and enclosures, or about $1,000 per machine. To do it with conventional equipment would cost about $8,000 per machine, Flanigan estimates.   </a:t>
            </a:r>
          </a:p>
          <a:p>
            <a:pPr>
              <a:lnSpc>
                <a:spcPct val="90000"/>
              </a:lnSpc>
            </a:pPr>
            <a:endParaRPr lang="en-US" smtClean="0"/>
          </a:p>
          <a:p>
            <a:pPr>
              <a:lnSpc>
                <a:spcPct val="90000"/>
              </a:lnSpc>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5E36CE1E-16BC-48AA-925E-E113279B9D0E}" type="slidenum">
              <a:rPr lang="zh-CN" altLang="en-US" smtClean="0"/>
              <a:pPr/>
              <a:t>15</a:t>
            </a:fld>
            <a:endParaRPr lang="en-US" altLang="zh-CN" smtClean="0"/>
          </a:p>
        </p:txBody>
      </p:sp>
      <p:sp>
        <p:nvSpPr>
          <p:cNvPr id="103427" name="Rectangle 2"/>
          <p:cNvSpPr>
            <a:spLocks noRo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D28AA087-C0F7-43DF-B626-057FAB6F795D}" type="slidenum">
              <a:rPr lang="zh-CN" altLang="en-US" smtClean="0"/>
              <a:pPr/>
              <a:t>16</a:t>
            </a:fld>
            <a:endParaRPr lang="en-US" altLang="zh-CN" smtClean="0"/>
          </a:p>
        </p:txBody>
      </p:sp>
      <p:sp>
        <p:nvSpPr>
          <p:cNvPr id="104451" name="Rectangle 2"/>
          <p:cNvSpPr>
            <a:spLocks noRo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04330D3D-41EB-4BE3-83C7-7BE0B31F0694}" type="slidenum">
              <a:rPr lang="zh-CN" altLang="en-US" smtClean="0"/>
              <a:pPr/>
              <a:t>17</a:t>
            </a:fld>
            <a:endParaRPr lang="en-US" altLang="zh-CN" smtClean="0"/>
          </a:p>
        </p:txBody>
      </p:sp>
      <p:sp>
        <p:nvSpPr>
          <p:cNvPr id="105475" name="Rectangle 2"/>
          <p:cNvSpPr>
            <a:spLocks noRo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5C39FCF0-6CC0-424D-858D-D3A47D906DC9}" type="slidenum">
              <a:rPr lang="zh-CN" altLang="en-US" smtClean="0"/>
              <a:pPr/>
              <a:t>18</a:t>
            </a:fld>
            <a:endParaRPr lang="en-US" altLang="zh-CN" smtClean="0"/>
          </a:p>
        </p:txBody>
      </p:sp>
      <p:sp>
        <p:nvSpPr>
          <p:cNvPr id="106499" name="Rectangle 2"/>
          <p:cNvSpPr>
            <a:spLocks noRo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081CEAA-4399-4F5A-AAA2-5FBC5DA31238}" type="slidenum">
              <a:rPr lang="zh-CN" altLang="en-US" smtClean="0"/>
              <a:pPr/>
              <a:t>19</a:t>
            </a:fld>
            <a:endParaRPr lang="en-US" altLang="zh-CN" smtClean="0"/>
          </a:p>
        </p:txBody>
      </p:sp>
      <p:sp>
        <p:nvSpPr>
          <p:cNvPr id="107523" name="Rectangle 2"/>
          <p:cNvSpPr>
            <a:spLocks noRo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6DB4899-3550-481F-AE51-AE270941ACB9}" type="slidenum">
              <a:rPr lang="zh-CN" altLang="en-US" smtClean="0"/>
              <a:pPr/>
              <a:t>2</a:t>
            </a:fld>
            <a:endParaRPr lang="en-US" altLang="zh-CN" smtClean="0"/>
          </a:p>
        </p:txBody>
      </p:sp>
      <p:sp>
        <p:nvSpPr>
          <p:cNvPr id="90115" name="Rectangle 2"/>
          <p:cNvSpPr>
            <a:spLocks noRo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0A778AC1-2150-493B-8296-2682A151E71E}" type="slidenum">
              <a:rPr lang="zh-CN" altLang="en-US" smtClean="0"/>
              <a:pPr/>
              <a:t>20</a:t>
            </a:fld>
            <a:endParaRPr lang="en-US" altLang="zh-CN" smtClean="0"/>
          </a:p>
        </p:txBody>
      </p:sp>
      <p:sp>
        <p:nvSpPr>
          <p:cNvPr id="108547" name="Rectangle 2"/>
          <p:cNvSpPr>
            <a:spLocks noRo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r>
              <a:rPr lang="en-US" smtClean="0"/>
              <a:t>(no notes)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CAFB69C1-46AB-4CBD-99AD-5DDC2B02A15D}" type="slidenum">
              <a:rPr lang="zh-CN" altLang="en-US" smtClean="0"/>
              <a:pPr/>
              <a:t>21</a:t>
            </a:fld>
            <a:endParaRPr lang="en-US" altLang="zh-CN" smtClean="0"/>
          </a:p>
        </p:txBody>
      </p:sp>
      <p:sp>
        <p:nvSpPr>
          <p:cNvPr id="109571" name="Rectangle 2"/>
          <p:cNvSpPr>
            <a:spLocks noRo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0FD3428E-C64D-49D4-ABA1-523D49F58428}" type="slidenum">
              <a:rPr lang="zh-CN" altLang="en-US" smtClean="0"/>
              <a:pPr/>
              <a:t>22</a:t>
            </a:fld>
            <a:endParaRPr lang="en-US" altLang="zh-CN" smtClean="0"/>
          </a:p>
        </p:txBody>
      </p:sp>
      <p:sp>
        <p:nvSpPr>
          <p:cNvPr id="110595" name="Rectangle 2"/>
          <p:cNvSpPr>
            <a:spLocks noRo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lvl="1">
              <a:lnSpc>
                <a:spcPct val="90000"/>
              </a:lnSpc>
            </a:pPr>
            <a:r>
              <a:rPr lang="en-US" sz="1400" smtClean="0"/>
              <a:t>e.g., JSTARS is expensive on a per hour basis</a:t>
            </a:r>
          </a:p>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8AA87E6E-85A5-4C9E-8290-4F3432706CE3}" type="slidenum">
              <a:rPr lang="zh-CN" altLang="en-US" smtClean="0"/>
              <a:pPr/>
              <a:t>23</a:t>
            </a:fld>
            <a:endParaRPr lang="en-US" altLang="zh-CN" smtClean="0"/>
          </a:p>
        </p:txBody>
      </p:sp>
      <p:sp>
        <p:nvSpPr>
          <p:cNvPr id="111619" name="Rectangle 2"/>
          <p:cNvSpPr>
            <a:spLocks noRo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263DDCC6-305F-4CBF-A2FE-AAF7DD9B783F}" type="slidenum">
              <a:rPr lang="zh-CN" altLang="en-US" smtClean="0"/>
              <a:pPr/>
              <a:t>24</a:t>
            </a:fld>
            <a:endParaRPr lang="en-US" altLang="zh-CN" smtClean="0"/>
          </a:p>
        </p:txBody>
      </p:sp>
      <p:sp>
        <p:nvSpPr>
          <p:cNvPr id="112643" name="Rectangle 2"/>
          <p:cNvSpPr>
            <a:spLocks noRo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941DC893-42B3-473D-A460-6F047AAB6B72}" type="slidenum">
              <a:rPr lang="zh-CN" altLang="en-US" smtClean="0"/>
              <a:pPr/>
              <a:t>25</a:t>
            </a:fld>
            <a:endParaRPr lang="en-US" altLang="zh-CN" smtClean="0"/>
          </a:p>
        </p:txBody>
      </p:sp>
      <p:sp>
        <p:nvSpPr>
          <p:cNvPr id="113667" name="Rectangle 2"/>
          <p:cNvSpPr>
            <a:spLocks noRo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9031187C-5BEB-456A-B1B5-AD1413536778}" type="slidenum">
              <a:rPr lang="zh-CN" altLang="en-US" smtClean="0"/>
              <a:pPr/>
              <a:t>26</a:t>
            </a:fld>
            <a:endParaRPr lang="en-US" altLang="zh-CN" smtClean="0"/>
          </a:p>
        </p:txBody>
      </p:sp>
      <p:sp>
        <p:nvSpPr>
          <p:cNvPr id="114691" name="Rectangle 2"/>
          <p:cNvSpPr>
            <a:spLocks noRo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32553ECB-B272-43C5-8914-E4E1A81C4118}" type="slidenum">
              <a:rPr lang="zh-CN" altLang="en-US" smtClean="0"/>
              <a:pPr/>
              <a:t>27</a:t>
            </a:fld>
            <a:endParaRPr lang="en-US" altLang="zh-CN" smtClean="0"/>
          </a:p>
        </p:txBody>
      </p:sp>
      <p:sp>
        <p:nvSpPr>
          <p:cNvPr id="115715" name="Rectangle 2"/>
          <p:cNvSpPr>
            <a:spLocks noRo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B51479DF-8FC1-43B8-8774-F5983673B976}" type="slidenum">
              <a:rPr lang="zh-CN" altLang="en-US" smtClean="0"/>
              <a:pPr/>
              <a:t>28</a:t>
            </a:fld>
            <a:endParaRPr lang="en-US" altLang="zh-CN" smtClean="0"/>
          </a:p>
        </p:txBody>
      </p:sp>
      <p:sp>
        <p:nvSpPr>
          <p:cNvPr id="116739" name="Rectangle 2"/>
          <p:cNvSpPr>
            <a:spLocks noRo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08890F86-74D5-453F-A7E9-39635A85CA11}" type="slidenum">
              <a:rPr lang="zh-CN" altLang="en-US" smtClean="0"/>
              <a:pPr/>
              <a:t>29</a:t>
            </a:fld>
            <a:endParaRPr lang="en-US" altLang="zh-CN" smtClean="0"/>
          </a:p>
        </p:txBody>
      </p:sp>
      <p:sp>
        <p:nvSpPr>
          <p:cNvPr id="117763" name="Rectangle 2"/>
          <p:cNvSpPr>
            <a:spLocks noRo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54FA476-02A2-4CC1-8D5F-748186B577D5}" type="slidenum">
              <a:rPr lang="zh-CN" altLang="en-US" smtClean="0"/>
              <a:pPr/>
              <a:t>3</a:t>
            </a:fld>
            <a:endParaRPr lang="en-US" altLang="zh-CN" smtClean="0"/>
          </a:p>
        </p:txBody>
      </p:sp>
      <p:sp>
        <p:nvSpPr>
          <p:cNvPr id="91139" name="Rectangle 2"/>
          <p:cNvSpPr>
            <a:spLocks noRo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9612318B-8C2B-45F0-BF16-04BE9667F29B}" type="slidenum">
              <a:rPr lang="zh-CN" altLang="en-US" smtClean="0"/>
              <a:pPr/>
              <a:t>30</a:t>
            </a:fld>
            <a:endParaRPr lang="en-US" altLang="zh-CN" smtClean="0"/>
          </a:p>
        </p:txBody>
      </p:sp>
      <p:sp>
        <p:nvSpPr>
          <p:cNvPr id="118787" name="Rectangle 2"/>
          <p:cNvSpPr>
            <a:spLocks noRo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D6D64E13-3A38-495D-9451-0CB9276343BA}" type="slidenum">
              <a:rPr lang="zh-CN" altLang="en-US" smtClean="0"/>
              <a:pPr/>
              <a:t>31</a:t>
            </a:fld>
            <a:endParaRPr lang="en-US" altLang="zh-CN" smtClean="0"/>
          </a:p>
        </p:txBody>
      </p:sp>
      <p:sp>
        <p:nvSpPr>
          <p:cNvPr id="119811" name="Rectangle 2"/>
          <p:cNvSpPr>
            <a:spLocks noRo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pPr>
              <a:spcBef>
                <a:spcPct val="0"/>
              </a:spcBef>
            </a:pPr>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45A971F8-551D-4C8A-BF68-56586B47A07C}" type="slidenum">
              <a:rPr lang="zh-CN" altLang="en-US" smtClean="0"/>
              <a:pPr/>
              <a:t>32</a:t>
            </a:fld>
            <a:endParaRPr lang="en-US" altLang="zh-CN" smtClean="0"/>
          </a:p>
        </p:txBody>
      </p:sp>
      <p:sp>
        <p:nvSpPr>
          <p:cNvPr id="120835" name="Rectangle 2"/>
          <p:cNvSpPr>
            <a:spLocks noRo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a:spcBef>
                <a:spcPct val="0"/>
              </a:spcBef>
            </a:pPr>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7D9BF590-7582-48CF-8968-811CACA8F717}" type="slidenum">
              <a:rPr lang="zh-CN" altLang="en-US" smtClean="0"/>
              <a:pPr/>
              <a:t>33</a:t>
            </a:fld>
            <a:endParaRPr lang="en-US" altLang="zh-CN" smtClean="0"/>
          </a:p>
        </p:txBody>
      </p:sp>
      <p:sp>
        <p:nvSpPr>
          <p:cNvPr id="121859" name="Rectangle 2"/>
          <p:cNvSpPr>
            <a:spLocks noRo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pPr>
              <a:spcBef>
                <a:spcPct val="0"/>
              </a:spcBef>
            </a:pPr>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2ABC6EEA-AE0E-4BEF-A517-5F85EEB0125A}" type="slidenum">
              <a:rPr lang="zh-CN" altLang="en-US" smtClean="0"/>
              <a:pPr/>
              <a:t>34</a:t>
            </a:fld>
            <a:endParaRPr lang="en-US" altLang="zh-CN" smtClean="0"/>
          </a:p>
        </p:txBody>
      </p:sp>
      <p:sp>
        <p:nvSpPr>
          <p:cNvPr id="122883" name="Rectangle 2"/>
          <p:cNvSpPr>
            <a:spLocks noRo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E59BBDC9-90DB-4C0E-A2F7-DD6752D98EA5}" type="slidenum">
              <a:rPr lang="zh-CN" altLang="en-US" smtClean="0"/>
              <a:pPr/>
              <a:t>35</a:t>
            </a:fld>
            <a:endParaRPr lang="en-US" altLang="zh-CN" smtClean="0"/>
          </a:p>
        </p:txBody>
      </p:sp>
      <p:sp>
        <p:nvSpPr>
          <p:cNvPr id="123907" name="Rectangle 2"/>
          <p:cNvSpPr>
            <a:spLocks noRo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87DED63A-2277-47A2-A292-D3EF4C81A5C1}" type="slidenum">
              <a:rPr lang="zh-CN" altLang="en-US" smtClean="0"/>
              <a:pPr/>
              <a:t>36</a:t>
            </a:fld>
            <a:endParaRPr lang="en-US" altLang="zh-CN" smtClean="0"/>
          </a:p>
        </p:txBody>
      </p:sp>
      <p:sp>
        <p:nvSpPr>
          <p:cNvPr id="124931" name="Rectangle 2"/>
          <p:cNvSpPr>
            <a:spLocks noRo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73C591CB-A927-4F25-BC8A-ED1012037FEA}" type="slidenum">
              <a:rPr lang="zh-CN" altLang="en-US" smtClean="0"/>
              <a:pPr/>
              <a:t>37</a:t>
            </a:fld>
            <a:endParaRPr lang="en-US" altLang="zh-CN" smtClean="0"/>
          </a:p>
        </p:txBody>
      </p:sp>
      <p:sp>
        <p:nvSpPr>
          <p:cNvPr id="125955" name="Rectangle 2"/>
          <p:cNvSpPr>
            <a:spLocks noRo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17DB621A-F6E9-43DD-A33D-AC2E3E24AD8A}" type="slidenum">
              <a:rPr lang="zh-CN" altLang="en-US" smtClean="0"/>
              <a:pPr/>
              <a:t>38</a:t>
            </a:fld>
            <a:endParaRPr lang="en-US" altLang="zh-CN" smtClean="0"/>
          </a:p>
        </p:txBody>
      </p:sp>
      <p:sp>
        <p:nvSpPr>
          <p:cNvPr id="126979" name="Rectangle 2"/>
          <p:cNvSpPr>
            <a:spLocks noRo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D72D2764-4D3A-4F9E-BE7D-DCEFDCEBCBC0}" type="slidenum">
              <a:rPr lang="zh-CN" altLang="en-US" smtClean="0"/>
              <a:pPr/>
              <a:t>39</a:t>
            </a:fld>
            <a:endParaRPr lang="en-US" altLang="zh-CN" smtClean="0"/>
          </a:p>
        </p:txBody>
      </p:sp>
      <p:sp>
        <p:nvSpPr>
          <p:cNvPr id="128003" name="Rectangle 2"/>
          <p:cNvSpPr>
            <a:spLocks noRo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99239A5A-CD1A-461E-A528-FE50683DA8A2}" type="slidenum">
              <a:rPr lang="zh-CN" altLang="en-US" smtClean="0"/>
              <a:pPr/>
              <a:t>4</a:t>
            </a:fld>
            <a:endParaRPr lang="en-US" altLang="zh-CN" smtClean="0"/>
          </a:p>
        </p:txBody>
      </p:sp>
      <p:sp>
        <p:nvSpPr>
          <p:cNvPr id="92163" name="Rectangle 2"/>
          <p:cNvSpPr>
            <a:spLocks noRo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C755A9B4-4BEB-416D-9F9A-F658005E97B4}" type="slidenum">
              <a:rPr lang="zh-CN" altLang="en-US" smtClean="0"/>
              <a:pPr/>
              <a:t>40</a:t>
            </a:fld>
            <a:endParaRPr lang="en-US" altLang="zh-CN" smtClean="0"/>
          </a:p>
        </p:txBody>
      </p:sp>
      <p:sp>
        <p:nvSpPr>
          <p:cNvPr id="129027" name="Rectangle 2"/>
          <p:cNvSpPr>
            <a:spLocks noRot="1" noChangeArrowheads="1" noTextEdit="1"/>
          </p:cNvSpPr>
          <p:nvPr>
            <p:ph type="sldImg"/>
          </p:nvPr>
        </p:nvSpPr>
        <p:spPr>
          <a:xfrm>
            <a:off x="1104900" y="652463"/>
            <a:ext cx="4646613" cy="3484562"/>
          </a:xfrm>
          <a:ln/>
        </p:spPr>
      </p:sp>
      <p:sp>
        <p:nvSpPr>
          <p:cNvPr id="129028" name="Rectangle 3"/>
          <p:cNvSpPr>
            <a:spLocks noGrp="1" noChangeArrowheads="1"/>
          </p:cNvSpPr>
          <p:nvPr>
            <p:ph type="body" idx="1"/>
          </p:nvPr>
        </p:nvSpPr>
        <p:spPr>
          <a:xfrm>
            <a:off x="928688" y="4354513"/>
            <a:ext cx="5000625" cy="4137025"/>
          </a:xfrm>
          <a:noFill/>
          <a:ln/>
        </p:spPr>
        <p:txBody>
          <a:bodyPr/>
          <a:lstStyle/>
          <a:p>
            <a:r>
              <a:rPr lang="en-US" smtClean="0"/>
              <a:t>David Tennenhouse from Intel has been a key patron and promoter of this technology, from his earlier days in a funding agency in the US govt and now as VP for research at Intel. He, and intel, are pursuing this technology because of the broad markets envisioned, including those already mentioned as well as public health, patient monitoring, and retail.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D22117C2-7C54-4423-B4D0-0A7313BF4B2A}" type="slidenum">
              <a:rPr lang="zh-CN" altLang="en-US" smtClean="0"/>
              <a:pPr/>
              <a:t>41</a:t>
            </a:fld>
            <a:endParaRPr lang="en-US" altLang="zh-CN" smtClean="0"/>
          </a:p>
        </p:txBody>
      </p:sp>
      <p:sp>
        <p:nvSpPr>
          <p:cNvPr id="130051" name="Rectangle 2"/>
          <p:cNvSpPr>
            <a:spLocks noRot="1" noChangeArrowheads="1" noTextEdit="1"/>
          </p:cNvSpPr>
          <p:nvPr>
            <p:ph type="sldImg"/>
          </p:nvPr>
        </p:nvSpPr>
        <p:spPr>
          <a:xfrm>
            <a:off x="1144588" y="685800"/>
            <a:ext cx="4572000" cy="3429000"/>
          </a:xfrm>
          <a:ln/>
        </p:spPr>
      </p:sp>
      <p:sp>
        <p:nvSpPr>
          <p:cNvPr id="130052" name="Rectangle 3"/>
          <p:cNvSpPr>
            <a:spLocks noGrp="1" noChangeArrowheads="1"/>
          </p:cNvSpPr>
          <p:nvPr>
            <p:ph type="body" idx="1"/>
          </p:nvPr>
        </p:nvSpPr>
        <p:spPr>
          <a:xfrm>
            <a:off x="914400" y="4343400"/>
            <a:ext cx="5029200" cy="4114800"/>
          </a:xfrm>
          <a:noFill/>
          <a:ln/>
        </p:spPr>
        <p:txBody>
          <a:bodyPr lIns="90567" tIns="45283" rIns="90567" bIns="45283"/>
          <a:lstStyle/>
          <a:p>
            <a:r>
              <a:rPr lang="en-US" smtClean="0"/>
              <a:t>Remote sensing produced tremendous gains for science, governments,  and business through its ability to make large spatial scale observations. </a:t>
            </a:r>
          </a:p>
          <a:p>
            <a:endParaRPr lang="en-US" smtClean="0"/>
          </a:p>
          <a:p>
            <a:r>
              <a:rPr lang="en-US" smtClean="0"/>
              <a:t>However, each pixel in a remote sensing image represents a necessarily large piece of space, and so it does not provide good data or models when there is spatial heterogeneity or obstructions in the environment. </a:t>
            </a:r>
          </a:p>
          <a:p>
            <a:endParaRPr lang="en-US" smtClean="0"/>
          </a:p>
          <a:p>
            <a:r>
              <a:rPr lang="en-US" smtClean="0"/>
              <a:t>In situ, embedded sensing will transform  our ability to observe physical processes at the scale needed to understand and manage environmental issues associated with fine scale dynamics such as precision agriculture, biodiversity, etc.</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073D6E6D-316F-4E6B-8265-1F8B961EB055}" type="slidenum">
              <a:rPr lang="zh-CN" altLang="en-US" smtClean="0"/>
              <a:pPr/>
              <a:t>42</a:t>
            </a:fld>
            <a:endParaRPr lang="en-US" altLang="zh-CN" smtClean="0"/>
          </a:p>
        </p:txBody>
      </p:sp>
      <p:sp>
        <p:nvSpPr>
          <p:cNvPr id="131075" name="Rectangle 2"/>
          <p:cNvSpPr>
            <a:spLocks noRot="1" noChangeArrowheads="1" noTextEdit="1"/>
          </p:cNvSpPr>
          <p:nvPr>
            <p:ph type="sldImg"/>
          </p:nvPr>
        </p:nvSpPr>
        <p:spPr>
          <a:xfrm>
            <a:off x="1144588" y="685800"/>
            <a:ext cx="4572000" cy="3429000"/>
          </a:xfrm>
          <a:ln/>
        </p:spPr>
      </p:sp>
      <p:sp>
        <p:nvSpPr>
          <p:cNvPr id="131076" name="Rectangle 3"/>
          <p:cNvSpPr>
            <a:spLocks noGrp="1" noChangeArrowheads="1"/>
          </p:cNvSpPr>
          <p:nvPr>
            <p:ph type="body" idx="1"/>
          </p:nvPr>
        </p:nvSpPr>
        <p:spPr>
          <a:xfrm>
            <a:off x="914400" y="4343400"/>
            <a:ext cx="5029200" cy="4114800"/>
          </a:xfrm>
          <a:noFill/>
          <a:ln/>
        </p:spPr>
        <p:txBody>
          <a:bodyPr lIns="90567" tIns="45283" rIns="90567" bIns="45283"/>
          <a:lstStyle/>
          <a:p>
            <a:endParaRPr lang="en-US" smtClean="0"/>
          </a:p>
          <a:p>
            <a:r>
              <a:rPr lang="en-US" smtClean="0"/>
              <a:t>Many critical environmental processes have high frequency spatial variations and exhibit tremendous heterogeneity</a:t>
            </a:r>
          </a:p>
          <a:p>
            <a:endParaRPr lang="en-US" smtClean="0"/>
          </a:p>
          <a:p>
            <a:r>
              <a:rPr lang="en-US" smtClean="0"/>
              <a:t>To quote my colleague Dave Caron, Embedded Networked Sensing can provide fine scale information that large scale observations/instruments do not provide, and BIOLOGICAL UNDERSTANDING that only the fine scale gives us.</a:t>
            </a:r>
          </a:p>
          <a:p>
            <a:endParaRPr lang="en-US" smtClean="0"/>
          </a:p>
          <a:p>
            <a:r>
              <a:rPr lang="en-US" smtClean="0"/>
              <a:t>For example, consider the image in the lower right which provides </a:t>
            </a:r>
            <a:r>
              <a:rPr lang="en-US" smtClean="0">
                <a:solidFill>
                  <a:srgbClr val="000000"/>
                </a:solidFill>
                <a:latin typeface="Monaco" pitchFamily="112" charset="0"/>
              </a:rPr>
              <a:t>views to illustrate fragmentation.</a:t>
            </a:r>
          </a:p>
          <a:p>
            <a:r>
              <a:rPr lang="en-US" smtClean="0">
                <a:solidFill>
                  <a:srgbClr val="000000"/>
                </a:solidFill>
                <a:latin typeface="Monaco" pitchFamily="112" charset="0"/>
              </a:rPr>
              <a:t>Habitat fragmentation has a strong impact on biodiversity and ecosystem</a:t>
            </a:r>
          </a:p>
          <a:p>
            <a:r>
              <a:rPr lang="en-US" smtClean="0">
                <a:solidFill>
                  <a:srgbClr val="000000"/>
                </a:solidFill>
                <a:latin typeface="Monaco" pitchFamily="112" charset="0"/>
              </a:rPr>
              <a:t>processes by reducing breeding population sizes and altering microclimate</a:t>
            </a:r>
          </a:p>
          <a:p>
            <a:r>
              <a:rPr lang="en-US" smtClean="0">
                <a:solidFill>
                  <a:srgbClr val="000000"/>
                </a:solidFill>
                <a:latin typeface="Monaco" pitchFamily="112" charset="0"/>
              </a:rPr>
              <a:t>along habitat "edges". </a:t>
            </a:r>
            <a:r>
              <a:rPr lang="en-US" smtClean="0"/>
              <a:t>To develop predictive models that can forecast biological events we must make measurements at appropriate time and space scales!</a:t>
            </a:r>
          </a:p>
          <a:p>
            <a:endParaRPr lang="en-US" smtClean="0"/>
          </a:p>
          <a:p>
            <a:endParaRPr lang="en-US" smtClean="0">
              <a:solidFill>
                <a:srgbClr val="000000"/>
              </a:solidFill>
              <a:latin typeface="Monaco" pitchFamily="112"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9FA88806-BFFF-4021-9BCD-5D1AA1E70562}" type="slidenum">
              <a:rPr lang="zh-CN" altLang="en-US" smtClean="0"/>
              <a:pPr/>
              <a:t>43</a:t>
            </a:fld>
            <a:endParaRPr lang="en-US" altLang="zh-CN" smtClean="0"/>
          </a:p>
        </p:txBody>
      </p:sp>
      <p:sp>
        <p:nvSpPr>
          <p:cNvPr id="132099" name="Rectangle 2"/>
          <p:cNvSpPr>
            <a:spLocks noRot="1" noChangeArrowheads="1" noTextEdit="1"/>
          </p:cNvSpPr>
          <p:nvPr>
            <p:ph type="sldImg"/>
          </p:nvPr>
        </p:nvSpPr>
        <p:spPr>
          <a:xfrm>
            <a:off x="1144588" y="685800"/>
            <a:ext cx="4572000" cy="3429000"/>
          </a:xfrm>
          <a:ln/>
        </p:spPr>
      </p:sp>
      <p:sp>
        <p:nvSpPr>
          <p:cNvPr id="132100" name="Rectangle 3"/>
          <p:cNvSpPr>
            <a:spLocks noGrp="1" noChangeArrowheads="1"/>
          </p:cNvSpPr>
          <p:nvPr>
            <p:ph type="body" idx="1"/>
          </p:nvPr>
        </p:nvSpPr>
        <p:spPr>
          <a:xfrm>
            <a:off x="914400" y="4343400"/>
            <a:ext cx="5029200" cy="4114800"/>
          </a:xfrm>
          <a:noFill/>
          <a:ln/>
        </p:spPr>
        <p:txBody>
          <a:bodyPr lIns="90567" tIns="45283" rIns="90567" bIns="45283"/>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675ECC0C-85AD-4CE0-A62E-33ACE9DDD9ED}" type="slidenum">
              <a:rPr lang="zh-CN" altLang="en-US" smtClean="0"/>
              <a:pPr/>
              <a:t>44</a:t>
            </a:fld>
            <a:endParaRPr lang="en-US" altLang="zh-CN" smtClean="0"/>
          </a:p>
        </p:txBody>
      </p:sp>
      <p:sp>
        <p:nvSpPr>
          <p:cNvPr id="133123" name="Rectangle 2"/>
          <p:cNvSpPr>
            <a:spLocks noRot="1" noChangeArrowheads="1" noTextEdit="1"/>
          </p:cNvSpPr>
          <p:nvPr>
            <p:ph type="sldImg"/>
          </p:nvPr>
        </p:nvSpPr>
        <p:spPr>
          <a:xfrm>
            <a:off x="1104900" y="652463"/>
            <a:ext cx="4646613" cy="3484562"/>
          </a:xfrm>
          <a:ln/>
        </p:spPr>
      </p:sp>
      <p:sp>
        <p:nvSpPr>
          <p:cNvPr id="133124" name="Rectangle 3"/>
          <p:cNvSpPr>
            <a:spLocks noGrp="1" noChangeArrowheads="1"/>
          </p:cNvSpPr>
          <p:nvPr>
            <p:ph type="body" idx="1"/>
          </p:nvPr>
        </p:nvSpPr>
        <p:spPr>
          <a:xfrm>
            <a:off x="928688" y="4354513"/>
            <a:ext cx="5000625" cy="4137025"/>
          </a:xfrm>
          <a:noFill/>
          <a:ln/>
        </p:spPr>
        <p:txBody>
          <a:bodyPr/>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74CE7A16-64CA-43E4-BBCC-C2E79F9BC9B8}" type="slidenum">
              <a:rPr lang="zh-CN" altLang="en-US" smtClean="0"/>
              <a:pPr/>
              <a:t>45</a:t>
            </a:fld>
            <a:endParaRPr lang="en-US" altLang="zh-CN" smtClean="0"/>
          </a:p>
        </p:txBody>
      </p:sp>
      <p:sp>
        <p:nvSpPr>
          <p:cNvPr id="134147" name="Rectangle 2"/>
          <p:cNvSpPr>
            <a:spLocks noRot="1" noChangeArrowheads="1" noTextEdit="1"/>
          </p:cNvSpPr>
          <p:nvPr>
            <p:ph type="sldImg"/>
          </p:nvPr>
        </p:nvSpPr>
        <p:spPr>
          <a:xfrm>
            <a:off x="1104900" y="652463"/>
            <a:ext cx="4646613" cy="3484562"/>
          </a:xfrm>
          <a:ln/>
        </p:spPr>
      </p:sp>
      <p:sp>
        <p:nvSpPr>
          <p:cNvPr id="134148" name="Rectangle 3"/>
          <p:cNvSpPr>
            <a:spLocks noGrp="1" noChangeArrowheads="1"/>
          </p:cNvSpPr>
          <p:nvPr>
            <p:ph type="body" idx="1"/>
          </p:nvPr>
        </p:nvSpPr>
        <p:spPr>
          <a:xfrm>
            <a:off x="928688" y="4354513"/>
            <a:ext cx="5000625" cy="4137025"/>
          </a:xfrm>
          <a:noFill/>
          <a:ln/>
        </p:spPr>
        <p:txBody>
          <a:bodyP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8D4D4539-462B-4275-9342-D29666FB2298}" type="slidenum">
              <a:rPr lang="zh-CN" altLang="en-US" smtClean="0"/>
              <a:pPr/>
              <a:t>46</a:t>
            </a:fld>
            <a:endParaRPr lang="en-US" altLang="zh-CN" smtClean="0"/>
          </a:p>
        </p:txBody>
      </p:sp>
      <p:sp>
        <p:nvSpPr>
          <p:cNvPr id="135171" name="Rectangle 2"/>
          <p:cNvSpPr>
            <a:spLocks noRot="1" noChangeArrowheads="1" noTextEdit="1"/>
          </p:cNvSpPr>
          <p:nvPr>
            <p:ph type="sldImg"/>
          </p:nvPr>
        </p:nvSpPr>
        <p:spPr>
          <a:xfrm>
            <a:off x="1104900" y="652463"/>
            <a:ext cx="4646613" cy="3484562"/>
          </a:xfrm>
          <a:ln/>
        </p:spPr>
      </p:sp>
      <p:sp>
        <p:nvSpPr>
          <p:cNvPr id="135172" name="Rectangle 3"/>
          <p:cNvSpPr>
            <a:spLocks noGrp="1" noChangeArrowheads="1"/>
          </p:cNvSpPr>
          <p:nvPr>
            <p:ph type="body" idx="1"/>
          </p:nvPr>
        </p:nvSpPr>
        <p:spPr>
          <a:xfrm>
            <a:off x="928688" y="4354513"/>
            <a:ext cx="5000625" cy="4137025"/>
          </a:xfrm>
          <a:noFill/>
          <a:ln/>
        </p:spPr>
        <p:txBody>
          <a:bodyPr/>
          <a:lstStyle/>
          <a:p>
            <a:pPr>
              <a:spcBef>
                <a:spcPct val="0"/>
              </a:spcBef>
            </a:pPr>
            <a:r>
              <a:rPr lang="en-US" sz="1800" b="1" smtClean="0">
                <a:solidFill>
                  <a:srgbClr val="4F4F4F"/>
                </a:solidFill>
              </a:rPr>
              <a:t>-public policy for guidance and control</a:t>
            </a:r>
          </a:p>
          <a:p>
            <a:pPr>
              <a:spcBef>
                <a:spcPct val="0"/>
              </a:spcBef>
            </a:pPr>
            <a:r>
              <a:rPr lang="en-US" sz="1800" b="1" smtClean="0">
                <a:solidFill>
                  <a:srgbClr val="4F4F4F"/>
                </a:solidFill>
              </a:rPr>
              <a:t>-restrictive practices</a:t>
            </a:r>
          </a:p>
          <a:p>
            <a:pPr>
              <a:spcBef>
                <a:spcPct val="0"/>
              </a:spcBef>
            </a:pPr>
            <a:r>
              <a:rPr lang="en-US" sz="1800" b="1" smtClean="0">
                <a:solidFill>
                  <a:srgbClr val="4F4F4F"/>
                </a:solidFill>
              </a:rPr>
              <a:t>-setting of standards</a:t>
            </a:r>
          </a:p>
          <a:p>
            <a:pPr>
              <a:spcBef>
                <a:spcPct val="0"/>
              </a:spcBef>
            </a:pPr>
            <a:endParaRPr lang="en-US" sz="1800" b="1" smtClean="0">
              <a:solidFill>
                <a:srgbClr val="4F4F4F"/>
              </a:solidFill>
            </a:endParaRPr>
          </a:p>
          <a:p>
            <a:pPr>
              <a:spcBef>
                <a:spcPct val="0"/>
              </a:spcBef>
            </a:pPr>
            <a:r>
              <a:rPr lang="en-US" b="1" smtClean="0">
                <a:solidFill>
                  <a:srgbClr val="4F4F4F"/>
                </a:solidFill>
              </a:rPr>
              <a:t>-part of larger cultural, ethical, and</a:t>
            </a:r>
          </a:p>
          <a:p>
            <a:pPr>
              <a:spcBef>
                <a:spcPct val="0"/>
              </a:spcBef>
            </a:pPr>
            <a:r>
              <a:rPr lang="en-US" b="1" smtClean="0">
                <a:solidFill>
                  <a:srgbClr val="4F4F4F"/>
                </a:solidFill>
              </a:rPr>
              <a:t>legal context</a:t>
            </a:r>
          </a:p>
          <a:p>
            <a:pPr>
              <a:spcBef>
                <a:spcPct val="0"/>
              </a:spcBef>
            </a:pPr>
            <a:endParaRPr lang="en-US" b="1" smtClean="0">
              <a:solidFill>
                <a:srgbClr val="4F4F4F"/>
              </a:solidFill>
            </a:endParaRPr>
          </a:p>
          <a:p>
            <a:pPr>
              <a:spcBef>
                <a:spcPct val="0"/>
              </a:spcBef>
            </a:pPr>
            <a:r>
              <a:rPr lang="en-US" b="1" smtClean="0">
                <a:solidFill>
                  <a:srgbClr val="4F4F4F"/>
                </a:solidFill>
              </a:rPr>
              <a:t>-emphasis on individual balanced by group and society</a:t>
            </a:r>
          </a:p>
          <a:p>
            <a:pPr>
              <a:spcBef>
                <a:spcPct val="0"/>
              </a:spcBef>
            </a:pPr>
            <a:endParaRPr lang="en-US" b="1" smtClean="0">
              <a:solidFill>
                <a:srgbClr val="4F4F4F"/>
              </a:solidFill>
            </a:endParaRPr>
          </a:p>
          <a:p>
            <a:pPr>
              <a:spcBef>
                <a:spcPct val="0"/>
              </a:spcBef>
            </a:pPr>
            <a:r>
              <a:rPr lang="en-US" b="1" smtClean="0">
                <a:solidFill>
                  <a:srgbClr val="4F4F4F"/>
                </a:solidFill>
              </a:rPr>
              <a:t>-focus on protection balanced by design</a:t>
            </a:r>
          </a:p>
          <a:p>
            <a:pPr>
              <a:spcBef>
                <a:spcPct val="0"/>
              </a:spcBef>
            </a:pPr>
            <a:endParaRPr lang="en-US" sz="1800" b="1" smtClean="0">
              <a:solidFill>
                <a:srgbClr val="4F4F4F"/>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3A63874-0DA9-451E-A3D8-F8F6AC27DF57}" type="slidenum">
              <a:rPr lang="zh-CN" altLang="en-US" smtClean="0"/>
              <a:pPr/>
              <a:t>47</a:t>
            </a:fld>
            <a:endParaRPr lang="en-US" altLang="zh-CN" smtClean="0"/>
          </a:p>
        </p:txBody>
      </p:sp>
      <p:sp>
        <p:nvSpPr>
          <p:cNvPr id="136195" name="Rectangle 2"/>
          <p:cNvSpPr>
            <a:spLocks noRot="1" noChangeArrowheads="1" noTextEdit="1"/>
          </p:cNvSpPr>
          <p:nvPr>
            <p:ph type="sldImg"/>
          </p:nvPr>
        </p:nvSpPr>
        <p:spPr>
          <a:xfrm>
            <a:off x="1104900" y="652463"/>
            <a:ext cx="4646613" cy="3484562"/>
          </a:xfrm>
          <a:ln/>
        </p:spPr>
      </p:sp>
      <p:sp>
        <p:nvSpPr>
          <p:cNvPr id="136196" name="Rectangle 3"/>
          <p:cNvSpPr>
            <a:spLocks noGrp="1" noChangeArrowheads="1"/>
          </p:cNvSpPr>
          <p:nvPr>
            <p:ph type="body" idx="1"/>
          </p:nvPr>
        </p:nvSpPr>
        <p:spPr>
          <a:xfrm>
            <a:off x="928688" y="4354513"/>
            <a:ext cx="5000625" cy="4137025"/>
          </a:xfrm>
          <a:noFill/>
          <a:ln/>
        </p:spPr>
        <p:txBody>
          <a:bodyPr/>
          <a:lstStyle/>
          <a:p>
            <a:r>
              <a:rPr lang="en-US" smtClean="0">
                <a:solidFill>
                  <a:srgbClr val="000000"/>
                </a:solidFill>
              </a:rPr>
              <a:t>MONITORING THE MONITORS: And as we do move to the built environment and the public sphere it will become critical to take on the question of how we will monitor (validate, calibrate, trust) the monitoring systems themselves. </a:t>
            </a:r>
          </a:p>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251749B1-406E-4968-B963-C10749DA07C8}" type="slidenum">
              <a:rPr lang="zh-CN" altLang="en-US" smtClean="0"/>
              <a:pPr/>
              <a:t>48</a:t>
            </a:fld>
            <a:endParaRPr lang="en-US" altLang="zh-CN" smtClean="0"/>
          </a:p>
        </p:txBody>
      </p:sp>
      <p:sp>
        <p:nvSpPr>
          <p:cNvPr id="137219" name="Rectangle 2"/>
          <p:cNvSpPr>
            <a:spLocks noRot="1" noChangeArrowheads="1" noTextEdit="1"/>
          </p:cNvSpPr>
          <p:nvPr>
            <p:ph type="sldImg"/>
          </p:nvPr>
        </p:nvSpPr>
        <p:spPr>
          <a:xfrm>
            <a:off x="1144588" y="685800"/>
            <a:ext cx="4572000" cy="3429000"/>
          </a:xfrm>
          <a:ln/>
        </p:spPr>
      </p:sp>
      <p:sp>
        <p:nvSpPr>
          <p:cNvPr id="137220" name="Rectangle 3"/>
          <p:cNvSpPr>
            <a:spLocks noGrp="1" noChangeArrowheads="1"/>
          </p:cNvSpPr>
          <p:nvPr>
            <p:ph type="body" idx="1"/>
          </p:nvPr>
        </p:nvSpPr>
        <p:spPr>
          <a:xfrm>
            <a:off x="914400" y="4343400"/>
            <a:ext cx="5029200" cy="4114800"/>
          </a:xfrm>
          <a:noFill/>
          <a:ln/>
        </p:spPr>
        <p:txBody>
          <a:bodyPr lIns="90567" tIns="45283" rIns="90567" bIns="45283"/>
          <a:lstStyle/>
          <a:p>
            <a:r>
              <a:rPr lang="en-US" smtClean="0">
                <a:solidFill>
                  <a:srgbClr val="000000"/>
                </a:solidFill>
                <a:latin typeface="Monaco" pitchFamily="112" charset="0"/>
              </a:rPr>
              <a:t>technology is never a panacea but hopefully we can put it to work to protect more of the planettie it back that having the data is not enough, need to have the institutional/.political infrastructure in place to put it to work….fix words</a:t>
            </a:r>
          </a:p>
          <a:p>
            <a:endParaRPr lang="en-US" smtClean="0">
              <a:solidFill>
                <a:srgbClr val="000000"/>
              </a:solidFill>
              <a:latin typeface="Monaco" pitchFamily="112" charset="0"/>
            </a:endParaRPr>
          </a:p>
          <a:p>
            <a:r>
              <a:rPr lang="en-US" smtClean="0">
                <a:solidFill>
                  <a:srgbClr val="000000"/>
                </a:solidFill>
                <a:latin typeface="Monaco" pitchFamily="112" charset="0"/>
              </a:rPr>
              <a:t>To realize the vision we need commercial development of the technology…which is also an opportunity for economic growth</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13AF5139-4686-49A3-B1B2-19D14B7EA04D}" type="slidenum">
              <a:rPr lang="zh-CN" altLang="en-US" smtClean="0"/>
              <a:pPr/>
              <a:t>49</a:t>
            </a:fld>
            <a:endParaRPr lang="en-US" altLang="zh-CN" smtClean="0"/>
          </a:p>
        </p:txBody>
      </p:sp>
      <p:sp>
        <p:nvSpPr>
          <p:cNvPr id="138243" name="Rectangle 2"/>
          <p:cNvSpPr>
            <a:spLocks noRo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5D867F28-0BC2-48E4-BDBA-4ACB9ABA7D13}" type="slidenum">
              <a:rPr lang="zh-CN" altLang="en-US" smtClean="0"/>
              <a:pPr/>
              <a:t>5</a:t>
            </a:fld>
            <a:endParaRPr lang="en-US" altLang="zh-CN" smtClean="0"/>
          </a:p>
        </p:txBody>
      </p:sp>
      <p:sp>
        <p:nvSpPr>
          <p:cNvPr id="93187" name="Rectangle 2"/>
          <p:cNvSpPr>
            <a:spLocks noRo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D79C8FC9-2F4E-44EA-8F99-9A85D6E3D231}" type="slidenum">
              <a:rPr lang="zh-CN" altLang="en-US" smtClean="0"/>
              <a:pPr/>
              <a:t>50</a:t>
            </a:fld>
            <a:endParaRPr lang="en-US" altLang="zh-CN" smtClean="0"/>
          </a:p>
        </p:txBody>
      </p:sp>
      <p:sp>
        <p:nvSpPr>
          <p:cNvPr id="139267" name="Rectangle 2"/>
          <p:cNvSpPr>
            <a:spLocks noRo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23A3670F-3DE8-422B-B171-D72B7ECAC3F4}" type="slidenum">
              <a:rPr lang="zh-CN" altLang="en-US" smtClean="0"/>
              <a:pPr/>
              <a:t>51</a:t>
            </a:fld>
            <a:endParaRPr lang="en-US" altLang="zh-CN" smtClean="0"/>
          </a:p>
        </p:txBody>
      </p:sp>
      <p:sp>
        <p:nvSpPr>
          <p:cNvPr id="140291" name="Rectangle 2"/>
          <p:cNvSpPr>
            <a:spLocks noRo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63214F62-1C4D-4B37-B862-8E3C1FCCB57A}" type="slidenum">
              <a:rPr lang="zh-CN" altLang="en-US" smtClean="0"/>
              <a:pPr/>
              <a:t>52</a:t>
            </a:fld>
            <a:endParaRPr lang="en-US" altLang="zh-CN" smtClean="0"/>
          </a:p>
        </p:txBody>
      </p:sp>
      <p:sp>
        <p:nvSpPr>
          <p:cNvPr id="141315" name="Rectangle 2"/>
          <p:cNvSpPr>
            <a:spLocks noRo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BB235981-8F0D-4B80-8509-470716CD7A27}" type="slidenum">
              <a:rPr lang="zh-CN" altLang="en-US" smtClean="0"/>
              <a:pPr/>
              <a:t>53</a:t>
            </a:fld>
            <a:endParaRPr lang="en-US" altLang="zh-CN" smtClean="0"/>
          </a:p>
        </p:txBody>
      </p:sp>
      <p:sp>
        <p:nvSpPr>
          <p:cNvPr id="142339" name="Rectangle 2"/>
          <p:cNvSpPr>
            <a:spLocks noRo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8FCCCE10-70DB-4BC1-A30A-28C7EFCCBA9D}" type="slidenum">
              <a:rPr lang="zh-CN" altLang="en-US" smtClean="0"/>
              <a:pPr/>
              <a:t>54</a:t>
            </a:fld>
            <a:endParaRPr lang="en-US" altLang="zh-CN" smtClean="0"/>
          </a:p>
        </p:txBody>
      </p:sp>
      <p:sp>
        <p:nvSpPr>
          <p:cNvPr id="143363" name="Rectangle 2"/>
          <p:cNvSpPr>
            <a:spLocks noRo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1D1378EB-76CA-45FE-BC7C-61061B92D210}" type="slidenum">
              <a:rPr lang="zh-CN" altLang="en-US" smtClean="0"/>
              <a:pPr/>
              <a:t>55</a:t>
            </a:fld>
            <a:endParaRPr lang="en-US" altLang="zh-CN" smtClean="0"/>
          </a:p>
        </p:txBody>
      </p:sp>
      <p:sp>
        <p:nvSpPr>
          <p:cNvPr id="144387" name="Rectangle 2"/>
          <p:cNvSpPr>
            <a:spLocks noRo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968FF821-8544-496C-A8FF-797D34896634}" type="slidenum">
              <a:rPr lang="zh-CN" altLang="en-US" smtClean="0"/>
              <a:pPr/>
              <a:t>56</a:t>
            </a:fld>
            <a:endParaRPr lang="en-US" altLang="zh-CN" smtClean="0"/>
          </a:p>
        </p:txBody>
      </p:sp>
      <p:sp>
        <p:nvSpPr>
          <p:cNvPr id="145411" name="Rectangle 2"/>
          <p:cNvSpPr>
            <a:spLocks noRo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D01157D0-8548-4131-8629-B283D8AE89A6}" type="slidenum">
              <a:rPr lang="zh-CN" altLang="en-US" smtClean="0"/>
              <a:pPr/>
              <a:t>57</a:t>
            </a:fld>
            <a:endParaRPr lang="en-US" altLang="zh-CN" smtClean="0"/>
          </a:p>
        </p:txBody>
      </p:sp>
      <p:sp>
        <p:nvSpPr>
          <p:cNvPr id="146435" name="Rectangle 2"/>
          <p:cNvSpPr>
            <a:spLocks noRo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9504BB59-5EBD-4703-888A-2D5A99B18C57}" type="slidenum">
              <a:rPr lang="zh-CN" altLang="en-US" smtClean="0"/>
              <a:pPr/>
              <a:t>58</a:t>
            </a:fld>
            <a:endParaRPr lang="en-US" altLang="zh-CN" smtClean="0"/>
          </a:p>
        </p:txBody>
      </p:sp>
      <p:sp>
        <p:nvSpPr>
          <p:cNvPr id="147459" name="Rectangle 2"/>
          <p:cNvSpPr>
            <a:spLocks noRo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0691108F-EDFA-4A8F-B5D6-DCBD2DC6E684}" type="slidenum">
              <a:rPr lang="zh-CN" altLang="en-US" smtClean="0"/>
              <a:pPr/>
              <a:t>59</a:t>
            </a:fld>
            <a:endParaRPr lang="en-US" altLang="zh-CN" smtClean="0"/>
          </a:p>
        </p:txBody>
      </p:sp>
      <p:sp>
        <p:nvSpPr>
          <p:cNvPr id="148483" name="Rectangle 2"/>
          <p:cNvSpPr>
            <a:spLocks noRo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8590EEAF-FED2-44D5-80C1-408099B79F1D}" type="slidenum">
              <a:rPr lang="zh-CN" altLang="en-US" smtClean="0"/>
              <a:pPr/>
              <a:t>6</a:t>
            </a:fld>
            <a:endParaRPr lang="en-US" altLang="zh-CN" smtClean="0"/>
          </a:p>
        </p:txBody>
      </p:sp>
      <p:sp>
        <p:nvSpPr>
          <p:cNvPr id="94211" name="Rectangle 2"/>
          <p:cNvSpPr>
            <a:spLocks noRo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6B1EE34-D822-4ADA-A84C-C42DB6099485}" type="slidenum">
              <a:rPr lang="zh-CN" altLang="en-US" smtClean="0"/>
              <a:pPr/>
              <a:t>60</a:t>
            </a:fld>
            <a:endParaRPr lang="en-US" altLang="zh-CN" smtClean="0"/>
          </a:p>
        </p:txBody>
      </p:sp>
      <p:sp>
        <p:nvSpPr>
          <p:cNvPr id="149507" name="Rectangle 2"/>
          <p:cNvSpPr>
            <a:spLocks noRo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1D536008-114F-4FA0-957E-7A69BC1EAC04}" type="slidenum">
              <a:rPr lang="zh-CN" altLang="en-US" smtClean="0"/>
              <a:pPr/>
              <a:t>61</a:t>
            </a:fld>
            <a:endParaRPr lang="en-US" altLang="zh-CN" smtClean="0"/>
          </a:p>
        </p:txBody>
      </p:sp>
      <p:sp>
        <p:nvSpPr>
          <p:cNvPr id="150531" name="Rectangle 2"/>
          <p:cNvSpPr>
            <a:spLocks noRo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E94E73B4-A7BC-4143-B5BA-40596FCF363D}" type="slidenum">
              <a:rPr lang="zh-CN" altLang="en-US" smtClean="0"/>
              <a:pPr/>
              <a:t>62</a:t>
            </a:fld>
            <a:endParaRPr lang="en-US" altLang="zh-CN" smtClean="0"/>
          </a:p>
        </p:txBody>
      </p:sp>
      <p:sp>
        <p:nvSpPr>
          <p:cNvPr id="151555" name="Rectangle 2"/>
          <p:cNvSpPr>
            <a:spLocks noRo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2F167162-291E-4BC2-B4DB-3AD179DF445F}" type="slidenum">
              <a:rPr lang="zh-CN" altLang="en-US" smtClean="0"/>
              <a:pPr/>
              <a:t>63</a:t>
            </a:fld>
            <a:endParaRPr lang="en-US" altLang="zh-CN" smtClean="0"/>
          </a:p>
        </p:txBody>
      </p:sp>
      <p:sp>
        <p:nvSpPr>
          <p:cNvPr id="152579" name="Rectangle 2"/>
          <p:cNvSpPr>
            <a:spLocks noRo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1678373A-3189-4C70-8EBD-4859DD98A4AB}" type="slidenum">
              <a:rPr lang="zh-CN" altLang="en-US" smtClean="0"/>
              <a:pPr/>
              <a:t>64</a:t>
            </a:fld>
            <a:endParaRPr lang="en-US" altLang="zh-CN" smtClean="0"/>
          </a:p>
        </p:txBody>
      </p:sp>
      <p:sp>
        <p:nvSpPr>
          <p:cNvPr id="153603" name="Rectangle 2"/>
          <p:cNvSpPr>
            <a:spLocks noRo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33853E2E-B229-4B26-8F2B-3148A5F5E3B2}" type="slidenum">
              <a:rPr lang="zh-CN" altLang="en-US" smtClean="0"/>
              <a:pPr/>
              <a:t>65</a:t>
            </a:fld>
            <a:endParaRPr lang="en-US" altLang="zh-CN" smtClean="0"/>
          </a:p>
        </p:txBody>
      </p:sp>
      <p:sp>
        <p:nvSpPr>
          <p:cNvPr id="154627" name="Rectangle 2"/>
          <p:cNvSpPr>
            <a:spLocks noRot="1" noChangeArrowheads="1" noTextEdit="1"/>
          </p:cNvSpPr>
          <p:nvPr>
            <p:ph type="sldImg"/>
          </p:nvPr>
        </p:nvSpPr>
        <p:spPr>
          <a:xfrm>
            <a:off x="1125538" y="692150"/>
            <a:ext cx="4603750" cy="3452813"/>
          </a:xfrm>
          <a:ln/>
        </p:spPr>
      </p:sp>
      <p:sp>
        <p:nvSpPr>
          <p:cNvPr id="154628" name="Rectangle 3"/>
          <p:cNvSpPr>
            <a:spLocks noGrp="1" noChangeArrowheads="1"/>
          </p:cNvSpPr>
          <p:nvPr>
            <p:ph type="body" idx="1"/>
          </p:nvPr>
        </p:nvSpPr>
        <p:spPr>
          <a:xfrm>
            <a:off x="904875" y="4373563"/>
            <a:ext cx="5041900" cy="4065587"/>
          </a:xfrm>
          <a:noFill/>
          <a:ln/>
        </p:spPr>
        <p:txBody>
          <a:bodyPr/>
          <a:lstStyle/>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6518ED4E-6FBB-4110-A019-918FAB65A0C8}" type="slidenum">
              <a:rPr lang="zh-CN" altLang="en-US" smtClean="0"/>
              <a:pPr/>
              <a:t>66</a:t>
            </a:fld>
            <a:endParaRPr lang="en-US" altLang="zh-CN" smtClean="0"/>
          </a:p>
        </p:txBody>
      </p:sp>
      <p:sp>
        <p:nvSpPr>
          <p:cNvPr id="155651" name="Rectangle 2"/>
          <p:cNvSpPr>
            <a:spLocks noRot="1" noChangeArrowheads="1" noTextEdit="1"/>
          </p:cNvSpPr>
          <p:nvPr>
            <p:ph type="sldImg"/>
          </p:nvPr>
        </p:nvSpPr>
        <p:spPr>
          <a:xfrm>
            <a:off x="1125538" y="692150"/>
            <a:ext cx="4603750" cy="3452813"/>
          </a:xfrm>
          <a:ln/>
        </p:spPr>
      </p:sp>
      <p:sp>
        <p:nvSpPr>
          <p:cNvPr id="155652" name="Rectangle 3"/>
          <p:cNvSpPr>
            <a:spLocks noGrp="1" noChangeArrowheads="1"/>
          </p:cNvSpPr>
          <p:nvPr>
            <p:ph type="body" idx="1"/>
          </p:nvPr>
        </p:nvSpPr>
        <p:spPr>
          <a:xfrm>
            <a:off x="904875" y="4373563"/>
            <a:ext cx="5041900" cy="4065587"/>
          </a:xfrm>
          <a:noFill/>
          <a:ln/>
        </p:spPr>
        <p:txBody>
          <a:bodyP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E2056D85-D4EB-4FA7-BFF1-931CEE62D074}" type="slidenum">
              <a:rPr lang="zh-CN" altLang="en-US" smtClean="0"/>
              <a:pPr/>
              <a:t>67</a:t>
            </a:fld>
            <a:endParaRPr lang="en-US" altLang="zh-CN" smtClean="0"/>
          </a:p>
        </p:txBody>
      </p:sp>
      <p:sp>
        <p:nvSpPr>
          <p:cNvPr id="156675" name="Rectangle 2"/>
          <p:cNvSpPr>
            <a:spLocks noRo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2EECB755-B8BF-4A49-8B1D-34B82CFFED54}" type="slidenum">
              <a:rPr lang="zh-CN" altLang="en-US" smtClean="0"/>
              <a:pPr/>
              <a:t>68</a:t>
            </a:fld>
            <a:endParaRPr lang="en-US" altLang="zh-CN" smtClean="0"/>
          </a:p>
        </p:txBody>
      </p:sp>
      <p:sp>
        <p:nvSpPr>
          <p:cNvPr id="157699" name="Rectangle 2"/>
          <p:cNvSpPr>
            <a:spLocks noRo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6CB1BA26-B13F-4D6B-B166-EF6AF407E4D1}" type="slidenum">
              <a:rPr lang="zh-CN" altLang="en-US" smtClean="0"/>
              <a:pPr/>
              <a:t>69</a:t>
            </a:fld>
            <a:endParaRPr lang="en-US" altLang="zh-CN" smtClean="0"/>
          </a:p>
        </p:txBody>
      </p:sp>
      <p:sp>
        <p:nvSpPr>
          <p:cNvPr id="158723" name="Rectangle 2"/>
          <p:cNvSpPr>
            <a:spLocks noRo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AEEA46ED-8246-450E-A582-F6A0BE01F35E}" type="slidenum">
              <a:rPr lang="zh-CN" altLang="en-US" smtClean="0"/>
              <a:pPr/>
              <a:t>7</a:t>
            </a:fld>
            <a:endParaRPr lang="en-US" altLang="zh-CN" smtClean="0"/>
          </a:p>
        </p:txBody>
      </p:sp>
      <p:sp>
        <p:nvSpPr>
          <p:cNvPr id="95235" name="Rectangle 2"/>
          <p:cNvSpPr>
            <a:spLocks noRo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E60B9B0D-1E02-4528-AC3C-CA4DC0503798}" type="slidenum">
              <a:rPr lang="zh-CN" altLang="en-US" smtClean="0"/>
              <a:pPr/>
              <a:t>70</a:t>
            </a:fld>
            <a:endParaRPr lang="en-US" altLang="zh-CN" smtClean="0"/>
          </a:p>
        </p:txBody>
      </p:sp>
      <p:sp>
        <p:nvSpPr>
          <p:cNvPr id="159747" name="Rectangle 2"/>
          <p:cNvSpPr>
            <a:spLocks noRo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175D3485-7360-49F3-AEEA-9F84801C2AAC}" type="slidenum">
              <a:rPr lang="zh-CN" altLang="en-US" smtClean="0"/>
              <a:pPr/>
              <a:t>71</a:t>
            </a:fld>
            <a:endParaRPr lang="en-US" altLang="zh-CN" smtClean="0"/>
          </a:p>
        </p:txBody>
      </p:sp>
      <p:sp>
        <p:nvSpPr>
          <p:cNvPr id="160771" name="Rectangle 2"/>
          <p:cNvSpPr>
            <a:spLocks noRo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Rot="1" noChangeArrowheads="1" noTextEdit="1"/>
          </p:cNvSpPr>
          <p:nvPr>
            <p:ph type="sldImg"/>
          </p:nvPr>
        </p:nvSpPr>
        <p:spPr>
          <a:ln/>
        </p:spPr>
      </p:sp>
      <p:sp>
        <p:nvSpPr>
          <p:cNvPr id="16179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A36BE385-2A23-42D5-A75D-7A0D9A4C37A4}" type="slidenum">
              <a:rPr lang="zh-CN" altLang="en-US" smtClean="0"/>
              <a:pPr/>
              <a:t>73</a:t>
            </a:fld>
            <a:endParaRPr lang="en-US" altLang="zh-CN" smtClean="0"/>
          </a:p>
        </p:txBody>
      </p:sp>
      <p:sp>
        <p:nvSpPr>
          <p:cNvPr id="162819" name="Rectangle 2"/>
          <p:cNvSpPr>
            <a:spLocks noRo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Rot="1" noChangeArrowheads="1" noTextEdit="1"/>
          </p:cNvSpPr>
          <p:nvPr>
            <p:ph type="sldImg"/>
          </p:nvPr>
        </p:nvSpPr>
        <p:spPr>
          <a:ln/>
        </p:spPr>
      </p:sp>
      <p:sp>
        <p:nvSpPr>
          <p:cNvPr id="163843"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Rot="1" noChangeArrowheads="1" noTextEdit="1"/>
          </p:cNvSpPr>
          <p:nvPr>
            <p:ph type="sldImg"/>
          </p:nvPr>
        </p:nvSpPr>
        <p:spPr>
          <a:ln/>
        </p:spPr>
      </p:sp>
      <p:sp>
        <p:nvSpPr>
          <p:cNvPr id="16486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37BBA1BB-7C31-4AA5-955E-4137D96F502D}" type="slidenum">
              <a:rPr lang="zh-CN" altLang="en-US" smtClean="0"/>
              <a:pPr/>
              <a:t>76</a:t>
            </a:fld>
            <a:endParaRPr lang="en-US" altLang="zh-CN" smtClean="0"/>
          </a:p>
        </p:txBody>
      </p:sp>
      <p:sp>
        <p:nvSpPr>
          <p:cNvPr id="165891" name="Rectangle 2"/>
          <p:cNvSpPr>
            <a:spLocks noRo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F23450ED-D714-40D5-90B9-9626C182788D}" type="slidenum">
              <a:rPr lang="zh-CN" altLang="en-US" smtClean="0"/>
              <a:pPr/>
              <a:t>77</a:t>
            </a:fld>
            <a:endParaRPr lang="en-US" altLang="zh-CN" smtClean="0"/>
          </a:p>
        </p:txBody>
      </p:sp>
      <p:sp>
        <p:nvSpPr>
          <p:cNvPr id="166915" name="Rectangle 2"/>
          <p:cNvSpPr>
            <a:spLocks noRo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F0D5256D-9842-43A8-BD6A-3FBA5161D7EC}" type="slidenum">
              <a:rPr lang="zh-CN" altLang="en-US" smtClean="0"/>
              <a:pPr/>
              <a:t>78</a:t>
            </a:fld>
            <a:endParaRPr lang="en-US" altLang="zh-CN" smtClean="0"/>
          </a:p>
        </p:txBody>
      </p:sp>
      <p:sp>
        <p:nvSpPr>
          <p:cNvPr id="167939" name="Rectangle 2"/>
          <p:cNvSpPr>
            <a:spLocks noRo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2C6E810F-CADC-4844-BF8D-B2AE0A25F099}" type="slidenum">
              <a:rPr lang="zh-CN" altLang="en-US" smtClean="0"/>
              <a:pPr/>
              <a:t>79</a:t>
            </a:fld>
            <a:endParaRPr lang="en-US" altLang="zh-CN" smtClean="0"/>
          </a:p>
        </p:txBody>
      </p:sp>
      <p:sp>
        <p:nvSpPr>
          <p:cNvPr id="168963" name="Rectangle 2"/>
          <p:cNvSpPr>
            <a:spLocks noRo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FCD8328-D44B-44F7-95AF-BF49D3D1CA77}" type="slidenum">
              <a:rPr lang="zh-CN" altLang="en-US" smtClean="0"/>
              <a:pPr/>
              <a:t>8</a:t>
            </a:fld>
            <a:endParaRPr lang="en-US" altLang="zh-CN" smtClean="0"/>
          </a:p>
        </p:txBody>
      </p:sp>
      <p:sp>
        <p:nvSpPr>
          <p:cNvPr id="96259" name="Rectangle 2"/>
          <p:cNvSpPr>
            <a:spLocks noRo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66921E14-3CB3-4D60-9CED-1082F2184CC7}" type="slidenum">
              <a:rPr lang="zh-CN" altLang="en-US" smtClean="0"/>
              <a:pPr/>
              <a:t>80</a:t>
            </a:fld>
            <a:endParaRPr lang="en-US" altLang="zh-CN" smtClean="0"/>
          </a:p>
        </p:txBody>
      </p:sp>
      <p:sp>
        <p:nvSpPr>
          <p:cNvPr id="169987" name="Rectangle 2"/>
          <p:cNvSpPr>
            <a:spLocks noRo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A9D97DEA-CED1-4565-8BCA-2CCE731E4B4E}" type="slidenum">
              <a:rPr lang="zh-CN" altLang="en-US" smtClean="0"/>
              <a:pPr/>
              <a:t>81</a:t>
            </a:fld>
            <a:endParaRPr lang="en-US" altLang="zh-CN" smtClean="0"/>
          </a:p>
        </p:txBody>
      </p:sp>
      <p:sp>
        <p:nvSpPr>
          <p:cNvPr id="171011" name="Rectangle 2"/>
          <p:cNvSpPr>
            <a:spLocks noRo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B5CA3565-9C0D-4EAC-9FFD-7740D743E7C5}" type="slidenum">
              <a:rPr lang="zh-CN" altLang="en-US" smtClean="0"/>
              <a:pPr/>
              <a:t>82</a:t>
            </a:fld>
            <a:endParaRPr lang="en-US" altLang="zh-CN" smtClean="0"/>
          </a:p>
        </p:txBody>
      </p:sp>
      <p:sp>
        <p:nvSpPr>
          <p:cNvPr id="172035" name="Rectangle 2"/>
          <p:cNvSpPr>
            <a:spLocks noRo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1596785D-0B1D-4103-A02F-52DFB69E85BE}" type="slidenum">
              <a:rPr lang="zh-CN" altLang="en-US" smtClean="0"/>
              <a:pPr/>
              <a:t>83</a:t>
            </a:fld>
            <a:endParaRPr lang="en-US" altLang="zh-CN" smtClean="0"/>
          </a:p>
        </p:txBody>
      </p:sp>
      <p:sp>
        <p:nvSpPr>
          <p:cNvPr id="173059" name="Rectangle 2"/>
          <p:cNvSpPr>
            <a:spLocks noRot="1" noChangeArrowheads="1" noTextEdit="1"/>
          </p:cNvSpPr>
          <p:nvPr>
            <p:ph type="sldImg"/>
          </p:nvPr>
        </p:nvSpPr>
        <p:spPr>
          <a:ln/>
        </p:spPr>
      </p:sp>
      <p:sp>
        <p:nvSpPr>
          <p:cNvPr id="1730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AAB00481-C16C-45AA-AE12-0FC01AB642C1}" type="slidenum">
              <a:rPr lang="zh-CN" altLang="en-US" smtClean="0"/>
              <a:pPr/>
              <a:t>9</a:t>
            </a:fld>
            <a:endParaRPr lang="en-US" altLang="zh-CN" smtClean="0"/>
          </a:p>
        </p:txBody>
      </p:sp>
      <p:sp>
        <p:nvSpPr>
          <p:cNvPr id="97283" name="Rectangle 2"/>
          <p:cNvSpPr>
            <a:spLocks noRo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r>
              <a:rPr lang="en-US" smtClean="0"/>
              <a:t>The network is characterized by low resource but</a:t>
            </a:r>
          </a:p>
          <a:p>
            <a:r>
              <a:rPr lang="en-US" smtClean="0"/>
              <a:t>densely arranged nodes. Each node can sense, compute,</a:t>
            </a:r>
          </a:p>
          <a:p>
            <a:r>
              <a:rPr lang="en-US" smtClean="0"/>
              <a:t>and communicate.</a:t>
            </a:r>
          </a:p>
          <a:p>
            <a:endParaRPr lang="en-US" smtClean="0"/>
          </a:p>
          <a:p>
            <a:r>
              <a:rPr lang="en-US" smtClean="0"/>
              <a:t>In high power SOCOM sensor nodes, such as REMBASS-2, nodes are capable of </a:t>
            </a:r>
          </a:p>
          <a:p>
            <a:r>
              <a:rPr lang="en-US" smtClean="0"/>
              <a:t>executing complex, resource intensive signal processing and control programs to </a:t>
            </a:r>
          </a:p>
          <a:p>
            <a:r>
              <a:rPr lang="en-US" smtClean="0"/>
              <a:t>achieve comparable detection.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2332038" y="2528888"/>
            <a:ext cx="6126162" cy="138112"/>
          </a:xfrm>
          <a:prstGeom prst="rect">
            <a:avLst/>
          </a:prstGeom>
          <a:solidFill>
            <a:srgbClr val="9999FF">
              <a:alpha val="50000"/>
            </a:srgbClr>
          </a:solidFill>
          <a:ln w="9525">
            <a:noFill/>
            <a:miter lim="800000"/>
            <a:headEnd/>
            <a:tailEnd/>
          </a:ln>
          <a:effectLst/>
        </p:spPr>
        <p:txBody>
          <a:bodyPr wrap="none" anchor="ctr"/>
          <a:lstStyle/>
          <a:p>
            <a:pPr algn="ctr">
              <a:defRPr/>
            </a:pPr>
            <a:endParaRPr kumimoji="1" lang="zh-CN" altLang="en-US" i="0">
              <a:solidFill>
                <a:srgbClr val="6666FF"/>
              </a:solidFill>
              <a:latin typeface="Verdana" pitchFamily="34" charset="0"/>
              <a:ea typeface="宋体" pitchFamily="2" charset="-122"/>
            </a:endParaRPr>
          </a:p>
        </p:txBody>
      </p:sp>
      <p:sp>
        <p:nvSpPr>
          <p:cNvPr id="90115" name="Rectangle 3"/>
          <p:cNvSpPr>
            <a:spLocks noGrp="1" noChangeArrowheads="1"/>
          </p:cNvSpPr>
          <p:nvPr>
            <p:ph type="ctrTitle" sz="quarter"/>
          </p:nvPr>
        </p:nvSpPr>
        <p:spPr>
          <a:xfrm>
            <a:off x="779463" y="1995488"/>
            <a:ext cx="7678737" cy="533400"/>
          </a:xfrm>
        </p:spPr>
        <p:txBody>
          <a:bodyPr/>
          <a:lstStyle>
            <a:lvl1pPr algn="r">
              <a:defRPr sz="2900"/>
            </a:lvl1pPr>
          </a:lstStyle>
          <a:p>
            <a:r>
              <a:rPr lang="en-US" altLang="zh-CN"/>
              <a:t>Click to edit Master title style</a:t>
            </a:r>
          </a:p>
        </p:txBody>
      </p:sp>
      <p:sp>
        <p:nvSpPr>
          <p:cNvPr id="90116" name="Rectangle 4"/>
          <p:cNvSpPr>
            <a:spLocks noGrp="1" noChangeArrowheads="1"/>
          </p:cNvSpPr>
          <p:nvPr>
            <p:ph type="subTitle" sz="quarter" idx="1"/>
          </p:nvPr>
        </p:nvSpPr>
        <p:spPr>
          <a:xfrm>
            <a:off x="4021138" y="2860675"/>
            <a:ext cx="4437062" cy="3114675"/>
          </a:xfrm>
        </p:spPr>
        <p:txBody>
          <a:bodyPr/>
          <a:lstStyle>
            <a:lvl1pPr marL="0" indent="0">
              <a:buFontTx/>
              <a:buNone/>
              <a:defRPr/>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9913" y="593725"/>
            <a:ext cx="2179637" cy="5807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593725"/>
            <a:ext cx="6386513" cy="5807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93725"/>
            <a:ext cx="8229600" cy="4730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1038" y="1676400"/>
            <a:ext cx="4132262"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65700" y="1676400"/>
            <a:ext cx="413385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93725"/>
            <a:ext cx="8229600" cy="4730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1038" y="1676400"/>
            <a:ext cx="4132262"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965700" y="1676400"/>
            <a:ext cx="413385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965700" y="4114800"/>
            <a:ext cx="413385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93725"/>
            <a:ext cx="8229600" cy="4730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1038" y="1676400"/>
            <a:ext cx="4132262"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965700" y="1676400"/>
            <a:ext cx="413385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965700" y="4114800"/>
            <a:ext cx="413385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1038" y="1676400"/>
            <a:ext cx="4132262"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65700" y="1676400"/>
            <a:ext cx="413385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bwMode="auto">
          <a:xfrm>
            <a:off x="681038" y="1676400"/>
            <a:ext cx="8418512"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line</a:t>
            </a:r>
          </a:p>
          <a:p>
            <a:pPr lvl="2"/>
            <a:r>
              <a:rPr lang="en-US" altLang="zh-CN" smtClean="0"/>
              <a:t>third level</a:t>
            </a:r>
          </a:p>
          <a:p>
            <a:pPr lvl="3"/>
            <a:r>
              <a:rPr lang="en-US" altLang="zh-CN" smtClean="0"/>
              <a:t> fourth level</a:t>
            </a:r>
          </a:p>
          <a:p>
            <a:pPr lvl="4"/>
            <a:r>
              <a:rPr lang="en-US" altLang="zh-CN" smtClean="0"/>
              <a:t> fifth level</a:t>
            </a:r>
          </a:p>
        </p:txBody>
      </p:sp>
      <p:sp>
        <p:nvSpPr>
          <p:cNvPr id="9219" name="Rectangle 3"/>
          <p:cNvSpPr>
            <a:spLocks noGrp="1" noChangeArrowheads="1"/>
          </p:cNvSpPr>
          <p:nvPr>
            <p:ph type="title"/>
          </p:nvPr>
        </p:nvSpPr>
        <p:spPr bwMode="auto">
          <a:xfrm>
            <a:off x="381000" y="593725"/>
            <a:ext cx="8229600" cy="473075"/>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altLang="zh-CN" smtClean="0"/>
              <a:t>Click to edit master title style</a:t>
            </a:r>
          </a:p>
        </p:txBody>
      </p:sp>
      <p:sp>
        <p:nvSpPr>
          <p:cNvPr id="89092" name="Rectangle 4"/>
          <p:cNvSpPr>
            <a:spLocks noChangeArrowheads="1"/>
          </p:cNvSpPr>
          <p:nvPr/>
        </p:nvSpPr>
        <p:spPr bwMode="blackGray">
          <a:xfrm>
            <a:off x="0" y="1374775"/>
            <a:ext cx="7899400" cy="74613"/>
          </a:xfrm>
          <a:prstGeom prst="rect">
            <a:avLst/>
          </a:prstGeom>
          <a:solidFill>
            <a:srgbClr val="9999FF">
              <a:alpha val="50000"/>
            </a:srgbClr>
          </a:solidFill>
          <a:ln w="9525">
            <a:noFill/>
            <a:miter lim="800000"/>
            <a:headEnd/>
            <a:tailEnd/>
          </a:ln>
          <a:effectLst/>
        </p:spPr>
        <p:txBody>
          <a:bodyPr wrap="none" anchor="ctr"/>
          <a:lstStyle/>
          <a:p>
            <a:pPr>
              <a:defRPr/>
            </a:pPr>
            <a:endParaRPr lang="en-US"/>
          </a:p>
        </p:txBody>
      </p:sp>
      <p:sp>
        <p:nvSpPr>
          <p:cNvPr id="89093" name="Text Box 5"/>
          <p:cNvSpPr txBox="1">
            <a:spLocks noChangeArrowheads="1"/>
          </p:cNvSpPr>
          <p:nvPr/>
        </p:nvSpPr>
        <p:spPr bwMode="auto">
          <a:xfrm>
            <a:off x="8686800" y="6521450"/>
            <a:ext cx="457200" cy="336550"/>
          </a:xfrm>
          <a:prstGeom prst="rect">
            <a:avLst/>
          </a:prstGeom>
          <a:noFill/>
          <a:ln w="9525">
            <a:noFill/>
            <a:miter lim="800000"/>
            <a:headEnd/>
            <a:tailEnd/>
          </a:ln>
          <a:effectLst/>
        </p:spPr>
        <p:txBody>
          <a:bodyPr>
            <a:spAutoFit/>
          </a:bodyPr>
          <a:lstStyle/>
          <a:p>
            <a:pPr algn="r">
              <a:spcBef>
                <a:spcPct val="50000"/>
              </a:spcBef>
              <a:defRPr/>
            </a:pPr>
            <a:fld id="{A85D1F84-BAE4-4D19-BF75-D28DB13F6E25}" type="slidenum">
              <a:rPr lang="zh-CN" altLang="en-US" sz="1600" i="0">
                <a:solidFill>
                  <a:srgbClr val="6699FF"/>
                </a:solidFill>
                <a:ea typeface="宋体" pitchFamily="2" charset="-122"/>
              </a:rPr>
              <a:pPr algn="r">
                <a:spcBef>
                  <a:spcPct val="50000"/>
                </a:spcBef>
                <a:defRPr/>
              </a:pPr>
              <a:t>‹#›</a:t>
            </a:fld>
            <a:endParaRPr lang="en-US" altLang="zh-CN" sz="1600" i="0">
              <a:solidFill>
                <a:srgbClr val="6699FF"/>
              </a:solidFill>
              <a:ea typeface="宋体" pitchFamily="2" charset="-122"/>
            </a:endParaRPr>
          </a:p>
        </p:txBody>
      </p:sp>
    </p:spTree>
  </p:cSld>
  <p:clrMap bg1="lt1" tx1="dk1" bg2="lt2" tx2="dk2" accent1="accent1" accent2="accent2" accent3="accent3" accent4="accent4" accent5="accent5" accent6="accent6" hlink="hlink" folHlink="folHlink"/>
  <p:sldLayoutIdLst>
    <p:sldLayoutId id="2147483693"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xStyles>
    <p:titleStyle>
      <a:lvl1pPr algn="ctr" rtl="0" eaLnBrk="0" fontAlgn="base" hangingPunct="0">
        <a:spcBef>
          <a:spcPct val="0"/>
        </a:spcBef>
        <a:spcAft>
          <a:spcPct val="0"/>
        </a:spcAft>
        <a:defRPr sz="2500">
          <a:solidFill>
            <a:schemeClr val="tx1"/>
          </a:solidFill>
          <a:latin typeface="+mj-lt"/>
          <a:ea typeface="+mj-ea"/>
          <a:cs typeface="+mj-cs"/>
        </a:defRPr>
      </a:lvl1pPr>
      <a:lvl2pPr algn="ctr" rtl="0" eaLnBrk="0" fontAlgn="base" hangingPunct="0">
        <a:spcBef>
          <a:spcPct val="0"/>
        </a:spcBef>
        <a:spcAft>
          <a:spcPct val="0"/>
        </a:spcAft>
        <a:defRPr sz="2500">
          <a:solidFill>
            <a:schemeClr val="tx1"/>
          </a:solidFill>
          <a:latin typeface="Verdana" pitchFamily="34" charset="0"/>
        </a:defRPr>
      </a:lvl2pPr>
      <a:lvl3pPr algn="ctr" rtl="0" eaLnBrk="0" fontAlgn="base" hangingPunct="0">
        <a:spcBef>
          <a:spcPct val="0"/>
        </a:spcBef>
        <a:spcAft>
          <a:spcPct val="0"/>
        </a:spcAft>
        <a:defRPr sz="2500">
          <a:solidFill>
            <a:schemeClr val="tx1"/>
          </a:solidFill>
          <a:latin typeface="Verdana" pitchFamily="34" charset="0"/>
        </a:defRPr>
      </a:lvl3pPr>
      <a:lvl4pPr algn="ctr" rtl="0" eaLnBrk="0" fontAlgn="base" hangingPunct="0">
        <a:spcBef>
          <a:spcPct val="0"/>
        </a:spcBef>
        <a:spcAft>
          <a:spcPct val="0"/>
        </a:spcAft>
        <a:defRPr sz="2500">
          <a:solidFill>
            <a:schemeClr val="tx1"/>
          </a:solidFill>
          <a:latin typeface="Verdana" pitchFamily="34" charset="0"/>
        </a:defRPr>
      </a:lvl4pPr>
      <a:lvl5pPr algn="ctr" rtl="0" eaLnBrk="0" fontAlgn="base" hangingPunct="0">
        <a:spcBef>
          <a:spcPct val="0"/>
        </a:spcBef>
        <a:spcAft>
          <a:spcPct val="0"/>
        </a:spcAft>
        <a:defRPr sz="2500">
          <a:solidFill>
            <a:schemeClr val="tx1"/>
          </a:solidFill>
          <a:latin typeface="Verdana" pitchFamily="34" charset="0"/>
        </a:defRPr>
      </a:lvl5pPr>
      <a:lvl6pPr marL="457200" algn="ctr" rtl="0" fontAlgn="base">
        <a:spcBef>
          <a:spcPct val="0"/>
        </a:spcBef>
        <a:spcAft>
          <a:spcPct val="0"/>
        </a:spcAft>
        <a:defRPr sz="2500">
          <a:solidFill>
            <a:schemeClr val="tx1"/>
          </a:solidFill>
          <a:latin typeface="Verdana" pitchFamily="34" charset="0"/>
        </a:defRPr>
      </a:lvl6pPr>
      <a:lvl7pPr marL="914400" algn="ctr" rtl="0" fontAlgn="base">
        <a:spcBef>
          <a:spcPct val="0"/>
        </a:spcBef>
        <a:spcAft>
          <a:spcPct val="0"/>
        </a:spcAft>
        <a:defRPr sz="2500">
          <a:solidFill>
            <a:schemeClr val="tx1"/>
          </a:solidFill>
          <a:latin typeface="Verdana" pitchFamily="34" charset="0"/>
        </a:defRPr>
      </a:lvl7pPr>
      <a:lvl8pPr marL="1371600" algn="ctr" rtl="0" fontAlgn="base">
        <a:spcBef>
          <a:spcPct val="0"/>
        </a:spcBef>
        <a:spcAft>
          <a:spcPct val="0"/>
        </a:spcAft>
        <a:defRPr sz="2500">
          <a:solidFill>
            <a:schemeClr val="tx1"/>
          </a:solidFill>
          <a:latin typeface="Verdana" pitchFamily="34" charset="0"/>
        </a:defRPr>
      </a:lvl8pPr>
      <a:lvl9pPr marL="1828800" algn="ctr" rtl="0" fontAlgn="base">
        <a:spcBef>
          <a:spcPct val="0"/>
        </a:spcBef>
        <a:spcAft>
          <a:spcPct val="0"/>
        </a:spcAft>
        <a:defRPr sz="2500">
          <a:solidFill>
            <a:schemeClr val="tx1"/>
          </a:solidFill>
          <a:latin typeface="Verdana" pitchFamily="34" charset="0"/>
        </a:defRPr>
      </a:lvl9pPr>
    </p:titleStyle>
    <p:bodyStyle>
      <a:lvl1pPr marL="342900" indent="-342900" algn="l" rtl="0" eaLnBrk="0" fontAlgn="base" hangingPunct="0">
        <a:lnSpc>
          <a:spcPct val="110000"/>
        </a:lnSpc>
        <a:spcBef>
          <a:spcPct val="20000"/>
        </a:spcBef>
        <a:spcAft>
          <a:spcPct val="0"/>
        </a:spcAft>
        <a:buClr>
          <a:schemeClr val="tx1"/>
        </a:buClr>
        <a:buSzPct val="65000"/>
        <a:buChar char="•"/>
        <a:defRPr sz="2100">
          <a:solidFill>
            <a:schemeClr val="tx1"/>
          </a:solidFill>
          <a:latin typeface="+mn-lt"/>
          <a:ea typeface="+mn-ea"/>
          <a:cs typeface="+mn-cs"/>
        </a:defRPr>
      </a:lvl1pPr>
      <a:lvl2pPr marL="742950" indent="-285750" algn="l" rtl="0" eaLnBrk="0" fontAlgn="base" hangingPunct="0">
        <a:lnSpc>
          <a:spcPct val="110000"/>
        </a:lnSpc>
        <a:spcBef>
          <a:spcPct val="20000"/>
        </a:spcBef>
        <a:spcAft>
          <a:spcPct val="0"/>
        </a:spcAft>
        <a:buClr>
          <a:schemeClr val="tx1"/>
        </a:buClr>
        <a:buSzPct val="90000"/>
        <a:buFont typeface="Wingdings" pitchFamily="2" charset="2"/>
        <a:buChar char="§"/>
        <a:defRPr sz="1900">
          <a:solidFill>
            <a:schemeClr val="tx1"/>
          </a:solidFill>
          <a:latin typeface="+mn-lt"/>
        </a:defRPr>
      </a:lvl2pPr>
      <a:lvl3pPr marL="1143000" indent="-228600" algn="l" rtl="0" eaLnBrk="0" fontAlgn="base" hangingPunct="0">
        <a:lnSpc>
          <a:spcPct val="110000"/>
        </a:lnSpc>
        <a:spcBef>
          <a:spcPct val="20000"/>
        </a:spcBef>
        <a:spcAft>
          <a:spcPct val="0"/>
        </a:spcAft>
        <a:buClr>
          <a:schemeClr val="tx1"/>
        </a:buClr>
        <a:buSzPct val="110000"/>
        <a:buFont typeface="Symbol" pitchFamily="18" charset="2"/>
        <a:buChar char="-"/>
        <a:defRPr sz="1700">
          <a:solidFill>
            <a:schemeClr val="tx1"/>
          </a:solidFill>
          <a:latin typeface="+mn-lt"/>
        </a:defRPr>
      </a:lvl3pPr>
      <a:lvl4pPr marL="1600200" indent="-228600" algn="l" rtl="0" eaLnBrk="0" fontAlgn="base" hangingPunct="0">
        <a:lnSpc>
          <a:spcPct val="110000"/>
        </a:lnSpc>
        <a:spcBef>
          <a:spcPct val="20000"/>
        </a:spcBef>
        <a:spcAft>
          <a:spcPct val="0"/>
        </a:spcAft>
        <a:buClr>
          <a:schemeClr val="tx1"/>
        </a:buClr>
        <a:buSzPct val="75000"/>
        <a:buChar char="o"/>
        <a:defRPr sz="1500">
          <a:solidFill>
            <a:schemeClr val="tx1"/>
          </a:solidFill>
          <a:latin typeface="+mn-lt"/>
        </a:defRPr>
      </a:lvl4pPr>
      <a:lvl5pPr marL="2057400" indent="-228600" algn="l" rtl="0" eaLnBrk="0" fontAlgn="base" hangingPunct="0">
        <a:lnSpc>
          <a:spcPct val="110000"/>
        </a:lnSpc>
        <a:spcBef>
          <a:spcPct val="20000"/>
        </a:spcBef>
        <a:spcAft>
          <a:spcPct val="0"/>
        </a:spcAft>
        <a:buClr>
          <a:schemeClr val="tx1"/>
        </a:buClr>
        <a:buSzPct val="85000"/>
        <a:buChar char="•"/>
        <a:defRPr sz="1300">
          <a:solidFill>
            <a:schemeClr val="tx1"/>
          </a:solidFill>
          <a:latin typeface="+mn-lt"/>
        </a:defRPr>
      </a:lvl5pPr>
      <a:lvl6pPr marL="2514600" indent="-228600" algn="l" rtl="0" fontAlgn="base">
        <a:lnSpc>
          <a:spcPct val="110000"/>
        </a:lnSpc>
        <a:spcBef>
          <a:spcPct val="20000"/>
        </a:spcBef>
        <a:spcAft>
          <a:spcPct val="0"/>
        </a:spcAft>
        <a:buClr>
          <a:schemeClr val="tx1"/>
        </a:buClr>
        <a:buSzPct val="85000"/>
        <a:buChar char="•"/>
        <a:defRPr sz="1300">
          <a:solidFill>
            <a:schemeClr val="tx1"/>
          </a:solidFill>
          <a:latin typeface="+mn-lt"/>
        </a:defRPr>
      </a:lvl6pPr>
      <a:lvl7pPr marL="2971800" indent="-228600" algn="l" rtl="0" fontAlgn="base">
        <a:lnSpc>
          <a:spcPct val="110000"/>
        </a:lnSpc>
        <a:spcBef>
          <a:spcPct val="20000"/>
        </a:spcBef>
        <a:spcAft>
          <a:spcPct val="0"/>
        </a:spcAft>
        <a:buClr>
          <a:schemeClr val="tx1"/>
        </a:buClr>
        <a:buSzPct val="85000"/>
        <a:buChar char="•"/>
        <a:defRPr sz="1300">
          <a:solidFill>
            <a:schemeClr val="tx1"/>
          </a:solidFill>
          <a:latin typeface="+mn-lt"/>
        </a:defRPr>
      </a:lvl7pPr>
      <a:lvl8pPr marL="3429000" indent="-228600" algn="l" rtl="0" fontAlgn="base">
        <a:lnSpc>
          <a:spcPct val="110000"/>
        </a:lnSpc>
        <a:spcBef>
          <a:spcPct val="20000"/>
        </a:spcBef>
        <a:spcAft>
          <a:spcPct val="0"/>
        </a:spcAft>
        <a:buClr>
          <a:schemeClr val="tx1"/>
        </a:buClr>
        <a:buSzPct val="85000"/>
        <a:buChar char="•"/>
        <a:defRPr sz="1300">
          <a:solidFill>
            <a:schemeClr val="tx1"/>
          </a:solidFill>
          <a:latin typeface="+mn-lt"/>
        </a:defRPr>
      </a:lvl8pPr>
      <a:lvl9pPr marL="3886200" indent="-228600" algn="l" rtl="0" fontAlgn="base">
        <a:lnSpc>
          <a:spcPct val="110000"/>
        </a:lnSpc>
        <a:spcBef>
          <a:spcPct val="20000"/>
        </a:spcBef>
        <a:spcAft>
          <a:spcPct val="0"/>
        </a:spcAft>
        <a:buClr>
          <a:schemeClr val="tx1"/>
        </a:buClr>
        <a:buSzPct val="85000"/>
        <a:buChar char="•"/>
        <a:defRPr sz="1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wmf"/><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file:///C:\Documents%20and%20Settings\dennis.holtery\Desktop\Ambush%20slides%20with%20photos1\Slide12.JPG" TargetMode="Externa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http://images.google.com/imgres?imgurl=www.ins.usdoj.gov/graphics/lawenfor/bpatrol/bpimages/Northernborder.jpg&amp;imgrefurl=http://www.ins.usdoj.gov/graphics/lawenfor/bpatrol/strategy.htm&amp;h=139&amp;w=185&amp;prev=/images%3Fq%3Dborder%2Bpatrol%2Bnorthern%26svnum%3D10%26hl%3Den%26lr%3D%26ie%3DUTF-8%26oe%3DUTF-8" TargetMode="External"/><Relationship Id="rId7" Type="http://schemas.openxmlformats.org/officeDocument/2006/relationships/image" Target="file:///C:\Documents%20and%20Settings\dennis.holtery\Desktop\Ambush%20slides%20with%20photos1\Slide12.JP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file:///C:\Documents%20and%20Settings\dennis.holtery\Desktop\Ambush%20slides%20with%20photos1\Slide7.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se.ohio-state.edu/~anish/SensorNetworks/presentApp.pp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www.cs.virginia.edu/~whitehouse/courses/cs851Fall08/fp1569121580-kim-1.pdf" TargetMode="External"/><Relationship Id="rId3" Type="http://schemas.openxmlformats.org/officeDocument/2006/relationships/hyperlink" Target="http://wireless.cs.uh.edu/WiMD09/paper/p45-hermanA.pdf" TargetMode="External"/><Relationship Id="rId7" Type="http://schemas.openxmlformats.org/officeDocument/2006/relationships/hyperlink" Target="http://groups.csail.mit.edu/drl/wiki/images/a/a1/BashaSenSys08.pdf" TargetMode="External"/><Relationship Id="rId12" Type="http://schemas.openxmlformats.org/officeDocument/2006/relationships/hyperlink" Target="http://www.cs.purdue.edu/homes/lans/20061129/publications/ipsn2008.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www.cs.dartmouth.edu/~sensorlab/pubs/BikeNet-SenSys07.pdf" TargetMode="External"/><Relationship Id="rId11" Type="http://schemas.openxmlformats.org/officeDocument/2006/relationships/hyperlink" Target="http://www.cs.colorado.edu/department/publications/reports/docs/CU-CS-1018-06.pdf" TargetMode="External"/><Relationship Id="rId5" Type="http://schemas.openxmlformats.org/officeDocument/2006/relationships/hyperlink" Target="http://web.cecs.pdx.edu/~nbulusu/papers/urbansense08.pdf" TargetMode="External"/><Relationship Id="rId10" Type="http://schemas.openxmlformats.org/officeDocument/2006/relationships/hyperlink" Target="http://web.cecs.pdx.edu/~nbulusu/papers/tosn07.pdf" TargetMode="External"/><Relationship Id="rId4" Type="http://schemas.openxmlformats.org/officeDocument/2006/relationships/hyperlink" Target="http://research.microsoft.com/pubs/78568/Nericell-Sensys2008.pdf" TargetMode="External"/><Relationship Id="rId9" Type="http://schemas.openxmlformats.org/officeDocument/2006/relationships/hyperlink" Target="http://www.cs.virginia.edu/~stankovic/psfiles/sensys07-paper133.pdf"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db.csail.mit.edu/pubs/ipsn278-nachman.pdf" TargetMode="External"/><Relationship Id="rId13" Type="http://schemas.openxmlformats.org/officeDocument/2006/relationships/hyperlink" Target="http://www.eecs.harvard.edu/~mdw/papers/parkinsons-embs07.pdf" TargetMode="External"/><Relationship Id="rId3" Type="http://schemas.openxmlformats.org/officeDocument/2006/relationships/hyperlink" Target="http://www.cse.unsw.edu.au/~wenh/p206-wark.pdf" TargetMode="External"/><Relationship Id="rId7" Type="http://schemas.openxmlformats.org/officeDocument/2006/relationships/hyperlink" Target="http://bsn.citris.berkeley.edu/publications/documents/BSN07_Jafari.pdf" TargetMode="External"/><Relationship Id="rId12" Type="http://schemas.openxmlformats.org/officeDocument/2006/relationships/hyperlink" Target="http://none.cs.umass.edu/~dganesan/courses/fall07/papers/CargoNet.pdf"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www.cc.gatech.edu/grads/d/dminn/papers/minnen-bsn2007.pdf" TargetMode="External"/><Relationship Id="rId11" Type="http://schemas.openxmlformats.org/officeDocument/2006/relationships/hyperlink" Target="http://www.cse.wustl.edu/~lu/papers/amia09.pdf" TargetMode="External"/><Relationship Id="rId5" Type="http://schemas.openxmlformats.org/officeDocument/2006/relationships/hyperlink" Target="http://www.ntcresearch.org/projectapp/project_pages/F04-NS17/pdf_files/Nagle_NCSU_D2H2.pdf" TargetMode="External"/><Relationship Id="rId10" Type="http://schemas.openxmlformats.org/officeDocument/2006/relationships/hyperlink" Target="http://www.newscientist.com/article/dn13130" TargetMode="External"/><Relationship Id="rId4" Type="http://schemas.openxmlformats.org/officeDocument/2006/relationships/hyperlink" Target="http://www.doc.ic.ac.uk/~latallah/latallah_impairment_fversion.pdf" TargetMode="External"/><Relationship Id="rId9" Type="http://schemas.openxmlformats.org/officeDocument/2006/relationships/hyperlink" Target="http://wsncanada.ca/index.php?page=turtles"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www.cs.ucla.edu/~dabiri/papers/The_Development_of_an_In-vivo_Active_Pressure_Monitoring_System2.pdf" TargetMode="External"/><Relationship Id="rId3" Type="http://schemas.openxmlformats.org/officeDocument/2006/relationships/hyperlink" Target="http://www.media.mit.edu/resenv/pubs/papers/2006-05-434-NanotechPaper.pdf" TargetMode="External"/><Relationship Id="rId7" Type="http://schemas.openxmlformats.org/officeDocument/2006/relationships/hyperlink" Target="http://www.cs.colorado.edu/~rhan/Papers/p28-hartung.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www.terminodes.org/getDoc.php?docid=2876&amp;docnum=1" TargetMode="External"/><Relationship Id="rId5" Type="http://schemas.openxmlformats.org/officeDocument/2006/relationships/hyperlink" Target="http://disi.unitn.it/~picco/papers/tower.pdf" TargetMode="External"/><Relationship Id="rId10" Type="http://schemas.openxmlformats.org/officeDocument/2006/relationships/hyperlink" Target="http://www.idemployee.id.tue.nl/w.chen/papers/wchen-BSN09.pdf" TargetMode="External"/><Relationship Id="rId4" Type="http://schemas.openxmlformats.org/officeDocument/2006/relationships/hyperlink" Target="http://www.cse.iitb.ac.in/~br/iitk-webpage/papers/2008-brimon-arch.pdf" TargetMode="External"/><Relationship Id="rId9" Type="http://schemas.openxmlformats.org/officeDocument/2006/relationships/hyperlink" Target="http://www.cs.ucla.edu/~alireza/healthnet08.pdf"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research.cens.ucla.edu/projects/2006/Seismic/Mexico/default.htm" TargetMode="External"/><Relationship Id="rId13" Type="http://schemas.openxmlformats.org/officeDocument/2006/relationships/hyperlink" Target="http://research.cens.ucla.edu/areas/2006/Aquatic/default.htm" TargetMode="External"/><Relationship Id="rId18" Type="http://schemas.openxmlformats.org/officeDocument/2006/relationships/hyperlink" Target="http://gaia.cs.umass.edu/networks/papers/casa_san_diego_2005.pdf" TargetMode="External"/><Relationship Id="rId3" Type="http://schemas.openxmlformats.org/officeDocument/2006/relationships/hyperlink" Target="http://www.intel.com/research/exploratory/heterogeneous.htm" TargetMode="External"/><Relationship Id="rId7" Type="http://schemas.openxmlformats.org/officeDocument/2006/relationships/hyperlink" Target="http://www.eecs.harvard.edu/~mdw/papers/volcano-ieeeic06.pdf" TargetMode="External"/><Relationship Id="rId12" Type="http://schemas.openxmlformats.org/officeDocument/2006/relationships/hyperlink" Target="file:///C:\Documents%20and%20Settings\anish\Desktop\Sensor%20Networks\commonsense.epfl.ch\Resources\PanchardICTD06.pdf" TargetMode="External"/><Relationship Id="rId17" Type="http://schemas.openxmlformats.org/officeDocument/2006/relationships/hyperlink" Target="http://www.casa.umass.edu/docs/short_range_energy_balanced_radars.pdf" TargetMode="External"/><Relationship Id="rId2" Type="http://schemas.openxmlformats.org/officeDocument/2006/relationships/notesSlide" Target="../notesSlides/notesSlide34.xml"/><Relationship Id="rId16" Type="http://schemas.openxmlformats.org/officeDocument/2006/relationships/hyperlink" Target="http://www.cs.washington.edu/mssi/2006/talks/4-Delaney.pdf" TargetMode="External"/><Relationship Id="rId1" Type="http://schemas.openxmlformats.org/officeDocument/2006/relationships/slideLayout" Target="../slideLayouts/slideLayout2.xml"/><Relationship Id="rId6" Type="http://schemas.openxmlformats.org/officeDocument/2006/relationships/hyperlink" Target="http://www.bp.com/genericarticle.do?categoryId=9009017&amp;contentId=7016693" TargetMode="External"/><Relationship Id="rId11" Type="http://schemas.openxmlformats.org/officeDocument/2006/relationships/hyperlink" Target="http://nesl.ee.ucla.edu/fw/international/ict4d.pdf#search=%22wsn%20bangladesh%22" TargetMode="External"/><Relationship Id="rId5" Type="http://schemas.openxmlformats.org/officeDocument/2006/relationships/hyperlink" Target="http://www.sensorsmag.com/sensors/article/articleDetail.jsp?id=314716" TargetMode="External"/><Relationship Id="rId15" Type="http://schemas.openxmlformats.org/officeDocument/2006/relationships/hyperlink" Target="http://www.neptune.washington.edu/" TargetMode="External"/><Relationship Id="rId10" Type="http://schemas.openxmlformats.org/officeDocument/2006/relationships/hyperlink" Target="http://nicta.com.au/director/research/programs/sn/research_activities/win.cfm" TargetMode="External"/><Relationship Id="rId19" Type="http://schemas.openxmlformats.org/officeDocument/2006/relationships/hyperlink" Target="http://www.neoninc.org/documents/sensor_meet1_report.pdf" TargetMode="External"/><Relationship Id="rId4" Type="http://schemas.openxmlformats.org/officeDocument/2006/relationships/hyperlink" Target="http://www.intel.com/research/exploratory/wireless_sensors.htm" TargetMode="External"/><Relationship Id="rId9" Type="http://schemas.openxmlformats.org/officeDocument/2006/relationships/hyperlink" Target="http://www.ee.iitb.ac.in/~prakshep/dds_lp.pdf#search=%22Landslide%20detection%20india%20wsn%22" TargetMode="External"/><Relationship Id="rId14" Type="http://schemas.openxmlformats.org/officeDocument/2006/relationships/hyperlink" Target="http://www.cse.unsw.edu.au/~sensar/research/projects/cane-toad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is.epfl.ch/backup_caltech/coro/People/alcherio/papers/Robotica_03.pdf" TargetMode="External"/><Relationship Id="rId13" Type="http://schemas.openxmlformats.org/officeDocument/2006/relationships/hyperlink" Target="http://www.ece.uah.edu/~jovanov/papers/milenkovic_compcomm06.pdf#search=%22condition%20monitoring%20bp%20sensor%20networking%22" TargetMode="External"/><Relationship Id="rId18" Type="http://schemas.openxmlformats.org/officeDocument/2006/relationships/hyperlink" Target="http://web.media.mit.edu/~jackylee/cups.htm" TargetMode="External"/><Relationship Id="rId3" Type="http://schemas.openxmlformats.org/officeDocument/2006/relationships/hyperlink" Target="http://sensorscope.epfl.ch/wiki/index.php?title=Main_Page" TargetMode="External"/><Relationship Id="rId7" Type="http://schemas.openxmlformats.org/officeDocument/2006/relationships/hyperlink" Target="file:///C:\Documents%20and%20Settings\anish\Desktop\Sensor%20Networks\Swarm%20Robotic%20Odor%20Localization:%20Off-Line%20Optimization%20and%20Validation%20with%20Real%20Robots" TargetMode="External"/><Relationship Id="rId12" Type="http://schemas.openxmlformats.org/officeDocument/2006/relationships/hyperlink" Target="http://www.cs.washington.edu/mssi/2006/talks/11-Stankovic.pdf" TargetMode="External"/><Relationship Id="rId17" Type="http://schemas.openxmlformats.org/officeDocument/2006/relationships/hyperlink" Target="http://www.media.mit.edu/resenv/projects.html" TargetMode="External"/><Relationship Id="rId2" Type="http://schemas.openxmlformats.org/officeDocument/2006/relationships/notesSlide" Target="../notesSlides/notesSlide35.xml"/><Relationship Id="rId16" Type="http://schemas.openxmlformats.org/officeDocument/2006/relationships/hyperlink" Target="http://www.cs.washington.edu/mssi/2006/talks/27-Estrin.pdf" TargetMode="External"/><Relationship Id="rId1" Type="http://schemas.openxmlformats.org/officeDocument/2006/relationships/slideLayout" Target="../slideLayouts/slideLayout2.xml"/><Relationship Id="rId6" Type="http://schemas.openxmlformats.org/officeDocument/2006/relationships/hyperlink" Target="http://www.cs.washington.edu/mssi/2006/talks/9-Madden.pdf" TargetMode="External"/><Relationship Id="rId11" Type="http://schemas.openxmlformats.org/officeDocument/2006/relationships/hyperlink" Target="http://lion.cs.uiuc.edu/assistedliving/" TargetMode="External"/><Relationship Id="rId5" Type="http://schemas.openxmlformats.org/officeDocument/2006/relationships/hyperlink" Target="http://cartel.csail.mit.edu/" TargetMode="External"/><Relationship Id="rId15" Type="http://schemas.openxmlformats.org/officeDocument/2006/relationships/hyperlink" Target="http://architecture.mit.edu/house_n/documents/PlaceLab.pdf" TargetMode="External"/><Relationship Id="rId10" Type="http://schemas.openxmlformats.org/officeDocument/2006/relationships/hyperlink" Target="http://seattleweb.intel-research.net/projects/activity/" TargetMode="External"/><Relationship Id="rId4" Type="http://schemas.openxmlformats.org/officeDocument/2006/relationships/hyperlink" Target="http://research.microsoft.com/nec/senseweb/" TargetMode="External"/><Relationship Id="rId9" Type="http://schemas.openxmlformats.org/officeDocument/2006/relationships/hyperlink" Target="http://www.eecs.harvard.edu/~mdw/proj/codeblue/" TargetMode="External"/><Relationship Id="rId14" Type="http://schemas.openxmlformats.org/officeDocument/2006/relationships/hyperlink" Target="http://www.cs.colorado.edu/~mozer/nnh/"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www.ee.princeton.edu/%7Emrm/zebranet.html" TargetMode="External"/><Relationship Id="rId13" Type="http://schemas.openxmlformats.org/officeDocument/2006/relationships/hyperlink" Target="http://doi.acm.org/10.1145/1031495.1031497" TargetMode="External"/><Relationship Id="rId18" Type="http://schemas.openxmlformats.org/officeDocument/2006/relationships/hyperlink" Target="http://www-csag.ucsd.edu/teaching/cse291s03/Readings/habitat.pdf" TargetMode="External"/><Relationship Id="rId3" Type="http://schemas.openxmlformats.org/officeDocument/2006/relationships/hyperlink" Target="http://sensorwebs.jpl.nasa.gov/resources/DelinSensorWebsInTheWildChapter2005.pdf" TargetMode="External"/><Relationship Id="rId21" Type="http://schemas.openxmlformats.org/officeDocument/2006/relationships/hyperlink" Target="http://wins.rockwellscientific.com/WST_Survey.html" TargetMode="External"/><Relationship Id="rId7" Type="http://schemas.openxmlformats.org/officeDocument/2006/relationships/hyperlink" Target="http://www-csag.ucsd.edu/teaching/cse291s03/Readings/ZebraNetRevolution.pdf" TargetMode="External"/><Relationship Id="rId12" Type="http://schemas.openxmlformats.org/officeDocument/2006/relationships/hyperlink" Target="http://doi.acm.org/10.1145/570738.570749" TargetMode="External"/><Relationship Id="rId17" Type="http://schemas.openxmlformats.org/officeDocument/2006/relationships/hyperlink" Target="http://lecs.cs.ucla.edu/Publications/papers/tier.pdf" TargetMode="External"/><Relationship Id="rId2" Type="http://schemas.openxmlformats.org/officeDocument/2006/relationships/notesSlide" Target="../notesSlides/notesSlide36.xml"/><Relationship Id="rId16" Type="http://schemas.openxmlformats.org/officeDocument/2006/relationships/hyperlink" Target="http://www.isi.edu/div7/publication_files/habitat_monitoring.pdf" TargetMode="External"/><Relationship Id="rId20" Type="http://schemas.openxmlformats.org/officeDocument/2006/relationships/hyperlink" Target="http://www.sci.sdsu.edu/fsp/main/SMER/SMER.html" TargetMode="External"/><Relationship Id="rId1" Type="http://schemas.openxmlformats.org/officeDocument/2006/relationships/slideLayout" Target="../slideLayouts/slideLayout2.xml"/><Relationship Id="rId6" Type="http://schemas.openxmlformats.org/officeDocument/2006/relationships/hyperlink" Target="http://www-csag.ucsd.edu/teaching/cse291s03/Readings/asplos-x_annot.pdf" TargetMode="External"/><Relationship Id="rId11" Type="http://schemas.openxmlformats.org/officeDocument/2006/relationships/hyperlink" Target="http://www.diku.dk/users/bonnet/papers/PhB-Kuusamu.ppt" TargetMode="External"/><Relationship Id="rId5" Type="http://schemas.openxmlformats.org/officeDocument/2006/relationships/hyperlink" Target="http://doi.acm.org/10.1145/1031495.1031522" TargetMode="External"/><Relationship Id="rId15" Type="http://schemas.openxmlformats.org/officeDocument/2006/relationships/hyperlink" Target="http://citeseer.ist.psu.edu/mainwaring02wireless.html" TargetMode="External"/><Relationship Id="rId10" Type="http://schemas.openxmlformats.org/officeDocument/2006/relationships/hyperlink" Target="http://www.tde.lth.se/cccd/images/CCCD%20Workshop%202004-JMadsen.pdf" TargetMode="External"/><Relationship Id="rId19" Type="http://schemas.openxmlformats.org/officeDocument/2006/relationships/hyperlink" Target="http://sdcoos.ucsd.edu/" TargetMode="External"/><Relationship Id="rId4" Type="http://schemas.openxmlformats.org/officeDocument/2006/relationships/hyperlink" Target="http://www.cs.rit.edu/~zjb/pubs/iser-final.pdf" TargetMode="External"/><Relationship Id="rId9" Type="http://schemas.openxmlformats.org/officeDocument/2006/relationships/hyperlink" Target="http://doi.acm.org/10.1145/1031495.1031560" TargetMode="External"/><Relationship Id="rId14" Type="http://schemas.openxmlformats.org/officeDocument/2006/relationships/hyperlink" Target="http://doi.acm.org/10.1145/1031495.1031521" TargetMode="External"/><Relationship Id="rId22" Type="http://schemas.openxmlformats.org/officeDocument/2006/relationships/hyperlink" Target="http://www.greatduckisland.net/"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doi.acm.org/10.1145/1031495.1031566" TargetMode="External"/><Relationship Id="rId13" Type="http://schemas.openxmlformats.org/officeDocument/2006/relationships/hyperlink" Target="http://www.isi.edu/~johnh/PAPERS/Conner04a.pdf" TargetMode="External"/><Relationship Id="rId18" Type="http://schemas.openxmlformats.org/officeDocument/2006/relationships/hyperlink" Target="http://www.cens.ucla.edu/portal/marine_microorganisms/" TargetMode="External"/><Relationship Id="rId3" Type="http://schemas.openxmlformats.org/officeDocument/2006/relationships/hyperlink" Target="http://csdl.computer.org/comp/mags/pc/2004/04/b4084abs.htm" TargetMode="External"/><Relationship Id="rId7" Type="http://schemas.openxmlformats.org/officeDocument/2006/relationships/hyperlink" Target="http://www-csag.ucsd.edu/teaching/cse291s03/Readings/SPIE2003anil.pdf" TargetMode="External"/><Relationship Id="rId12" Type="http://schemas.openxmlformats.org/officeDocument/2006/relationships/hyperlink" Target="http://www-robotics.usc.edu/%7Egaurav/CS599-IES/elder-care.pdf" TargetMode="External"/><Relationship Id="rId17" Type="http://schemas.openxmlformats.org/officeDocument/2006/relationships/hyperlink" Target="http://www.cens.ucla.edu/Project-Descriptions/Microorganisms%20Identification/index.htm" TargetMode="External"/><Relationship Id="rId2" Type="http://schemas.openxmlformats.org/officeDocument/2006/relationships/notesSlide" Target="../notesSlides/notesSlide37.xml"/><Relationship Id="rId16" Type="http://schemas.openxmlformats.org/officeDocument/2006/relationships/hyperlink" Target="http://www.cens.ucla.edu/Project-Descriptions/Contam/index.htm" TargetMode="External"/><Relationship Id="rId1" Type="http://schemas.openxmlformats.org/officeDocument/2006/relationships/slideLayout" Target="../slideLayouts/slideLayout2.xml"/><Relationship Id="rId6" Type="http://schemas.openxmlformats.org/officeDocument/2006/relationships/hyperlink" Target="http://doi.acm.org/10.1145/1031495.1031559" TargetMode="External"/><Relationship Id="rId11" Type="http://schemas.openxmlformats.org/officeDocument/2006/relationships/hyperlink" Target="http://www.parc.com/zhao/stanford-cs428/readings/apps/Kidd_AwareHome_cobuild99.pdf" TargetMode="External"/><Relationship Id="rId5" Type="http://schemas.openxmlformats.org/officeDocument/2006/relationships/hyperlink" Target="http://sensorwebs.jpl.nasa.gov/resources/Delin-Jackson2000.pdf" TargetMode="External"/><Relationship Id="rId15" Type="http://schemas.openxmlformats.org/officeDocument/2006/relationships/hyperlink" Target="http://www.cs.cornell.edu/boom/2003sp/ProjectArch/CougarMM/index.htm" TargetMode="External"/><Relationship Id="rId10" Type="http://schemas.openxmlformats.org/officeDocument/2006/relationships/hyperlink" Target="http://www.dstc.edu.au/m3/papers/WICAPUC_2003.pdf" TargetMode="External"/><Relationship Id="rId19" Type="http://schemas.openxmlformats.org/officeDocument/2006/relationships/hyperlink" Target="http://www.ee.ucla.edu/faculty/papers/mbs_PervComp_apr-jun02.pdf" TargetMode="External"/><Relationship Id="rId4" Type="http://schemas.openxmlformats.org/officeDocument/2006/relationships/hyperlink" Target="http://enstrophy.colorado.edu/%7Emohseni/PSpdf/MyPapers/AIAA2004ChicagoSeptC1.pdf" TargetMode="External"/><Relationship Id="rId9" Type="http://schemas.openxmlformats.org/officeDocument/2006/relationships/hyperlink" Target="http://tenaya.ucsd.edu/%7Ejessica/Lundquist_sensornetwork.pdf" TargetMode="External"/><Relationship Id="rId14" Type="http://schemas.openxmlformats.org/officeDocument/2006/relationships/hyperlink" Target="http://www.cs.cornell.edu/database/cougar/main.ht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42.wmf"/><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2.jpeg"/><Relationship Id="rId7" Type="http://schemas.openxmlformats.org/officeDocument/2006/relationships/image" Target="../media/image55.jpe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54.jpeg"/><Relationship Id="rId11" Type="http://schemas.openxmlformats.org/officeDocument/2006/relationships/image" Target="../media/image58.jpeg"/><Relationship Id="rId5" Type="http://schemas.openxmlformats.org/officeDocument/2006/relationships/image" Target="../media/image53.jpeg"/><Relationship Id="rId10" Type="http://schemas.openxmlformats.org/officeDocument/2006/relationships/hyperlink" Target="http://rds.yahoo.com/S=96062883/K=agricultural/v=2/SID=e/l=IVI/SIG=127mc770u/*-http%3A/www.pioneerpump.co.uk/media/photos/markets-agricultural.jpg" TargetMode="External"/><Relationship Id="rId4" Type="http://schemas.openxmlformats.org/officeDocument/2006/relationships/hyperlink" Target="file:///C:\Documents%20and%20Settings\anish\Desktop\Echelon%20and%20ALineInTheSand\Documents%20and%20Settings\Anish%20Arora\Desktop\Nokia\Fragmentation%20slides.ppt%23261,6,Slide%25206" TargetMode="External"/><Relationship Id="rId9"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62.jpeg"/><Relationship Id="rId11" Type="http://schemas.openxmlformats.org/officeDocument/2006/relationships/image" Target="../media/image67.jpeg"/><Relationship Id="rId5" Type="http://schemas.openxmlformats.org/officeDocument/2006/relationships/image" Target="../media/image61.jpeg"/><Relationship Id="rId10" Type="http://schemas.openxmlformats.org/officeDocument/2006/relationships/image" Target="../media/image66.jpeg"/><Relationship Id="rId4" Type="http://schemas.openxmlformats.org/officeDocument/2006/relationships/image" Target="../media/image60.jpeg"/><Relationship Id="rId9" Type="http://schemas.openxmlformats.org/officeDocument/2006/relationships/image" Target="../media/image65.jpeg"/></Relationships>
</file>

<file path=ppt/slides/_rels/slide44.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8.png"/><Relationship Id="rId7" Type="http://schemas.openxmlformats.org/officeDocument/2006/relationships/image" Target="../media/image60.jpe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70.jpeg"/><Relationship Id="rId10" Type="http://schemas.openxmlformats.org/officeDocument/2006/relationships/image" Target="../media/image74.jpeg"/><Relationship Id="rId4" Type="http://schemas.openxmlformats.org/officeDocument/2006/relationships/image" Target="../media/image69.jpeg"/><Relationship Id="rId9" Type="http://schemas.openxmlformats.org/officeDocument/2006/relationships/image" Target="../media/image73.jpe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45.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1.jpeg"/><Relationship Id="rId5" Type="http://schemas.openxmlformats.org/officeDocument/2006/relationships/image" Target="../media/image63.jpeg"/><Relationship Id="rId4" Type="http://schemas.openxmlformats.org/officeDocument/2006/relationships/image" Target="../media/image77.jpeg"/><Relationship Id="rId9"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1.jpe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80.jpeg"/><Relationship Id="rId4" Type="http://schemas.openxmlformats.org/officeDocument/2006/relationships/image" Target="../media/image79.jpeg"/></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74.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69.jpeg"/><Relationship Id="rId4" Type="http://schemas.openxmlformats.org/officeDocument/2006/relationships/image" Target="../media/image63.jpeg"/></Relationships>
</file>

<file path=ppt/slides/_rels/slide48.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oleObject" Target="../embeddings/Microsoft_Office_Excel_Chart1.xls"/></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50.xml"/><Relationship Id="rId7" Type="http://schemas.openxmlformats.org/officeDocument/2006/relationships/oleObject" Target="../embeddings/oleObject3.bin"/><Relationship Id="rId12"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9.jpeg"/><Relationship Id="rId11" Type="http://schemas.openxmlformats.org/officeDocument/2006/relationships/image" Target="../media/image25.png"/><Relationship Id="rId5" Type="http://schemas.openxmlformats.org/officeDocument/2006/relationships/image" Target="../media/image88.jpeg"/><Relationship Id="rId10" Type="http://schemas.openxmlformats.org/officeDocument/2006/relationships/image" Target="../media/image91.jpeg"/><Relationship Id="rId4" Type="http://schemas.openxmlformats.org/officeDocument/2006/relationships/image" Target="../media/image87.png"/><Relationship Id="rId9"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96.pn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95.jpeg"/><Relationship Id="rId4" Type="http://schemas.openxmlformats.org/officeDocument/2006/relationships/image" Target="../media/image94.jpeg"/></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5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06.jpe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oleObject" Target="../embeddings/Microsoft_Office_Excel_97-2003_Worksheet2.xls"/><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11.png"/><Relationship Id="rId18" Type="http://schemas.openxmlformats.org/officeDocument/2006/relationships/image" Target="../media/image115.jpeg"/><Relationship Id="rId3" Type="http://schemas.openxmlformats.org/officeDocument/2006/relationships/notesSlide" Target="../notesSlides/notesSlide55.xml"/><Relationship Id="rId21" Type="http://schemas.openxmlformats.org/officeDocument/2006/relationships/image" Target="../media/image116.jpeg"/><Relationship Id="rId7" Type="http://schemas.openxmlformats.org/officeDocument/2006/relationships/oleObject" Target="../embeddings/oleObject7.bin"/><Relationship Id="rId12" Type="http://schemas.openxmlformats.org/officeDocument/2006/relationships/image" Target="../media/image110.png"/><Relationship Id="rId17" Type="http://schemas.openxmlformats.org/officeDocument/2006/relationships/image" Target="../media/image114.jpeg"/><Relationship Id="rId2" Type="http://schemas.openxmlformats.org/officeDocument/2006/relationships/slideLayout" Target="../slideLayouts/slideLayout2.xml"/><Relationship Id="rId16" Type="http://schemas.openxmlformats.org/officeDocument/2006/relationships/image" Target="../media/image113.emf"/><Relationship Id="rId20" Type="http://schemas.openxmlformats.org/officeDocument/2006/relationships/oleObject" Target="../embeddings/oleObject13.bin"/><Relationship Id="rId1" Type="http://schemas.openxmlformats.org/officeDocument/2006/relationships/vmlDrawing" Target="../drawings/vmlDrawing6.vml"/><Relationship Id="rId6" Type="http://schemas.openxmlformats.org/officeDocument/2006/relationships/image" Target="../media/image89.jpeg"/><Relationship Id="rId11" Type="http://schemas.openxmlformats.org/officeDocument/2006/relationships/oleObject" Target="../embeddings/oleObject11.bin"/><Relationship Id="rId5" Type="http://schemas.openxmlformats.org/officeDocument/2006/relationships/image" Target="../media/image88.jpeg"/><Relationship Id="rId15" Type="http://schemas.openxmlformats.org/officeDocument/2006/relationships/image" Target="http://www.ce.berkeley.edu/~naito/wood/front.gif" TargetMode="External"/><Relationship Id="rId10" Type="http://schemas.openxmlformats.org/officeDocument/2006/relationships/oleObject" Target="../embeddings/oleObject10.bin"/><Relationship Id="rId19" Type="http://schemas.openxmlformats.org/officeDocument/2006/relationships/oleObject" Target="../embeddings/oleObject12.bin"/><Relationship Id="rId4" Type="http://schemas.openxmlformats.org/officeDocument/2006/relationships/image" Target="../media/image87.png"/><Relationship Id="rId9" Type="http://schemas.openxmlformats.org/officeDocument/2006/relationships/oleObject" Target="../embeddings/oleObject9.bin"/><Relationship Id="rId14" Type="http://schemas.openxmlformats.org/officeDocument/2006/relationships/image" Target="../media/image112.png"/></Relationships>
</file>

<file path=ppt/slides/_rels/slide5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jpeg"/><Relationship Id="rId3" Type="http://schemas.openxmlformats.org/officeDocument/2006/relationships/image" Target="../media/image117.jpeg"/><Relationship Id="rId7" Type="http://schemas.openxmlformats.org/officeDocument/2006/relationships/image" Target="../media/image121.jpeg"/><Relationship Id="rId12" Type="http://schemas.openxmlformats.org/officeDocument/2006/relationships/image" Target="../media/image12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0.jpe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jpeg"/><Relationship Id="rId9" Type="http://schemas.openxmlformats.org/officeDocument/2006/relationships/image" Target="../media/image123.png"/><Relationship Id="rId14" Type="http://schemas.openxmlformats.org/officeDocument/2006/relationships/image" Target="../media/image128.jpeg"/></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132.jpeg"/><Relationship Id="rId3" Type="http://schemas.openxmlformats.org/officeDocument/2006/relationships/notesSlide" Target="../notesSlides/notesSlide57.xml"/><Relationship Id="rId7" Type="http://schemas.openxmlformats.org/officeDocument/2006/relationships/oleObject" Target="../embeddings/oleObject14.bin"/><Relationship Id="rId12" Type="http://schemas.openxmlformats.org/officeDocument/2006/relationships/image" Target="../media/image131.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89.jpeg"/><Relationship Id="rId11" Type="http://schemas.openxmlformats.org/officeDocument/2006/relationships/image" Target="../media/image130.jpeg"/><Relationship Id="rId5" Type="http://schemas.openxmlformats.org/officeDocument/2006/relationships/image" Target="../media/image88.jpeg"/><Relationship Id="rId10" Type="http://schemas.openxmlformats.org/officeDocument/2006/relationships/image" Target="../media/image129.jpeg"/><Relationship Id="rId4" Type="http://schemas.openxmlformats.org/officeDocument/2006/relationships/image" Target="../media/image87.png"/><Relationship Id="rId9" Type="http://schemas.openxmlformats.org/officeDocument/2006/relationships/oleObject" Target="../embeddings/oleObject16.bin"/></Relationships>
</file>

<file path=ppt/slides/_rels/slide58.xml.rels><?xml version="1.0" encoding="UTF-8" standalone="yes"?>
<Relationships xmlns="http://schemas.openxmlformats.org/package/2006/relationships"><Relationship Id="rId8" Type="http://schemas.openxmlformats.org/officeDocument/2006/relationships/image" Target="../media/image139.jpeg"/><Relationship Id="rId3" Type="http://schemas.openxmlformats.org/officeDocument/2006/relationships/notesSlide" Target="../notesSlides/notesSlide58.xml"/><Relationship Id="rId7" Type="http://schemas.openxmlformats.org/officeDocument/2006/relationships/image" Target="../media/image138.jpeg"/><Relationship Id="rId12" Type="http://schemas.openxmlformats.org/officeDocument/2006/relationships/image" Target="../media/image141.jpe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137.jpeg"/><Relationship Id="rId11" Type="http://schemas.openxmlformats.org/officeDocument/2006/relationships/oleObject" Target="../embeddings/oleObject19.bin"/><Relationship Id="rId5" Type="http://schemas.openxmlformats.org/officeDocument/2006/relationships/image" Target="../media/image136.jpeg"/><Relationship Id="rId10" Type="http://schemas.openxmlformats.org/officeDocument/2006/relationships/oleObject" Target="../embeddings/oleObject18.bin"/><Relationship Id="rId4" Type="http://schemas.openxmlformats.org/officeDocument/2006/relationships/oleObject" Target="../embeddings/oleObject17.bin"/><Relationship Id="rId9" Type="http://schemas.openxmlformats.org/officeDocument/2006/relationships/image" Target="../media/image140.jpeg"/></Relationships>
</file>

<file path=ppt/slides/_rels/slide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52.wmf"/><Relationship Id="rId4" Type="http://schemas.openxmlformats.org/officeDocument/2006/relationships/image" Target="../media/image151.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jpeg"/><Relationship Id="rId7" Type="http://schemas.openxmlformats.org/officeDocument/2006/relationships/image" Target="../media/image157.jpe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56.jpeg"/><Relationship Id="rId5" Type="http://schemas.openxmlformats.org/officeDocument/2006/relationships/image" Target="../media/image155.jpeg"/><Relationship Id="rId4" Type="http://schemas.openxmlformats.org/officeDocument/2006/relationships/image" Target="../media/image154.jpeg"/><Relationship Id="rId9" Type="http://schemas.openxmlformats.org/officeDocument/2006/relationships/image" Target="../media/image159.png"/></Relationships>
</file>

<file path=ppt/slides/_rels/slide73.xml.rels><?xml version="1.0" encoding="UTF-8" standalone="yes"?>
<Relationships xmlns="http://schemas.openxmlformats.org/package/2006/relationships"><Relationship Id="rId8" Type="http://schemas.openxmlformats.org/officeDocument/2006/relationships/image" Target="../media/image165.jpeg"/><Relationship Id="rId3" Type="http://schemas.openxmlformats.org/officeDocument/2006/relationships/image" Target="../media/image160.jpeg"/><Relationship Id="rId7" Type="http://schemas.openxmlformats.org/officeDocument/2006/relationships/image" Target="../media/image164.jpeg"/><Relationship Id="rId12" Type="http://schemas.openxmlformats.org/officeDocument/2006/relationships/image" Target="../media/image169.jpeg"/><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image" Target="../media/image163.jpeg"/><Relationship Id="rId11" Type="http://schemas.openxmlformats.org/officeDocument/2006/relationships/image" Target="../media/image168.jpeg"/><Relationship Id="rId5" Type="http://schemas.openxmlformats.org/officeDocument/2006/relationships/image" Target="../media/image162.jpeg"/><Relationship Id="rId10" Type="http://schemas.openxmlformats.org/officeDocument/2006/relationships/image" Target="../media/image167.jpeg"/><Relationship Id="rId4" Type="http://schemas.openxmlformats.org/officeDocument/2006/relationships/image" Target="../media/image161.jpeg"/><Relationship Id="rId9" Type="http://schemas.openxmlformats.org/officeDocument/2006/relationships/image" Target="../media/image166.jpeg"/></Relationships>
</file>

<file path=ppt/slides/_rels/slide74.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jpeg"/><Relationship Id="rId7" Type="http://schemas.openxmlformats.org/officeDocument/2006/relationships/image" Target="../media/image174.png"/><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173.jpeg"/><Relationship Id="rId5" Type="http://schemas.openxmlformats.org/officeDocument/2006/relationships/image" Target="../media/image172.jpeg"/><Relationship Id="rId10" Type="http://schemas.openxmlformats.org/officeDocument/2006/relationships/image" Target="../media/image177.png"/><Relationship Id="rId4" Type="http://schemas.openxmlformats.org/officeDocument/2006/relationships/image" Target="../media/image171.jpeg"/><Relationship Id="rId9" Type="http://schemas.openxmlformats.org/officeDocument/2006/relationships/image" Target="../media/image176.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wmf"/><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wmf"/><Relationship Id="rId4" Type="http://schemas.openxmlformats.org/officeDocument/2006/relationships/image" Target="../media/image179.wmf"/></Relationships>
</file>

<file path=ppt/slides/_rels/slide77.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wmf"/></Relationships>
</file>

<file path=ppt/slides/_rels/slide78.x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89.wmf"/><Relationship Id="rId5" Type="http://schemas.openxmlformats.org/officeDocument/2006/relationships/image" Target="../media/image188.jpeg"/><Relationship Id="rId4" Type="http://schemas.openxmlformats.org/officeDocument/2006/relationships/image" Target="../media/image187.wmf"/></Relationships>
</file>

<file path=ppt/slides/_rels/slide79.x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0" y="1235075"/>
            <a:ext cx="8682038" cy="974725"/>
          </a:xfrm>
        </p:spPr>
        <p:txBody>
          <a:bodyPr/>
          <a:lstStyle/>
          <a:p>
            <a:pPr eaLnBrk="1" hangingPunct="1"/>
            <a:r>
              <a:rPr lang="en-US" smtClean="0"/>
              <a:t>Lecture 0: </a:t>
            </a:r>
            <a:br>
              <a:rPr lang="en-US" smtClean="0"/>
            </a:br>
            <a:r>
              <a:rPr lang="en-US" smtClean="0"/>
              <a:t>Introduction with a bias towards applications</a:t>
            </a:r>
          </a:p>
        </p:txBody>
      </p:sp>
      <p:sp>
        <p:nvSpPr>
          <p:cNvPr id="11267" name="Rectangle 3"/>
          <p:cNvSpPr>
            <a:spLocks noGrp="1" noChangeArrowheads="1"/>
          </p:cNvSpPr>
          <p:nvPr>
            <p:ph type="subTitle" idx="1"/>
          </p:nvPr>
        </p:nvSpPr>
        <p:spPr>
          <a:xfrm>
            <a:off x="3200400" y="2743200"/>
            <a:ext cx="5257800" cy="3232150"/>
          </a:xfrm>
        </p:spPr>
        <p:txBody>
          <a:bodyPr/>
          <a:lstStyle/>
          <a:p>
            <a:pPr algn="r" eaLnBrk="1" hangingPunct="1">
              <a:lnSpc>
                <a:spcPct val="100000"/>
              </a:lnSpc>
            </a:pPr>
            <a:endParaRPr lang="en-US" sz="1500" smtClean="0"/>
          </a:p>
          <a:p>
            <a:pPr algn="r" eaLnBrk="1" hangingPunct="1">
              <a:lnSpc>
                <a:spcPct val="100000"/>
              </a:lnSpc>
            </a:pPr>
            <a:endParaRPr lang="en-US" sz="1700" smtClean="0"/>
          </a:p>
          <a:p>
            <a:pPr algn="r" eaLnBrk="1" hangingPunct="1">
              <a:lnSpc>
                <a:spcPct val="190000"/>
              </a:lnSpc>
            </a:pPr>
            <a:r>
              <a:rPr lang="en-US" sz="1700" smtClean="0"/>
              <a:t>Anish Arora</a:t>
            </a:r>
          </a:p>
          <a:p>
            <a:pPr algn="r" eaLnBrk="1" hangingPunct="1">
              <a:lnSpc>
                <a:spcPct val="190000"/>
              </a:lnSpc>
            </a:pPr>
            <a:r>
              <a:rPr lang="en-US" sz="1700" smtClean="0"/>
              <a:t>CIS788.11J</a:t>
            </a:r>
          </a:p>
          <a:p>
            <a:pPr algn="r" eaLnBrk="1" hangingPunct="1">
              <a:lnSpc>
                <a:spcPct val="190000"/>
              </a:lnSpc>
            </a:pPr>
            <a:r>
              <a:rPr lang="en-US" sz="1700" smtClean="0"/>
              <a:t>Introduction to Wireless Sensor Networks</a:t>
            </a:r>
          </a:p>
          <a:p>
            <a:pPr algn="r" eaLnBrk="1" hangingPunct="1">
              <a:lnSpc>
                <a:spcPct val="100000"/>
              </a:lnSpc>
            </a:pPr>
            <a:endParaRPr lang="en-US" sz="1700" smtClean="0"/>
          </a:p>
          <a:p>
            <a:pPr algn="r" eaLnBrk="1" hangingPunct="1">
              <a:lnSpc>
                <a:spcPct val="100000"/>
              </a:lnSpc>
            </a:pPr>
            <a:endParaRPr lang="en-US" sz="900" smtClean="0"/>
          </a:p>
          <a:p>
            <a:pPr algn="r" eaLnBrk="1" hangingPunct="1">
              <a:lnSpc>
                <a:spcPct val="100000"/>
              </a:lnSpc>
            </a:pPr>
            <a:endParaRPr lang="en-US" sz="1400" smtClean="0">
              <a:cs typeface="Times New Roman" pitchFamily="18" charset="0"/>
            </a:endParaRPr>
          </a:p>
          <a:p>
            <a:pPr algn="r" eaLnBrk="1" hangingPunct="1">
              <a:lnSpc>
                <a:spcPct val="100000"/>
              </a:lnSpc>
            </a:pPr>
            <a:r>
              <a:rPr lang="en-US" sz="900" smtClean="0"/>
              <a:t> </a:t>
            </a:r>
          </a:p>
          <a:p>
            <a:pPr algn="r" eaLnBrk="1" hangingPunct="1">
              <a:lnSpc>
                <a:spcPct val="100000"/>
              </a:lnSpc>
            </a:pPr>
            <a:endParaRPr lang="en-US" sz="1200" smtClean="0"/>
          </a:p>
        </p:txBody>
      </p:sp>
      <p:pic>
        <p:nvPicPr>
          <p:cNvPr id="11268" name="Picture 4" descr="eeweb"/>
          <p:cNvPicPr>
            <a:picLocks noChangeAspect="1" noChangeArrowheads="1"/>
          </p:cNvPicPr>
          <p:nvPr/>
        </p:nvPicPr>
        <p:blipFill>
          <a:blip r:embed="rId3" cstate="print">
            <a:lum contrast="-6000"/>
          </a:blip>
          <a:srcRect/>
          <a:stretch>
            <a:fillRect/>
          </a:stretch>
        </p:blipFill>
        <p:spPr bwMode="auto">
          <a:xfrm>
            <a:off x="76200" y="2786063"/>
            <a:ext cx="2743200" cy="2014537"/>
          </a:xfrm>
          <a:prstGeom prst="rect">
            <a:avLst/>
          </a:prstGeom>
          <a:noFill/>
          <a:ln w="9525">
            <a:noFill/>
            <a:miter lim="800000"/>
            <a:headEnd/>
            <a:tailEnd/>
          </a:ln>
        </p:spPr>
      </p:pic>
      <p:pic>
        <p:nvPicPr>
          <p:cNvPr id="11269" name="Picture 5" descr="spinning_structure"/>
          <p:cNvPicPr>
            <a:picLocks noChangeAspect="1" noChangeArrowheads="1" noCrop="1"/>
          </p:cNvPicPr>
          <p:nvPr/>
        </p:nvPicPr>
        <p:blipFill>
          <a:blip r:embed="rId4" cstate="print"/>
          <a:srcRect/>
          <a:stretch>
            <a:fillRect/>
          </a:stretch>
        </p:blipFill>
        <p:spPr bwMode="auto">
          <a:xfrm>
            <a:off x="609600" y="4876800"/>
            <a:ext cx="1905000"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TheoreticalIF"/>
          <p:cNvPicPr>
            <a:picLocks noChangeAspect="1" noChangeArrowheads="1"/>
          </p:cNvPicPr>
          <p:nvPr>
            <p:ph sz="half" idx="2"/>
          </p:nvPr>
        </p:nvPicPr>
        <p:blipFill>
          <a:blip r:embed="rId3" cstate="print"/>
          <a:srcRect/>
          <a:stretch>
            <a:fillRect/>
          </a:stretch>
        </p:blipFill>
        <p:spPr>
          <a:xfrm>
            <a:off x="533400" y="3581400"/>
            <a:ext cx="7391400" cy="3886200"/>
          </a:xfrm>
          <a:noFill/>
        </p:spPr>
      </p:pic>
      <p:sp>
        <p:nvSpPr>
          <p:cNvPr id="19459" name="Rectangle 3"/>
          <p:cNvSpPr>
            <a:spLocks noGrp="1" noChangeArrowheads="1"/>
          </p:cNvSpPr>
          <p:nvPr>
            <p:ph type="title"/>
          </p:nvPr>
        </p:nvSpPr>
        <p:spPr>
          <a:xfrm>
            <a:off x="0" y="609600"/>
            <a:ext cx="9144000" cy="473075"/>
          </a:xfrm>
        </p:spPr>
        <p:txBody>
          <a:bodyPr/>
          <a:lstStyle/>
          <a:p>
            <a:pPr eaLnBrk="1" hangingPunct="1"/>
            <a:r>
              <a:rPr lang="en-US" smtClean="0"/>
              <a:t>A distributed classification approach</a:t>
            </a:r>
          </a:p>
        </p:txBody>
      </p:sp>
      <p:sp>
        <p:nvSpPr>
          <p:cNvPr id="19460" name="Rectangle 4"/>
          <p:cNvSpPr>
            <a:spLocks noGrp="1" noChangeArrowheads="1"/>
          </p:cNvSpPr>
          <p:nvPr>
            <p:ph type="body" sz="half" idx="1"/>
          </p:nvPr>
        </p:nvSpPr>
        <p:spPr>
          <a:xfrm>
            <a:off x="228600" y="1524000"/>
            <a:ext cx="9067800" cy="5562600"/>
          </a:xfrm>
        </p:spPr>
        <p:txBody>
          <a:bodyPr/>
          <a:lstStyle/>
          <a:p>
            <a:pPr marL="114300" indent="-114300" eaLnBrk="1" hangingPunct="1">
              <a:lnSpc>
                <a:spcPct val="130000"/>
              </a:lnSpc>
              <a:buFontTx/>
              <a:buNone/>
            </a:pPr>
            <a:r>
              <a:rPr lang="en-US" smtClean="0"/>
              <a:t>Assume a dense WSN</a:t>
            </a:r>
          </a:p>
          <a:p>
            <a:pPr marL="347663" lvl="1" indent="-119063" eaLnBrk="1" hangingPunct="1">
              <a:lnSpc>
                <a:spcPct val="160000"/>
              </a:lnSpc>
            </a:pPr>
            <a:r>
              <a:rPr lang="en-US" sz="2100" smtClean="0"/>
              <a:t> Concept: each target type has unique </a:t>
            </a:r>
            <a:r>
              <a:rPr lang="en-US" sz="2100" i="1" smtClean="0"/>
              <a:t>influence field</a:t>
            </a:r>
          </a:p>
          <a:p>
            <a:pPr marL="347663" lvl="1" indent="-119063" eaLnBrk="1" hangingPunct="1">
              <a:lnSpc>
                <a:spcPct val="160000"/>
              </a:lnSpc>
            </a:pPr>
            <a:r>
              <a:rPr lang="en-US" sz="2100" smtClean="0"/>
              <a:t> Multiple sensors which detect target coordinate, </a:t>
            </a:r>
          </a:p>
          <a:p>
            <a:pPr marL="347663" lvl="1" indent="-119063" eaLnBrk="1" hangingPunct="1">
              <a:lnSpc>
                <a:spcPct val="160000"/>
              </a:lnSpc>
              <a:buFont typeface="Wingdings" pitchFamily="2" charset="2"/>
              <a:buNone/>
            </a:pPr>
            <a:r>
              <a:rPr lang="en-US" sz="2100" smtClean="0"/>
              <a:t>   potentially each with multiple sensing modalities</a:t>
            </a:r>
          </a:p>
          <a:p>
            <a:pPr marL="347663" lvl="1" indent="-119063" eaLnBrk="1" hangingPunct="1">
              <a:lnSpc>
                <a:spcPct val="160000"/>
              </a:lnSpc>
            </a:pPr>
            <a:r>
              <a:rPr lang="en-US" sz="2100" smtClean="0"/>
              <a:t> Classification is via reliable estimation of influence field size</a:t>
            </a:r>
            <a:r>
              <a:rPr lang="en-US" smtClean="0"/>
              <a:t> </a:t>
            </a:r>
          </a:p>
          <a:p>
            <a:pPr marL="347663" lvl="1" indent="-119063" eaLnBrk="1" hangingPunct="1">
              <a:lnSpc>
                <a:spcPct val="100000"/>
              </a:lnSpc>
            </a:pPr>
            <a:endParaRPr lang="en-US" smtClean="0"/>
          </a:p>
          <a:p>
            <a:pPr marL="347663" lvl="1" indent="-119063" eaLnBrk="1" hangingPunct="1">
              <a:lnSpc>
                <a:spcPct val="130000"/>
              </a:lnSpc>
            </a:pPr>
            <a:endParaRPr lang="en-US" smtClean="0"/>
          </a:p>
          <a:p>
            <a:pPr marL="114300" indent="-114300" eaLnBrk="1" hangingPunct="1">
              <a:lnSpc>
                <a:spcPct val="130000"/>
              </a:lnSpc>
              <a:buFontTx/>
              <a:buNone/>
            </a:pPr>
            <a:endParaRPr lang="en-US" smtClean="0"/>
          </a:p>
          <a:p>
            <a:pPr marL="114300" indent="-114300" eaLnBrk="1" hangingPunct="1">
              <a:lnSpc>
                <a:spcPct val="130000"/>
              </a:lnSpc>
              <a:buFontTx/>
              <a:buNone/>
            </a:pPr>
            <a:endParaRPr lang="en-US" smtClean="0"/>
          </a:p>
          <a:p>
            <a:pPr marL="114300" indent="-114300" eaLnBrk="1" hangingPunct="1">
              <a:lnSpc>
                <a:spcPct val="130000"/>
              </a:lnSpc>
              <a:buFontTx/>
              <a:buNone/>
            </a:pPr>
            <a:endParaRPr lang="en-US" smtClean="0"/>
          </a:p>
          <a:p>
            <a:pPr marL="114300" indent="-114300" eaLnBrk="1" hangingPunct="1">
              <a:lnSpc>
                <a:spcPct val="90000"/>
              </a:lnSpc>
              <a:buFontTx/>
              <a:buNone/>
            </a:pPr>
            <a:r>
              <a:rPr lang="en-US" sz="1900" smtClean="0">
                <a:solidFill>
                  <a:schemeClr val="folHlink"/>
                </a:solidFill>
              </a:rPr>
              <a:t>       [Computer Networks 2004]</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Outline</a:t>
            </a:r>
          </a:p>
        </p:txBody>
      </p:sp>
      <p:sp>
        <p:nvSpPr>
          <p:cNvPr id="20483" name="Rectangle 3"/>
          <p:cNvSpPr>
            <a:spLocks noGrp="1" noChangeArrowheads="1"/>
          </p:cNvSpPr>
          <p:nvPr>
            <p:ph type="body" idx="1"/>
          </p:nvPr>
        </p:nvSpPr>
        <p:spPr>
          <a:xfrm>
            <a:off x="381000" y="1676400"/>
            <a:ext cx="8718550" cy="5181600"/>
          </a:xfrm>
        </p:spPr>
        <p:txBody>
          <a:bodyPr/>
          <a:lstStyle/>
          <a:p>
            <a:pPr marL="400050" indent="-400050" eaLnBrk="1" hangingPunct="1">
              <a:lnSpc>
                <a:spcPct val="160000"/>
              </a:lnSpc>
            </a:pPr>
            <a:r>
              <a:rPr lang="en-US" smtClean="0"/>
              <a:t>Anatomy of a wireless sensor network (WSN)</a:t>
            </a:r>
          </a:p>
          <a:p>
            <a:pPr marL="400050" indent="-400050" eaLnBrk="1" hangingPunct="1">
              <a:lnSpc>
                <a:spcPct val="0"/>
              </a:lnSpc>
            </a:pPr>
            <a:endParaRPr lang="en-US" smtClean="0"/>
          </a:p>
          <a:p>
            <a:pPr marL="400050" indent="-400050" eaLnBrk="1" hangingPunct="1">
              <a:lnSpc>
                <a:spcPct val="160000"/>
              </a:lnSpc>
            </a:pPr>
            <a:r>
              <a:rPr lang="en-US" smtClean="0">
                <a:solidFill>
                  <a:srgbClr val="009900"/>
                </a:solidFill>
              </a:rPr>
              <a:t>State-of-the-art of WSNs</a:t>
            </a:r>
          </a:p>
          <a:p>
            <a:pPr marL="400050" indent="-400050" eaLnBrk="1" hangingPunct="1">
              <a:lnSpc>
                <a:spcPct val="180000"/>
              </a:lnSpc>
            </a:pPr>
            <a:r>
              <a:rPr lang="en-US" smtClean="0"/>
              <a:t>Brief overview of one application context: Project </a:t>
            </a:r>
            <a:r>
              <a:rPr lang="en-US" i="1" smtClean="0"/>
              <a:t>ExScal</a:t>
            </a:r>
          </a:p>
          <a:p>
            <a:pPr marL="400050" indent="-400050" eaLnBrk="1" hangingPunct="1">
              <a:lnSpc>
                <a:spcPct val="180000"/>
              </a:lnSpc>
            </a:pPr>
            <a:r>
              <a:rPr lang="en-US" smtClean="0"/>
              <a:t>More on application contexts</a:t>
            </a:r>
          </a:p>
          <a:p>
            <a:pPr marL="400050" indent="-400050" eaLnBrk="1" hangingPunct="1">
              <a:lnSpc>
                <a:spcPct val="180000"/>
              </a:lnSpc>
            </a:pPr>
            <a:r>
              <a:rPr lang="en-US" smtClean="0"/>
              <a:t>Models</a:t>
            </a:r>
          </a:p>
          <a:p>
            <a:pPr marL="400050" indent="-400050" eaLnBrk="1" hangingPunct="1">
              <a:lnSpc>
                <a:spcPct val="160000"/>
              </a:lnSpc>
            </a:pPr>
            <a:r>
              <a:rPr lang="en-US" smtClean="0"/>
              <a:t>Validation</a:t>
            </a:r>
          </a:p>
          <a:p>
            <a:pPr marL="400050" indent="-400050" eaLnBrk="1" hangingPunct="1">
              <a:lnSpc>
                <a:spcPct val="180000"/>
              </a:lnSpc>
            </a:pPr>
            <a:endParaRPr lang="en-US"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212725"/>
            <a:ext cx="9144000" cy="930275"/>
          </a:xfrm>
        </p:spPr>
        <p:txBody>
          <a:bodyPr/>
          <a:lstStyle/>
          <a:p>
            <a:pPr eaLnBrk="1" hangingPunct="1">
              <a:lnSpc>
                <a:spcPct val="110000"/>
              </a:lnSpc>
            </a:pPr>
            <a:r>
              <a:rPr lang="en-US" smtClean="0"/>
              <a:t>State-of-the-art: </a:t>
            </a:r>
            <a:br>
              <a:rPr lang="en-US" smtClean="0"/>
            </a:br>
            <a:r>
              <a:rPr lang="en-US" smtClean="0"/>
              <a:t>A bias towards applications &amp; experiments</a:t>
            </a:r>
          </a:p>
        </p:txBody>
      </p:sp>
      <p:sp>
        <p:nvSpPr>
          <p:cNvPr id="21507" name="Rectangle 3"/>
          <p:cNvSpPr>
            <a:spLocks noGrp="1" noChangeArrowheads="1"/>
          </p:cNvSpPr>
          <p:nvPr>
            <p:ph type="body" idx="1"/>
          </p:nvPr>
        </p:nvSpPr>
        <p:spPr>
          <a:xfrm>
            <a:off x="381000" y="1676400"/>
            <a:ext cx="8947150" cy="5638800"/>
          </a:xfrm>
        </p:spPr>
        <p:txBody>
          <a:bodyPr/>
          <a:lstStyle/>
          <a:p>
            <a:pPr eaLnBrk="1" hangingPunct="1">
              <a:lnSpc>
                <a:spcPct val="140000"/>
              </a:lnSpc>
            </a:pPr>
            <a:r>
              <a:rPr lang="en-US" smtClean="0"/>
              <a:t>Applications focus attention on basic problems</a:t>
            </a:r>
            <a:r>
              <a:rPr lang="en-US" sz="1900" smtClean="0"/>
              <a:t>:</a:t>
            </a:r>
          </a:p>
          <a:p>
            <a:pPr lvl="1" eaLnBrk="1" hangingPunct="1">
              <a:lnSpc>
                <a:spcPct val="130000"/>
              </a:lnSpc>
            </a:pPr>
            <a:r>
              <a:rPr lang="en-US" smtClean="0"/>
              <a:t>2002: 		timesync</a:t>
            </a:r>
          </a:p>
          <a:p>
            <a:pPr lvl="1" eaLnBrk="1" hangingPunct="1"/>
            <a:r>
              <a:rPr lang="en-US" smtClean="0"/>
              <a:t>2002-3: 		routing (including bulk dissemination)</a:t>
            </a:r>
          </a:p>
          <a:p>
            <a:pPr lvl="1" eaLnBrk="1" hangingPunct="1"/>
            <a:r>
              <a:rPr lang="en-US" smtClean="0"/>
              <a:t>2003-4: 		localization</a:t>
            </a:r>
          </a:p>
          <a:p>
            <a:pPr lvl="1" eaLnBrk="1" hangingPunct="1"/>
            <a:r>
              <a:rPr lang="en-US" smtClean="0"/>
              <a:t>2004: 		management</a:t>
            </a:r>
          </a:p>
          <a:p>
            <a:pPr eaLnBrk="1" hangingPunct="1">
              <a:lnSpc>
                <a:spcPct val="0"/>
              </a:lnSpc>
            </a:pPr>
            <a:endParaRPr lang="en-US" sz="1000" smtClean="0"/>
          </a:p>
          <a:p>
            <a:pPr eaLnBrk="1" hangingPunct="1">
              <a:lnSpc>
                <a:spcPct val="140000"/>
              </a:lnSpc>
            </a:pPr>
            <a:endParaRPr lang="en-US" smtClean="0"/>
          </a:p>
          <a:p>
            <a:pPr eaLnBrk="1" hangingPunct="1">
              <a:lnSpc>
                <a:spcPct val="140000"/>
              </a:lnSpc>
            </a:pPr>
            <a:r>
              <a:rPr lang="en-US" smtClean="0"/>
              <a:t>Experiments have been necessary to deal with:</a:t>
            </a:r>
          </a:p>
          <a:p>
            <a:pPr lvl="2" eaLnBrk="1" hangingPunct="1">
              <a:lnSpc>
                <a:spcPct val="0"/>
              </a:lnSpc>
              <a:buFont typeface="Symbol" pitchFamily="18" charset="2"/>
              <a:buNone/>
            </a:pPr>
            <a:endParaRPr lang="en-US" sz="1900" smtClean="0"/>
          </a:p>
          <a:p>
            <a:pPr lvl="1" eaLnBrk="1" hangingPunct="1">
              <a:lnSpc>
                <a:spcPct val="130000"/>
              </a:lnSpc>
            </a:pPr>
            <a:r>
              <a:rPr lang="en-US" smtClean="0"/>
              <a:t>current inadequacy of simulations &amp; formal models</a:t>
            </a:r>
          </a:p>
          <a:p>
            <a:pPr lvl="1" eaLnBrk="1" hangingPunct="1">
              <a:lnSpc>
                <a:spcPct val="130000"/>
              </a:lnSpc>
              <a:buFont typeface="Wingdings" pitchFamily="2" charset="2"/>
              <a:buNone/>
            </a:pPr>
            <a:r>
              <a:rPr lang="en-US" smtClean="0"/>
              <a:t>   to model variabilities and unreliabilites in a sound way</a:t>
            </a:r>
          </a:p>
          <a:p>
            <a:pPr lvl="1" eaLnBrk="1" hangingPunct="1">
              <a:lnSpc>
                <a:spcPct val="50000"/>
              </a:lnSpc>
              <a:buFont typeface="Wingdings" pitchFamily="2" charset="2"/>
              <a:buNone/>
            </a:pPr>
            <a:endParaRPr lang="en-US" smtClean="0"/>
          </a:p>
          <a:p>
            <a:pPr lvl="1" eaLnBrk="1" hangingPunct="1">
              <a:lnSpc>
                <a:spcPct val="130000"/>
              </a:lnSpc>
            </a:pPr>
            <a:r>
              <a:rPr lang="en-US" smtClean="0"/>
              <a:t>scaling effects:  observations of “phase transitions”,</a:t>
            </a:r>
          </a:p>
          <a:p>
            <a:pPr lvl="1" eaLnBrk="1" hangingPunct="1">
              <a:lnSpc>
                <a:spcPct val="130000"/>
              </a:lnSpc>
              <a:buFont typeface="Wingdings" pitchFamily="2" charset="2"/>
              <a:buNone/>
            </a:pPr>
            <a:r>
              <a:rPr lang="en-US" smtClean="0"/>
              <a:t>   where components fail at higher scales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2"/>
          <p:cNvSpPr>
            <a:spLocks noChangeShapeType="1"/>
          </p:cNvSpPr>
          <p:nvPr/>
        </p:nvSpPr>
        <p:spPr bwMode="auto">
          <a:xfrm>
            <a:off x="455613" y="1384300"/>
            <a:ext cx="8232775" cy="0"/>
          </a:xfrm>
          <a:prstGeom prst="line">
            <a:avLst/>
          </a:prstGeom>
          <a:noFill/>
          <a:ln w="9525">
            <a:solidFill>
              <a:srgbClr val="9A9A9A"/>
            </a:solidFill>
            <a:round/>
            <a:headEnd/>
            <a:tailEnd/>
          </a:ln>
        </p:spPr>
        <p:txBody>
          <a:bodyPr/>
          <a:lstStyle/>
          <a:p>
            <a:endParaRPr lang="en-US"/>
          </a:p>
        </p:txBody>
      </p:sp>
      <p:sp>
        <p:nvSpPr>
          <p:cNvPr id="22531" name="Rectangle 3"/>
          <p:cNvSpPr>
            <a:spLocks noGrp="1" noChangeArrowheads="1"/>
          </p:cNvSpPr>
          <p:nvPr>
            <p:ph type="title"/>
          </p:nvPr>
        </p:nvSpPr>
        <p:spPr>
          <a:xfrm>
            <a:off x="490538" y="741363"/>
            <a:ext cx="8340725" cy="473075"/>
          </a:xfrm>
        </p:spPr>
        <p:txBody>
          <a:bodyPr rIns="35717"/>
          <a:lstStyle/>
          <a:p>
            <a:pPr eaLnBrk="1" hangingPunct="1"/>
            <a:r>
              <a:rPr lang="en-US" smtClean="0"/>
              <a:t>Why Experimentation ?</a:t>
            </a:r>
          </a:p>
        </p:txBody>
      </p:sp>
      <p:sp>
        <p:nvSpPr>
          <p:cNvPr id="22532" name="Rectangle 4"/>
          <p:cNvSpPr>
            <a:spLocks noGrp="1" noChangeArrowheads="1"/>
          </p:cNvSpPr>
          <p:nvPr>
            <p:ph type="body" idx="1"/>
          </p:nvPr>
        </p:nvSpPr>
        <p:spPr>
          <a:xfrm>
            <a:off x="357188" y="1517650"/>
            <a:ext cx="4456112" cy="2278063"/>
          </a:xfrm>
        </p:spPr>
        <p:txBody>
          <a:bodyPr rIns="35717"/>
          <a:lstStyle/>
          <a:p>
            <a:pPr marL="266700" indent="-266700" eaLnBrk="1" hangingPunct="1"/>
            <a:r>
              <a:rPr lang="en-US" sz="1900" smtClean="0"/>
              <a:t>Lack of validated theoretical models for Sensor and RF signal propagation </a:t>
            </a:r>
          </a:p>
          <a:p>
            <a:pPr marL="266700" indent="-266700" eaLnBrk="1" hangingPunct="1">
              <a:spcBef>
                <a:spcPts val="3000"/>
              </a:spcBef>
            </a:pPr>
            <a:r>
              <a:rPr lang="en-US" sz="1900" smtClean="0"/>
              <a:t>Limited capability of simulations in capturing the detailed effects of the deployment environments</a:t>
            </a:r>
          </a:p>
        </p:txBody>
      </p:sp>
      <p:pic>
        <p:nvPicPr>
          <p:cNvPr id="22533" name="Picture 5"/>
          <p:cNvPicPr>
            <a:picLocks noChangeAspect="1" noChangeArrowheads="1"/>
          </p:cNvPicPr>
          <p:nvPr/>
        </p:nvPicPr>
        <p:blipFill>
          <a:blip r:embed="rId3" cstate="print"/>
          <a:srcRect/>
          <a:stretch>
            <a:fillRect/>
          </a:stretch>
        </p:blipFill>
        <p:spPr bwMode="auto">
          <a:xfrm>
            <a:off x="6818313" y="4968875"/>
            <a:ext cx="2257425" cy="1785938"/>
          </a:xfrm>
          <a:prstGeom prst="rect">
            <a:avLst/>
          </a:prstGeom>
          <a:noFill/>
          <a:ln w="9525">
            <a:noFill/>
            <a:miter lim="800000"/>
            <a:headEnd/>
            <a:tailEnd/>
          </a:ln>
        </p:spPr>
      </p:pic>
      <p:pic>
        <p:nvPicPr>
          <p:cNvPr id="22534" name="Picture 6"/>
          <p:cNvPicPr>
            <a:picLocks noChangeAspect="1" noChangeArrowheads="1"/>
          </p:cNvPicPr>
          <p:nvPr/>
        </p:nvPicPr>
        <p:blipFill>
          <a:blip r:embed="rId4" cstate="print"/>
          <a:srcRect/>
          <a:stretch>
            <a:fillRect/>
          </a:stretch>
        </p:blipFill>
        <p:spPr bwMode="auto">
          <a:xfrm>
            <a:off x="1581150" y="3960813"/>
            <a:ext cx="1778000" cy="2447925"/>
          </a:xfrm>
          <a:prstGeom prst="rect">
            <a:avLst/>
          </a:prstGeom>
          <a:noFill/>
          <a:ln w="9525">
            <a:noFill/>
            <a:miter lim="800000"/>
            <a:headEnd/>
            <a:tailEnd/>
          </a:ln>
        </p:spPr>
      </p:pic>
      <p:pic>
        <p:nvPicPr>
          <p:cNvPr id="22535" name="Picture 7"/>
          <p:cNvPicPr>
            <a:picLocks noChangeAspect="1" noChangeArrowheads="1"/>
          </p:cNvPicPr>
          <p:nvPr/>
        </p:nvPicPr>
        <p:blipFill>
          <a:blip r:embed="rId5" cstate="print"/>
          <a:srcRect/>
          <a:stretch>
            <a:fillRect/>
          </a:stretch>
        </p:blipFill>
        <p:spPr bwMode="auto">
          <a:xfrm>
            <a:off x="179388" y="5133975"/>
            <a:ext cx="1916112" cy="1455738"/>
          </a:xfrm>
          <a:prstGeom prst="rect">
            <a:avLst/>
          </a:prstGeom>
          <a:noFill/>
          <a:ln w="9525">
            <a:noFill/>
            <a:miter lim="800000"/>
            <a:headEnd/>
            <a:tailEnd/>
          </a:ln>
        </p:spPr>
      </p:pic>
      <p:pic>
        <p:nvPicPr>
          <p:cNvPr id="22536" name="Picture 8"/>
          <p:cNvPicPr>
            <a:picLocks noChangeAspect="1" noChangeArrowheads="1"/>
          </p:cNvPicPr>
          <p:nvPr/>
        </p:nvPicPr>
        <p:blipFill>
          <a:blip r:embed="rId6" cstate="print"/>
          <a:srcRect/>
          <a:stretch>
            <a:fillRect/>
          </a:stretch>
        </p:blipFill>
        <p:spPr bwMode="auto">
          <a:xfrm>
            <a:off x="5722938" y="3894138"/>
            <a:ext cx="2617787" cy="1963737"/>
          </a:xfrm>
          <a:prstGeom prst="rect">
            <a:avLst/>
          </a:prstGeom>
          <a:noFill/>
          <a:ln w="9525">
            <a:noFill/>
            <a:miter lim="800000"/>
            <a:headEnd/>
            <a:tailEnd/>
          </a:ln>
        </p:spPr>
      </p:pic>
      <p:pic>
        <p:nvPicPr>
          <p:cNvPr id="22537" name="Picture 9"/>
          <p:cNvPicPr>
            <a:picLocks noChangeAspect="1" noChangeArrowheads="1"/>
          </p:cNvPicPr>
          <p:nvPr/>
        </p:nvPicPr>
        <p:blipFill>
          <a:blip r:embed="rId7" cstate="print"/>
          <a:srcRect/>
          <a:stretch>
            <a:fillRect/>
          </a:stretch>
        </p:blipFill>
        <p:spPr bwMode="auto">
          <a:xfrm>
            <a:off x="2955925" y="4329113"/>
            <a:ext cx="3178175" cy="2428875"/>
          </a:xfrm>
          <a:prstGeom prst="rect">
            <a:avLst/>
          </a:prstGeom>
          <a:noFill/>
          <a:ln w="9525">
            <a:noFill/>
            <a:miter lim="800000"/>
            <a:headEnd/>
            <a:tailEnd/>
          </a:ln>
        </p:spPr>
      </p:pic>
      <p:sp>
        <p:nvSpPr>
          <p:cNvPr id="22538" name="Rectangle 10"/>
          <p:cNvSpPr>
            <a:spLocks/>
          </p:cNvSpPr>
          <p:nvPr/>
        </p:nvSpPr>
        <p:spPr bwMode="auto">
          <a:xfrm>
            <a:off x="5830888" y="2116138"/>
            <a:ext cx="3152775" cy="723900"/>
          </a:xfrm>
          <a:prstGeom prst="rect">
            <a:avLst/>
          </a:prstGeom>
          <a:noFill/>
          <a:ln w="9525">
            <a:noFill/>
            <a:miter lim="800000"/>
            <a:headEnd/>
            <a:tailEnd/>
          </a:ln>
        </p:spPr>
        <p:txBody>
          <a:bodyPr lIns="0" tIns="0" rIns="0" bIns="0"/>
          <a:lstStyle/>
          <a:p>
            <a:pPr defTabSz="642938">
              <a:spcBef>
                <a:spcPts val="2113"/>
              </a:spcBef>
            </a:pPr>
            <a:r>
              <a:rPr lang="en-US" sz="1800" i="0">
                <a:solidFill>
                  <a:srgbClr val="747474"/>
                </a:solidFill>
                <a:latin typeface="Helvetica Neue" charset="0"/>
                <a:sym typeface="Helvetica Neue" charset="0"/>
              </a:rPr>
              <a:t>Experimentation with current HW/SW platforms</a:t>
            </a:r>
          </a:p>
        </p:txBody>
      </p:sp>
      <p:sp>
        <p:nvSpPr>
          <p:cNvPr id="22539" name="AutoShape 11"/>
          <p:cNvSpPr>
            <a:spLocks/>
          </p:cNvSpPr>
          <p:nvPr/>
        </p:nvSpPr>
        <p:spPr bwMode="auto">
          <a:xfrm>
            <a:off x="4714875" y="2286000"/>
            <a:ext cx="714375" cy="393700"/>
          </a:xfrm>
          <a:prstGeom prst="rightArrow">
            <a:avLst>
              <a:gd name="adj1" fmla="val 32000"/>
              <a:gd name="adj2" fmla="val 99798"/>
            </a:avLst>
          </a:prstGeom>
          <a:solidFill>
            <a:schemeClr val="accent1"/>
          </a:solidFill>
          <a:ln w="25400">
            <a:solidFill>
              <a:schemeClr val="tx1"/>
            </a:solidFill>
            <a:miter lim="800000"/>
            <a:headEnd/>
            <a:tailEnd/>
          </a:ln>
        </p:spPr>
        <p:txBody>
          <a:bodyPr/>
          <a:lstStyle/>
          <a:p>
            <a:endParaRPr lang="en-US"/>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81000" y="212725"/>
            <a:ext cx="8229600" cy="854075"/>
          </a:xfrm>
        </p:spPr>
        <p:txBody>
          <a:bodyPr/>
          <a:lstStyle/>
          <a:p>
            <a:pPr eaLnBrk="1" hangingPunct="1"/>
            <a:r>
              <a:rPr lang="en-US" smtClean="0"/>
              <a:t>State of research:</a:t>
            </a:r>
            <a:br>
              <a:rPr lang="en-US" smtClean="0"/>
            </a:br>
            <a:r>
              <a:rPr lang="en-US" smtClean="0"/>
              <a:t>Field deployments are growing in scale</a:t>
            </a:r>
          </a:p>
        </p:txBody>
      </p:sp>
      <p:pic>
        <p:nvPicPr>
          <p:cNvPr id="23555" name="Picture 3"/>
          <p:cNvPicPr>
            <a:picLocks noChangeAspect="1" noChangeArrowheads="1"/>
          </p:cNvPicPr>
          <p:nvPr>
            <p:ph sz="half" idx="1"/>
          </p:nvPr>
        </p:nvPicPr>
        <p:blipFill>
          <a:blip r:embed="rId3" cstate="print"/>
          <a:srcRect/>
          <a:stretch>
            <a:fillRect/>
          </a:stretch>
        </p:blipFill>
        <p:spPr>
          <a:xfrm>
            <a:off x="457200" y="1524000"/>
            <a:ext cx="3124200" cy="2133600"/>
          </a:xfrm>
          <a:noFill/>
        </p:spPr>
      </p:pic>
      <p:pic>
        <p:nvPicPr>
          <p:cNvPr id="23556" name="Picture 4"/>
          <p:cNvPicPr>
            <a:picLocks noChangeAspect="1" noChangeArrowheads="1"/>
          </p:cNvPicPr>
          <p:nvPr>
            <p:ph sz="quarter" idx="2"/>
          </p:nvPr>
        </p:nvPicPr>
        <p:blipFill>
          <a:blip r:embed="rId4" cstate="print"/>
          <a:srcRect/>
          <a:stretch>
            <a:fillRect/>
          </a:stretch>
        </p:blipFill>
        <p:spPr>
          <a:xfrm>
            <a:off x="4648200" y="4114800"/>
            <a:ext cx="3581400" cy="2286000"/>
          </a:xfrm>
          <a:noFill/>
        </p:spPr>
      </p:pic>
      <p:sp>
        <p:nvSpPr>
          <p:cNvPr id="23557" name="Text Box 5"/>
          <p:cNvSpPr txBox="1">
            <a:spLocks noChangeArrowheads="1"/>
          </p:cNvSpPr>
          <p:nvPr/>
        </p:nvSpPr>
        <p:spPr bwMode="auto">
          <a:xfrm>
            <a:off x="4784725" y="1412875"/>
            <a:ext cx="184150" cy="457200"/>
          </a:xfrm>
          <a:prstGeom prst="rect">
            <a:avLst/>
          </a:prstGeom>
          <a:noFill/>
          <a:ln w="9525">
            <a:noFill/>
            <a:miter lim="800000"/>
            <a:headEnd/>
            <a:tailEnd/>
          </a:ln>
        </p:spPr>
        <p:txBody>
          <a:bodyPr wrap="none">
            <a:spAutoFit/>
          </a:bodyPr>
          <a:lstStyle/>
          <a:p>
            <a:endParaRPr lang="en-US"/>
          </a:p>
        </p:txBody>
      </p:sp>
      <p:pic>
        <p:nvPicPr>
          <p:cNvPr id="23558" name="Picture 6" descr="PS0409_INSTR_FIG_1a_0"/>
          <p:cNvPicPr>
            <a:picLocks noChangeAspect="1" noChangeArrowheads="1"/>
          </p:cNvPicPr>
          <p:nvPr/>
        </p:nvPicPr>
        <p:blipFill>
          <a:blip r:embed="rId5" cstate="print"/>
          <a:srcRect/>
          <a:stretch>
            <a:fillRect/>
          </a:stretch>
        </p:blipFill>
        <p:spPr bwMode="auto">
          <a:xfrm>
            <a:off x="685800" y="4114800"/>
            <a:ext cx="2971800" cy="2228850"/>
          </a:xfrm>
          <a:prstGeom prst="rect">
            <a:avLst/>
          </a:prstGeom>
          <a:noFill/>
          <a:ln w="9525">
            <a:noFill/>
            <a:miter lim="800000"/>
            <a:headEnd/>
            <a:tailEnd/>
          </a:ln>
        </p:spPr>
      </p:pic>
      <p:pic>
        <p:nvPicPr>
          <p:cNvPr id="23559" name="Picture 7" descr="PS0409_INSTR_FIG_1b_1"/>
          <p:cNvPicPr>
            <a:picLocks noChangeAspect="1" noChangeArrowheads="1"/>
          </p:cNvPicPr>
          <p:nvPr/>
        </p:nvPicPr>
        <p:blipFill>
          <a:blip r:embed="rId6" cstate="print"/>
          <a:srcRect/>
          <a:stretch>
            <a:fillRect/>
          </a:stretch>
        </p:blipFill>
        <p:spPr bwMode="auto">
          <a:xfrm>
            <a:off x="2362200" y="5429250"/>
            <a:ext cx="1295400" cy="971550"/>
          </a:xfrm>
          <a:prstGeom prst="rect">
            <a:avLst/>
          </a:prstGeom>
          <a:noFill/>
          <a:ln w="9525">
            <a:noFill/>
            <a:miter lim="800000"/>
            <a:headEnd/>
            <a:tailEnd/>
          </a:ln>
        </p:spPr>
      </p:pic>
      <p:sp>
        <p:nvSpPr>
          <p:cNvPr id="23560" name="Text Box 8"/>
          <p:cNvSpPr txBox="1">
            <a:spLocks noChangeArrowheads="1"/>
          </p:cNvSpPr>
          <p:nvPr/>
        </p:nvSpPr>
        <p:spPr bwMode="auto">
          <a:xfrm>
            <a:off x="4038600" y="6419850"/>
            <a:ext cx="4948238" cy="381000"/>
          </a:xfrm>
          <a:prstGeom prst="rect">
            <a:avLst/>
          </a:prstGeom>
          <a:noFill/>
          <a:ln w="9525">
            <a:noFill/>
            <a:miter lim="800000"/>
            <a:headEnd/>
            <a:tailEnd/>
          </a:ln>
        </p:spPr>
        <p:txBody>
          <a:bodyPr wrap="none">
            <a:spAutoFit/>
          </a:bodyPr>
          <a:lstStyle/>
          <a:p>
            <a:r>
              <a:rPr lang="en-US" sz="1900" i="0">
                <a:latin typeface="Verdana" pitchFamily="34" charset="0"/>
              </a:rPr>
              <a:t>Middle America Subduction Experiment</a:t>
            </a:r>
          </a:p>
        </p:txBody>
      </p:sp>
      <p:sp>
        <p:nvSpPr>
          <p:cNvPr id="23561" name="Text Box 9"/>
          <p:cNvSpPr txBox="1">
            <a:spLocks noChangeArrowheads="1"/>
          </p:cNvSpPr>
          <p:nvPr/>
        </p:nvSpPr>
        <p:spPr bwMode="auto">
          <a:xfrm>
            <a:off x="5876925" y="3657600"/>
            <a:ext cx="981075" cy="381000"/>
          </a:xfrm>
          <a:prstGeom prst="rect">
            <a:avLst/>
          </a:prstGeom>
          <a:noFill/>
          <a:ln w="9525">
            <a:noFill/>
            <a:miter lim="800000"/>
            <a:headEnd/>
            <a:tailEnd/>
          </a:ln>
        </p:spPr>
        <p:txBody>
          <a:bodyPr wrap="none">
            <a:spAutoFit/>
          </a:bodyPr>
          <a:lstStyle/>
          <a:p>
            <a:r>
              <a:rPr lang="en-US" sz="1900" i="0">
                <a:latin typeface="Verdana" pitchFamily="34" charset="0"/>
              </a:rPr>
              <a:t>ExScal</a:t>
            </a:r>
          </a:p>
        </p:txBody>
      </p:sp>
      <p:sp>
        <p:nvSpPr>
          <p:cNvPr id="23562" name="Rectangle 10"/>
          <p:cNvSpPr>
            <a:spLocks noChangeArrowheads="1"/>
          </p:cNvSpPr>
          <p:nvPr/>
        </p:nvSpPr>
        <p:spPr bwMode="auto">
          <a:xfrm>
            <a:off x="609600" y="3581400"/>
            <a:ext cx="2916238" cy="381000"/>
          </a:xfrm>
          <a:prstGeom prst="rect">
            <a:avLst/>
          </a:prstGeom>
          <a:noFill/>
          <a:ln w="9525">
            <a:noFill/>
            <a:miter lim="800000"/>
            <a:headEnd/>
            <a:tailEnd/>
          </a:ln>
        </p:spPr>
        <p:txBody>
          <a:bodyPr wrap="none">
            <a:spAutoFit/>
          </a:bodyPr>
          <a:lstStyle/>
          <a:p>
            <a:r>
              <a:rPr lang="en-US" sz="1900" i="0">
                <a:latin typeface="Verdana" pitchFamily="34" charset="0"/>
              </a:rPr>
              <a:t>Intel Developer Forum</a:t>
            </a:r>
          </a:p>
        </p:txBody>
      </p:sp>
      <p:sp>
        <p:nvSpPr>
          <p:cNvPr id="23563" name="Rectangle 11"/>
          <p:cNvSpPr>
            <a:spLocks noChangeArrowheads="1"/>
          </p:cNvSpPr>
          <p:nvPr/>
        </p:nvSpPr>
        <p:spPr bwMode="auto">
          <a:xfrm>
            <a:off x="762000" y="6324600"/>
            <a:ext cx="2398713" cy="381000"/>
          </a:xfrm>
          <a:prstGeom prst="rect">
            <a:avLst/>
          </a:prstGeom>
          <a:noFill/>
          <a:ln w="9525">
            <a:noFill/>
            <a:miter lim="800000"/>
            <a:headEnd/>
            <a:tailEnd/>
          </a:ln>
        </p:spPr>
        <p:txBody>
          <a:bodyPr wrap="none">
            <a:spAutoFit/>
          </a:bodyPr>
          <a:lstStyle/>
          <a:p>
            <a:r>
              <a:rPr lang="en-US" sz="1900" i="0">
                <a:latin typeface="Verdana" pitchFamily="34" charset="0"/>
              </a:rPr>
              <a:t>Intel Hillsboro Fab</a:t>
            </a:r>
          </a:p>
        </p:txBody>
      </p:sp>
      <p:pic>
        <p:nvPicPr>
          <p:cNvPr id="23564" name="Picture 12" descr="DSCF0057"/>
          <p:cNvPicPr>
            <a:picLocks noChangeAspect="1" noChangeArrowheads="1"/>
          </p:cNvPicPr>
          <p:nvPr>
            <p:ph sz="quarter" idx="3"/>
          </p:nvPr>
        </p:nvPicPr>
        <p:blipFill>
          <a:blip r:embed="rId7" cstate="print"/>
          <a:srcRect t="29926"/>
          <a:stretch>
            <a:fillRect/>
          </a:stretch>
        </p:blipFill>
        <p:spPr>
          <a:xfrm>
            <a:off x="4724400" y="1524000"/>
            <a:ext cx="3505200" cy="2133600"/>
          </a:xfr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593725"/>
            <a:ext cx="8229600" cy="473075"/>
          </a:xfrm>
        </p:spPr>
        <p:txBody>
          <a:bodyPr/>
          <a:lstStyle/>
          <a:p>
            <a:pPr eaLnBrk="1" hangingPunct="1"/>
            <a:r>
              <a:rPr lang="en-US" smtClean="0"/>
              <a:t>Scaling of experimental dense WSNs</a:t>
            </a:r>
          </a:p>
        </p:txBody>
      </p:sp>
      <p:graphicFrame>
        <p:nvGraphicFramePr>
          <p:cNvPr id="1192994" name="Group 34"/>
          <p:cNvGraphicFramePr>
            <a:graphicFrameLocks noGrp="1"/>
          </p:cNvGraphicFramePr>
          <p:nvPr>
            <p:ph sz="half" idx="2"/>
          </p:nvPr>
        </p:nvGraphicFramePr>
        <p:xfrm>
          <a:off x="152400" y="1752600"/>
          <a:ext cx="8718550" cy="2971800"/>
        </p:xfrm>
        <a:graphic>
          <a:graphicData uri="http://schemas.openxmlformats.org/drawingml/2006/table">
            <a:tbl>
              <a:tblPr/>
              <a:tblGrid>
                <a:gridCol w="2179638"/>
                <a:gridCol w="2179637"/>
                <a:gridCol w="2346325"/>
                <a:gridCol w="2012950"/>
              </a:tblGrid>
              <a:tr h="742950">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Year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Nodes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Area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Program size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2950">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2002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~10 sq. 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~5KB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2950">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2003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~500 sq. 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~30KB/100KB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2950">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2004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~250,000 sq. 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tx1"/>
                        </a:buClr>
                        <a:buSzPct val="65000"/>
                        <a:buFontTx/>
                        <a:buNone/>
                        <a:tabLst/>
                      </a:pPr>
                      <a:r>
                        <a:rPr kumimoji="0" lang="en-US" sz="1900" b="0" i="0" u="none" strike="noStrike" cap="none" normalizeH="0" baseline="0" smtClean="0">
                          <a:ln>
                            <a:noFill/>
                          </a:ln>
                          <a:solidFill>
                            <a:schemeClr val="tx1"/>
                          </a:solidFill>
                          <a:effectLst/>
                          <a:latin typeface="Verdana" pitchFamily="34" charset="0"/>
                        </a:rPr>
                        <a:t>~200KB/2MB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06" name="Rectangle 37"/>
          <p:cNvSpPr>
            <a:spLocks noChangeArrowheads="1"/>
          </p:cNvSpPr>
          <p:nvPr/>
        </p:nvSpPr>
        <p:spPr bwMode="auto">
          <a:xfrm>
            <a:off x="228600" y="5029200"/>
            <a:ext cx="8763000" cy="1809750"/>
          </a:xfrm>
          <a:prstGeom prst="rect">
            <a:avLst/>
          </a:prstGeom>
          <a:noFill/>
          <a:ln w="9525">
            <a:noFill/>
            <a:miter lim="800000"/>
            <a:headEnd/>
            <a:tailEnd/>
          </a:ln>
        </p:spPr>
        <p:txBody>
          <a:bodyPr>
            <a:spAutoFit/>
          </a:bodyPr>
          <a:lstStyle/>
          <a:p>
            <a:pPr lvl="1">
              <a:lnSpc>
                <a:spcPct val="130000"/>
              </a:lnSpc>
            </a:pPr>
            <a:r>
              <a:rPr lang="en-US" sz="2100" i="0">
                <a:latin typeface="Verdana" pitchFamily="34" charset="0"/>
              </a:rPr>
              <a:t>Concomitant increase in:</a:t>
            </a:r>
          </a:p>
          <a:p>
            <a:pPr lvl="2">
              <a:lnSpc>
                <a:spcPct val="150000"/>
              </a:lnSpc>
              <a:buFontTx/>
              <a:buChar char="•"/>
            </a:pPr>
            <a:r>
              <a:rPr lang="en-US" sz="1900" i="0">
                <a:latin typeface="Verdana" pitchFamily="34" charset="0"/>
              </a:rPr>
              <a:t>   component depth and interaction complexity</a:t>
            </a:r>
          </a:p>
          <a:p>
            <a:pPr lvl="2">
              <a:lnSpc>
                <a:spcPct val="150000"/>
              </a:lnSpc>
              <a:buFontTx/>
              <a:buChar char="•"/>
            </a:pPr>
            <a:r>
              <a:rPr lang="en-US" sz="1900" i="0">
                <a:latin typeface="Verdana" pitchFamily="34" charset="0"/>
              </a:rPr>
              <a:t>   component unreliability and variability</a:t>
            </a:r>
          </a:p>
          <a:p>
            <a:pPr lvl="2">
              <a:lnSpc>
                <a:spcPct val="150000"/>
              </a:lnSpc>
              <a:buFontTx/>
              <a:buChar char="•"/>
            </a:pPr>
            <a:r>
              <a:rPr lang="en-US" sz="1900" i="0">
                <a:latin typeface="Verdana" pitchFamily="34" charset="0"/>
              </a:rPr>
              <a:t>   deployment and manageability complexity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Outline</a:t>
            </a:r>
          </a:p>
        </p:txBody>
      </p:sp>
      <p:sp>
        <p:nvSpPr>
          <p:cNvPr id="25603" name="Rectangle 3"/>
          <p:cNvSpPr>
            <a:spLocks noGrp="1" noChangeArrowheads="1"/>
          </p:cNvSpPr>
          <p:nvPr>
            <p:ph type="body" idx="1"/>
          </p:nvPr>
        </p:nvSpPr>
        <p:spPr>
          <a:xfrm>
            <a:off x="381000" y="1676400"/>
            <a:ext cx="8718550" cy="5181600"/>
          </a:xfrm>
        </p:spPr>
        <p:txBody>
          <a:bodyPr/>
          <a:lstStyle/>
          <a:p>
            <a:pPr marL="400050" indent="-400050" eaLnBrk="1" hangingPunct="1">
              <a:lnSpc>
                <a:spcPct val="160000"/>
              </a:lnSpc>
            </a:pPr>
            <a:r>
              <a:rPr lang="en-US" smtClean="0"/>
              <a:t>Anatomy of a wireless sensor network (WSN)</a:t>
            </a:r>
          </a:p>
          <a:p>
            <a:pPr marL="400050" indent="-400050" eaLnBrk="1" hangingPunct="1">
              <a:lnSpc>
                <a:spcPct val="0"/>
              </a:lnSpc>
            </a:pPr>
            <a:endParaRPr lang="en-US" smtClean="0"/>
          </a:p>
          <a:p>
            <a:pPr marL="400050" indent="-400050" eaLnBrk="1" hangingPunct="1">
              <a:lnSpc>
                <a:spcPct val="160000"/>
              </a:lnSpc>
            </a:pPr>
            <a:r>
              <a:rPr lang="en-US" smtClean="0"/>
              <a:t>State-of-the-art of WSNs</a:t>
            </a:r>
          </a:p>
          <a:p>
            <a:pPr marL="400050" indent="-400050" eaLnBrk="1" hangingPunct="1">
              <a:lnSpc>
                <a:spcPct val="190000"/>
              </a:lnSpc>
            </a:pPr>
            <a:r>
              <a:rPr lang="en-US" smtClean="0">
                <a:solidFill>
                  <a:srgbClr val="009900"/>
                </a:solidFill>
              </a:rPr>
              <a:t>Brief overview of one application context: Project </a:t>
            </a:r>
            <a:r>
              <a:rPr lang="en-US" i="1" smtClean="0">
                <a:solidFill>
                  <a:srgbClr val="009900"/>
                </a:solidFill>
              </a:rPr>
              <a:t>ExScal</a:t>
            </a:r>
          </a:p>
          <a:p>
            <a:pPr marL="400050" indent="-400050" eaLnBrk="1" hangingPunct="1">
              <a:lnSpc>
                <a:spcPct val="180000"/>
              </a:lnSpc>
            </a:pPr>
            <a:r>
              <a:rPr lang="en-US" smtClean="0"/>
              <a:t>More on application contexts</a:t>
            </a:r>
          </a:p>
          <a:p>
            <a:pPr marL="400050" indent="-400050" eaLnBrk="1" hangingPunct="1">
              <a:lnSpc>
                <a:spcPct val="190000"/>
              </a:lnSpc>
            </a:pPr>
            <a:r>
              <a:rPr lang="en-US" smtClean="0"/>
              <a:t>Models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52400" y="1600200"/>
            <a:ext cx="8991600" cy="2257425"/>
          </a:xfrm>
          <a:prstGeom prst="rect">
            <a:avLst/>
          </a:prstGeom>
          <a:noFill/>
          <a:ln w="12700">
            <a:noFill/>
            <a:miter lim="800000"/>
            <a:headEnd/>
            <a:tailEnd/>
          </a:ln>
        </p:spPr>
        <p:txBody>
          <a:bodyPr lIns="90487" tIns="44450" rIns="90487" bIns="44450">
            <a:spAutoFit/>
          </a:bodyPr>
          <a:lstStyle/>
          <a:p>
            <a:pPr marL="284163" indent="-284163" eaLnBrk="0" hangingPunct="0">
              <a:lnSpc>
                <a:spcPct val="130000"/>
              </a:lnSpc>
              <a:spcBef>
                <a:spcPct val="25000"/>
              </a:spcBef>
              <a:buClr>
                <a:schemeClr val="tx1"/>
              </a:buClr>
              <a:buFont typeface="Wingdings" pitchFamily="2" charset="2"/>
              <a:buNone/>
            </a:pPr>
            <a:r>
              <a:rPr lang="en-US" sz="2100" i="0">
                <a:latin typeface="Verdana" pitchFamily="34" charset="0"/>
              </a:rPr>
              <a:t>Put tripwires anywhere—in deserts, other areas where physical terrain does not constrain troop or vehicle movement—to detect, classify &amp; track intruders</a:t>
            </a:r>
            <a:r>
              <a:rPr lang="en-US" sz="2100" b="1" i="0">
                <a:latin typeface="Verdana" pitchFamily="34" charset="0"/>
              </a:rPr>
              <a:t>  </a:t>
            </a:r>
            <a:r>
              <a:rPr lang="en-US" sz="2100" i="0">
                <a:solidFill>
                  <a:schemeClr val="folHlink"/>
                </a:solidFill>
                <a:latin typeface="Verdana" pitchFamily="34" charset="0"/>
              </a:rPr>
              <a:t>[Computer Networks 2004, ALineInTheSand webpage, ExScal webpage]</a:t>
            </a:r>
          </a:p>
          <a:p>
            <a:pPr marL="284163" indent="-284163" eaLnBrk="0" hangingPunct="0">
              <a:lnSpc>
                <a:spcPct val="130000"/>
              </a:lnSpc>
              <a:spcBef>
                <a:spcPct val="25000"/>
              </a:spcBef>
              <a:buClr>
                <a:schemeClr val="tx1"/>
              </a:buClr>
              <a:buFont typeface="Wingdings" pitchFamily="2" charset="2"/>
              <a:buNone/>
            </a:pPr>
            <a:endParaRPr lang="en-US" sz="2100" i="0">
              <a:solidFill>
                <a:schemeClr val="folHlink"/>
              </a:solidFill>
              <a:latin typeface="Verdana" pitchFamily="34" charset="0"/>
            </a:endParaRPr>
          </a:p>
        </p:txBody>
      </p:sp>
      <p:sp>
        <p:nvSpPr>
          <p:cNvPr id="26627" name="Rectangle 3"/>
          <p:cNvSpPr>
            <a:spLocks noGrp="1" noChangeArrowheads="1"/>
          </p:cNvSpPr>
          <p:nvPr>
            <p:ph type="title"/>
          </p:nvPr>
        </p:nvSpPr>
        <p:spPr/>
        <p:txBody>
          <a:bodyPr/>
          <a:lstStyle/>
          <a:p>
            <a:pPr eaLnBrk="1" hangingPunct="1"/>
            <a:r>
              <a:rPr lang="en-US" smtClean="0"/>
              <a:t>Project </a:t>
            </a:r>
            <a:r>
              <a:rPr lang="en-US" i="1" smtClean="0"/>
              <a:t>ExScal</a:t>
            </a:r>
            <a:r>
              <a:rPr lang="en-US" smtClean="0"/>
              <a:t>: Concept of operation</a:t>
            </a:r>
            <a:r>
              <a:rPr lang="en-US" i="1" smtClean="0"/>
              <a:t> </a:t>
            </a:r>
            <a:endParaRPr lang="en-US" smtClean="0"/>
          </a:p>
        </p:txBody>
      </p:sp>
      <p:pic>
        <p:nvPicPr>
          <p:cNvPr id="26628" name="Picture 4" descr="gulf5"/>
          <p:cNvPicPr>
            <a:picLocks noChangeAspect="1" noChangeArrowheads="1"/>
          </p:cNvPicPr>
          <p:nvPr/>
        </p:nvPicPr>
        <p:blipFill>
          <a:blip r:embed="rId3" cstate="print">
            <a:clrChange>
              <a:clrFrom>
                <a:srgbClr val="FFFFFF"/>
              </a:clrFrom>
              <a:clrTo>
                <a:srgbClr val="FFFFFF">
                  <a:alpha val="0"/>
                </a:srgbClr>
              </a:clrTo>
            </a:clrChange>
          </a:blip>
          <a:srcRect t="23303" b="16519"/>
          <a:stretch>
            <a:fillRect/>
          </a:stretch>
        </p:blipFill>
        <p:spPr bwMode="auto">
          <a:xfrm>
            <a:off x="457200" y="2795588"/>
            <a:ext cx="8305800" cy="3886200"/>
          </a:xfrm>
          <a:prstGeom prst="rect">
            <a:avLst/>
          </a:prstGeom>
          <a:noFill/>
          <a:ln w="9525">
            <a:noFill/>
            <a:miter lim="800000"/>
            <a:headEnd/>
            <a:tailEnd/>
          </a:ln>
        </p:spPr>
      </p:pic>
      <p:sp>
        <p:nvSpPr>
          <p:cNvPr id="26629" name="Oval 5"/>
          <p:cNvSpPr>
            <a:spLocks noChangeArrowheads="1"/>
          </p:cNvSpPr>
          <p:nvPr/>
        </p:nvSpPr>
        <p:spPr bwMode="auto">
          <a:xfrm>
            <a:off x="7239000" y="42433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30" name="Oval 6"/>
          <p:cNvSpPr>
            <a:spLocks noChangeArrowheads="1"/>
          </p:cNvSpPr>
          <p:nvPr/>
        </p:nvSpPr>
        <p:spPr bwMode="auto">
          <a:xfrm>
            <a:off x="6781800" y="49291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31" name="Oval 7"/>
          <p:cNvSpPr>
            <a:spLocks noChangeArrowheads="1"/>
          </p:cNvSpPr>
          <p:nvPr/>
        </p:nvSpPr>
        <p:spPr bwMode="auto">
          <a:xfrm>
            <a:off x="6019800" y="45481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32" name="Oval 8"/>
          <p:cNvSpPr>
            <a:spLocks noChangeArrowheads="1"/>
          </p:cNvSpPr>
          <p:nvPr/>
        </p:nvSpPr>
        <p:spPr bwMode="auto">
          <a:xfrm>
            <a:off x="5715000" y="50815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33" name="Oval 9"/>
          <p:cNvSpPr>
            <a:spLocks noChangeArrowheads="1"/>
          </p:cNvSpPr>
          <p:nvPr/>
        </p:nvSpPr>
        <p:spPr bwMode="auto">
          <a:xfrm>
            <a:off x="5410200" y="43957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34" name="Oval 10"/>
          <p:cNvSpPr>
            <a:spLocks noChangeArrowheads="1"/>
          </p:cNvSpPr>
          <p:nvPr/>
        </p:nvSpPr>
        <p:spPr bwMode="auto">
          <a:xfrm>
            <a:off x="5257800" y="40147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35" name="Oval 11"/>
          <p:cNvSpPr>
            <a:spLocks noChangeArrowheads="1"/>
          </p:cNvSpPr>
          <p:nvPr/>
        </p:nvSpPr>
        <p:spPr bwMode="auto">
          <a:xfrm>
            <a:off x="4953000" y="42433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36" name="Oval 12"/>
          <p:cNvSpPr>
            <a:spLocks noChangeArrowheads="1"/>
          </p:cNvSpPr>
          <p:nvPr/>
        </p:nvSpPr>
        <p:spPr bwMode="auto">
          <a:xfrm>
            <a:off x="4572000" y="46243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37" name="Oval 13"/>
          <p:cNvSpPr>
            <a:spLocks noChangeArrowheads="1"/>
          </p:cNvSpPr>
          <p:nvPr/>
        </p:nvSpPr>
        <p:spPr bwMode="auto">
          <a:xfrm>
            <a:off x="3962400" y="46243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38" name="Oval 14"/>
          <p:cNvSpPr>
            <a:spLocks noChangeArrowheads="1"/>
          </p:cNvSpPr>
          <p:nvPr/>
        </p:nvSpPr>
        <p:spPr bwMode="auto">
          <a:xfrm>
            <a:off x="3810000" y="43195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39" name="Oval 15"/>
          <p:cNvSpPr>
            <a:spLocks noChangeArrowheads="1"/>
          </p:cNvSpPr>
          <p:nvPr/>
        </p:nvSpPr>
        <p:spPr bwMode="auto">
          <a:xfrm>
            <a:off x="3048000" y="47005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40" name="Oval 16"/>
          <p:cNvSpPr>
            <a:spLocks noChangeArrowheads="1"/>
          </p:cNvSpPr>
          <p:nvPr/>
        </p:nvSpPr>
        <p:spPr bwMode="auto">
          <a:xfrm>
            <a:off x="2667000" y="49291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41" name="Oval 17"/>
          <p:cNvSpPr>
            <a:spLocks noChangeArrowheads="1"/>
          </p:cNvSpPr>
          <p:nvPr/>
        </p:nvSpPr>
        <p:spPr bwMode="auto">
          <a:xfrm>
            <a:off x="2667000" y="42433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42" name="Oval 18"/>
          <p:cNvSpPr>
            <a:spLocks noChangeArrowheads="1"/>
          </p:cNvSpPr>
          <p:nvPr/>
        </p:nvSpPr>
        <p:spPr bwMode="auto">
          <a:xfrm>
            <a:off x="1752600" y="50815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43" name="Oval 19"/>
          <p:cNvSpPr>
            <a:spLocks noChangeArrowheads="1"/>
          </p:cNvSpPr>
          <p:nvPr/>
        </p:nvSpPr>
        <p:spPr bwMode="auto">
          <a:xfrm>
            <a:off x="2819400" y="55387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44" name="Oval 20"/>
          <p:cNvSpPr>
            <a:spLocks noChangeArrowheads="1"/>
          </p:cNvSpPr>
          <p:nvPr/>
        </p:nvSpPr>
        <p:spPr bwMode="auto">
          <a:xfrm>
            <a:off x="2133600" y="59959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45" name="Oval 21"/>
          <p:cNvSpPr>
            <a:spLocks noChangeArrowheads="1"/>
          </p:cNvSpPr>
          <p:nvPr/>
        </p:nvSpPr>
        <p:spPr bwMode="auto">
          <a:xfrm>
            <a:off x="2895600" y="61483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46" name="Oval 22"/>
          <p:cNvSpPr>
            <a:spLocks noChangeArrowheads="1"/>
          </p:cNvSpPr>
          <p:nvPr/>
        </p:nvSpPr>
        <p:spPr bwMode="auto">
          <a:xfrm>
            <a:off x="3733800" y="61483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47" name="Oval 23"/>
          <p:cNvSpPr>
            <a:spLocks noChangeArrowheads="1"/>
          </p:cNvSpPr>
          <p:nvPr/>
        </p:nvSpPr>
        <p:spPr bwMode="auto">
          <a:xfrm>
            <a:off x="1066800" y="61483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48" name="Oval 24"/>
          <p:cNvSpPr>
            <a:spLocks noChangeArrowheads="1"/>
          </p:cNvSpPr>
          <p:nvPr/>
        </p:nvSpPr>
        <p:spPr bwMode="auto">
          <a:xfrm>
            <a:off x="533400" y="57673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49" name="Oval 25"/>
          <p:cNvSpPr>
            <a:spLocks noChangeArrowheads="1"/>
          </p:cNvSpPr>
          <p:nvPr/>
        </p:nvSpPr>
        <p:spPr bwMode="auto">
          <a:xfrm>
            <a:off x="7391400" y="59959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50" name="Oval 26"/>
          <p:cNvSpPr>
            <a:spLocks noChangeArrowheads="1"/>
          </p:cNvSpPr>
          <p:nvPr/>
        </p:nvSpPr>
        <p:spPr bwMode="auto">
          <a:xfrm>
            <a:off x="8305800" y="62245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6651" name="Oval 27"/>
          <p:cNvSpPr>
            <a:spLocks noChangeArrowheads="1"/>
          </p:cNvSpPr>
          <p:nvPr/>
        </p:nvSpPr>
        <p:spPr bwMode="auto">
          <a:xfrm>
            <a:off x="8382000" y="53101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26652" name="AutoShape 28"/>
          <p:cNvCxnSpPr>
            <a:cxnSpLocks noChangeShapeType="1"/>
            <a:stCxn id="26642" idx="5"/>
            <a:endCxn id="26644" idx="2"/>
          </p:cNvCxnSpPr>
          <p:nvPr/>
        </p:nvCxnSpPr>
        <p:spPr bwMode="auto">
          <a:xfrm>
            <a:off x="1817688" y="5146675"/>
            <a:ext cx="315912" cy="887413"/>
          </a:xfrm>
          <a:prstGeom prst="straightConnector1">
            <a:avLst/>
          </a:prstGeom>
          <a:noFill/>
          <a:ln w="9525">
            <a:solidFill>
              <a:schemeClr val="tx1"/>
            </a:solidFill>
            <a:prstDash val="dash"/>
            <a:round/>
            <a:headEnd/>
            <a:tailEnd/>
          </a:ln>
        </p:spPr>
      </p:cxnSp>
      <p:cxnSp>
        <p:nvCxnSpPr>
          <p:cNvPr id="26653" name="AutoShape 29"/>
          <p:cNvCxnSpPr>
            <a:cxnSpLocks noChangeShapeType="1"/>
            <a:stCxn id="26642" idx="7"/>
            <a:endCxn id="26640" idx="2"/>
          </p:cNvCxnSpPr>
          <p:nvPr/>
        </p:nvCxnSpPr>
        <p:spPr bwMode="auto">
          <a:xfrm flipV="1">
            <a:off x="1817688" y="4967288"/>
            <a:ext cx="849312" cy="125412"/>
          </a:xfrm>
          <a:prstGeom prst="straightConnector1">
            <a:avLst/>
          </a:prstGeom>
          <a:noFill/>
          <a:ln w="9525">
            <a:solidFill>
              <a:schemeClr val="tx1"/>
            </a:solidFill>
            <a:prstDash val="dash"/>
            <a:round/>
            <a:headEnd/>
            <a:tailEnd/>
          </a:ln>
        </p:spPr>
      </p:cxnSp>
      <p:cxnSp>
        <p:nvCxnSpPr>
          <p:cNvPr id="26654" name="AutoShape 30"/>
          <p:cNvCxnSpPr>
            <a:cxnSpLocks noChangeShapeType="1"/>
            <a:stCxn id="26638" idx="5"/>
            <a:endCxn id="26637" idx="0"/>
          </p:cNvCxnSpPr>
          <p:nvPr/>
        </p:nvCxnSpPr>
        <p:spPr bwMode="auto">
          <a:xfrm>
            <a:off x="3875088" y="4384675"/>
            <a:ext cx="125412" cy="239713"/>
          </a:xfrm>
          <a:prstGeom prst="straightConnector1">
            <a:avLst/>
          </a:prstGeom>
          <a:noFill/>
          <a:ln w="9525">
            <a:solidFill>
              <a:schemeClr val="tx1"/>
            </a:solidFill>
            <a:round/>
            <a:headEnd/>
            <a:tailEnd/>
          </a:ln>
        </p:spPr>
      </p:cxnSp>
      <p:cxnSp>
        <p:nvCxnSpPr>
          <p:cNvPr id="26655" name="AutoShape 31"/>
          <p:cNvCxnSpPr>
            <a:cxnSpLocks noChangeShapeType="1"/>
            <a:stCxn id="26630" idx="5"/>
            <a:endCxn id="26649" idx="1"/>
          </p:cNvCxnSpPr>
          <p:nvPr/>
        </p:nvCxnSpPr>
        <p:spPr bwMode="auto">
          <a:xfrm>
            <a:off x="6846888" y="4994275"/>
            <a:ext cx="555625" cy="1012825"/>
          </a:xfrm>
          <a:prstGeom prst="straightConnector1">
            <a:avLst/>
          </a:prstGeom>
          <a:noFill/>
          <a:ln w="9525">
            <a:solidFill>
              <a:schemeClr val="tx1"/>
            </a:solidFill>
            <a:prstDash val="dash"/>
            <a:round/>
            <a:headEnd/>
            <a:tailEnd/>
          </a:ln>
        </p:spPr>
      </p:cxnSp>
      <p:grpSp>
        <p:nvGrpSpPr>
          <p:cNvPr id="26656" name="Group 32"/>
          <p:cNvGrpSpPr>
            <a:grpSpLocks/>
          </p:cNvGrpSpPr>
          <p:nvPr/>
        </p:nvGrpSpPr>
        <p:grpSpPr bwMode="auto">
          <a:xfrm>
            <a:off x="598488" y="4052888"/>
            <a:ext cx="7848600" cy="2171700"/>
            <a:chOff x="377" y="1992"/>
            <a:chExt cx="4944" cy="1368"/>
          </a:xfrm>
        </p:grpSpPr>
        <p:cxnSp>
          <p:nvCxnSpPr>
            <p:cNvPr id="26666" name="AutoShape 33"/>
            <p:cNvCxnSpPr>
              <a:cxnSpLocks noChangeShapeType="1"/>
              <a:stCxn id="26647" idx="0"/>
              <a:endCxn id="26642" idx="2"/>
            </p:cNvCxnSpPr>
            <p:nvPr/>
          </p:nvCxnSpPr>
          <p:spPr bwMode="auto">
            <a:xfrm flipV="1">
              <a:off x="696" y="2664"/>
              <a:ext cx="408" cy="648"/>
            </a:xfrm>
            <a:prstGeom prst="straightConnector1">
              <a:avLst/>
            </a:prstGeom>
            <a:noFill/>
            <a:ln w="9525">
              <a:solidFill>
                <a:schemeClr val="tx1"/>
              </a:solidFill>
              <a:prstDash val="dash"/>
              <a:round/>
              <a:headEnd/>
              <a:tailEnd/>
            </a:ln>
          </p:spPr>
        </p:cxnSp>
        <p:cxnSp>
          <p:nvCxnSpPr>
            <p:cNvPr id="26667" name="AutoShape 34"/>
            <p:cNvCxnSpPr>
              <a:cxnSpLocks noChangeShapeType="1"/>
              <a:stCxn id="26647" idx="6"/>
              <a:endCxn id="26644" idx="4"/>
            </p:cNvCxnSpPr>
            <p:nvPr/>
          </p:nvCxnSpPr>
          <p:spPr bwMode="auto">
            <a:xfrm flipV="1">
              <a:off x="720" y="3264"/>
              <a:ext cx="648" cy="72"/>
            </a:xfrm>
            <a:prstGeom prst="straightConnector1">
              <a:avLst/>
            </a:prstGeom>
            <a:noFill/>
            <a:ln w="9525">
              <a:solidFill>
                <a:schemeClr val="tx1"/>
              </a:solidFill>
              <a:prstDash val="dash"/>
              <a:round/>
              <a:headEnd/>
              <a:tailEnd/>
            </a:ln>
          </p:spPr>
        </p:cxnSp>
        <p:cxnSp>
          <p:nvCxnSpPr>
            <p:cNvPr id="26668" name="AutoShape 35"/>
            <p:cNvCxnSpPr>
              <a:cxnSpLocks noChangeShapeType="1"/>
              <a:stCxn id="26647" idx="1"/>
              <a:endCxn id="26648" idx="5"/>
            </p:cNvCxnSpPr>
            <p:nvPr/>
          </p:nvCxnSpPr>
          <p:spPr bwMode="auto">
            <a:xfrm flipH="1" flipV="1">
              <a:off x="377" y="3113"/>
              <a:ext cx="302" cy="206"/>
            </a:xfrm>
            <a:prstGeom prst="straightConnector1">
              <a:avLst/>
            </a:prstGeom>
            <a:noFill/>
            <a:ln w="9525">
              <a:solidFill>
                <a:schemeClr val="tx1"/>
              </a:solidFill>
              <a:prstDash val="dash"/>
              <a:round/>
              <a:headEnd/>
              <a:tailEnd/>
            </a:ln>
          </p:spPr>
        </p:cxnSp>
        <p:cxnSp>
          <p:nvCxnSpPr>
            <p:cNvPr id="26669" name="AutoShape 36"/>
            <p:cNvCxnSpPr>
              <a:cxnSpLocks noChangeShapeType="1"/>
              <a:stCxn id="26644" idx="6"/>
              <a:endCxn id="26645" idx="1"/>
            </p:cNvCxnSpPr>
            <p:nvPr/>
          </p:nvCxnSpPr>
          <p:spPr bwMode="auto">
            <a:xfrm>
              <a:off x="1392" y="3240"/>
              <a:ext cx="439" cy="79"/>
            </a:xfrm>
            <a:prstGeom prst="straightConnector1">
              <a:avLst/>
            </a:prstGeom>
            <a:noFill/>
            <a:ln w="9525">
              <a:solidFill>
                <a:schemeClr val="tx1"/>
              </a:solidFill>
              <a:prstDash val="dash"/>
              <a:round/>
              <a:headEnd/>
              <a:tailEnd/>
            </a:ln>
          </p:spPr>
        </p:cxnSp>
        <p:cxnSp>
          <p:nvCxnSpPr>
            <p:cNvPr id="26670" name="AutoShape 37"/>
            <p:cNvCxnSpPr>
              <a:cxnSpLocks noChangeShapeType="1"/>
              <a:stCxn id="26645" idx="6"/>
              <a:endCxn id="26646" idx="2"/>
            </p:cNvCxnSpPr>
            <p:nvPr/>
          </p:nvCxnSpPr>
          <p:spPr bwMode="auto">
            <a:xfrm>
              <a:off x="1872" y="3336"/>
              <a:ext cx="480" cy="0"/>
            </a:xfrm>
            <a:prstGeom prst="straightConnector1">
              <a:avLst/>
            </a:prstGeom>
            <a:noFill/>
            <a:ln w="9525">
              <a:solidFill>
                <a:schemeClr val="tx1"/>
              </a:solidFill>
              <a:prstDash val="dash"/>
              <a:round/>
              <a:headEnd/>
              <a:tailEnd/>
            </a:ln>
          </p:spPr>
        </p:cxnSp>
        <p:cxnSp>
          <p:nvCxnSpPr>
            <p:cNvPr id="26671" name="AutoShape 38"/>
            <p:cNvCxnSpPr>
              <a:cxnSpLocks noChangeShapeType="1"/>
              <a:stCxn id="26640" idx="6"/>
              <a:endCxn id="26643" idx="0"/>
            </p:cNvCxnSpPr>
            <p:nvPr/>
          </p:nvCxnSpPr>
          <p:spPr bwMode="auto">
            <a:xfrm>
              <a:off x="1728" y="2568"/>
              <a:ext cx="72" cy="360"/>
            </a:xfrm>
            <a:prstGeom prst="straightConnector1">
              <a:avLst/>
            </a:prstGeom>
            <a:noFill/>
            <a:ln w="9525">
              <a:solidFill>
                <a:schemeClr val="tx1"/>
              </a:solidFill>
              <a:prstDash val="dash"/>
              <a:round/>
              <a:headEnd/>
              <a:tailEnd/>
            </a:ln>
          </p:spPr>
        </p:cxnSp>
        <p:cxnSp>
          <p:nvCxnSpPr>
            <p:cNvPr id="26672" name="AutoShape 39"/>
            <p:cNvCxnSpPr>
              <a:cxnSpLocks noChangeShapeType="1"/>
              <a:stCxn id="26643" idx="5"/>
              <a:endCxn id="26646" idx="1"/>
            </p:cNvCxnSpPr>
            <p:nvPr/>
          </p:nvCxnSpPr>
          <p:spPr bwMode="auto">
            <a:xfrm>
              <a:off x="1817" y="2969"/>
              <a:ext cx="542" cy="350"/>
            </a:xfrm>
            <a:prstGeom prst="straightConnector1">
              <a:avLst/>
            </a:prstGeom>
            <a:noFill/>
            <a:ln w="9525">
              <a:solidFill>
                <a:schemeClr val="tx1"/>
              </a:solidFill>
              <a:prstDash val="dash"/>
              <a:round/>
              <a:headEnd/>
              <a:tailEnd/>
            </a:ln>
          </p:spPr>
        </p:cxnSp>
        <p:cxnSp>
          <p:nvCxnSpPr>
            <p:cNvPr id="26673" name="AutoShape 40"/>
            <p:cNvCxnSpPr>
              <a:cxnSpLocks noChangeShapeType="1"/>
              <a:stCxn id="26645" idx="0"/>
              <a:endCxn id="26643" idx="4"/>
            </p:cNvCxnSpPr>
            <p:nvPr/>
          </p:nvCxnSpPr>
          <p:spPr bwMode="auto">
            <a:xfrm flipH="1" flipV="1">
              <a:off x="1800" y="2976"/>
              <a:ext cx="48" cy="336"/>
            </a:xfrm>
            <a:prstGeom prst="straightConnector1">
              <a:avLst/>
            </a:prstGeom>
            <a:noFill/>
            <a:ln w="9525">
              <a:solidFill>
                <a:schemeClr val="tx1"/>
              </a:solidFill>
              <a:prstDash val="dash"/>
              <a:round/>
              <a:headEnd/>
              <a:tailEnd/>
            </a:ln>
          </p:spPr>
        </p:cxnSp>
        <p:cxnSp>
          <p:nvCxnSpPr>
            <p:cNvPr id="26674" name="AutoShape 41"/>
            <p:cNvCxnSpPr>
              <a:cxnSpLocks noChangeShapeType="1"/>
              <a:stCxn id="26640" idx="0"/>
              <a:endCxn id="26641" idx="3"/>
            </p:cNvCxnSpPr>
            <p:nvPr/>
          </p:nvCxnSpPr>
          <p:spPr bwMode="auto">
            <a:xfrm flipH="1" flipV="1">
              <a:off x="1687" y="2153"/>
              <a:ext cx="17" cy="391"/>
            </a:xfrm>
            <a:prstGeom prst="straightConnector1">
              <a:avLst/>
            </a:prstGeom>
            <a:noFill/>
            <a:ln w="9525">
              <a:solidFill>
                <a:schemeClr val="tx1"/>
              </a:solidFill>
              <a:prstDash val="dash"/>
              <a:round/>
              <a:headEnd/>
              <a:tailEnd/>
            </a:ln>
          </p:spPr>
        </p:cxnSp>
        <p:cxnSp>
          <p:nvCxnSpPr>
            <p:cNvPr id="26675" name="AutoShape 42"/>
            <p:cNvCxnSpPr>
              <a:cxnSpLocks noChangeShapeType="1"/>
              <a:stCxn id="26640" idx="7"/>
              <a:endCxn id="26639" idx="2"/>
            </p:cNvCxnSpPr>
            <p:nvPr/>
          </p:nvCxnSpPr>
          <p:spPr bwMode="auto">
            <a:xfrm flipV="1">
              <a:off x="1721" y="2424"/>
              <a:ext cx="199" cy="127"/>
            </a:xfrm>
            <a:prstGeom prst="straightConnector1">
              <a:avLst/>
            </a:prstGeom>
            <a:noFill/>
            <a:ln w="9525">
              <a:solidFill>
                <a:schemeClr val="tx1"/>
              </a:solidFill>
              <a:prstDash val="dash"/>
              <a:round/>
              <a:headEnd/>
              <a:tailEnd/>
            </a:ln>
          </p:spPr>
        </p:cxnSp>
        <p:cxnSp>
          <p:nvCxnSpPr>
            <p:cNvPr id="26676" name="AutoShape 43"/>
            <p:cNvCxnSpPr>
              <a:cxnSpLocks noChangeShapeType="1"/>
              <a:stCxn id="26639" idx="6"/>
              <a:endCxn id="26637" idx="2"/>
            </p:cNvCxnSpPr>
            <p:nvPr/>
          </p:nvCxnSpPr>
          <p:spPr bwMode="auto">
            <a:xfrm flipV="1">
              <a:off x="1968" y="2376"/>
              <a:ext cx="528" cy="48"/>
            </a:xfrm>
            <a:prstGeom prst="straightConnector1">
              <a:avLst/>
            </a:prstGeom>
            <a:noFill/>
            <a:ln w="9525">
              <a:solidFill>
                <a:schemeClr val="tx1"/>
              </a:solidFill>
              <a:prstDash val="dash"/>
              <a:round/>
              <a:headEnd/>
              <a:tailEnd/>
            </a:ln>
          </p:spPr>
        </p:cxnSp>
        <p:cxnSp>
          <p:nvCxnSpPr>
            <p:cNvPr id="26677" name="AutoShape 44"/>
            <p:cNvCxnSpPr>
              <a:cxnSpLocks noChangeShapeType="1"/>
              <a:stCxn id="26641" idx="6"/>
              <a:endCxn id="26638" idx="1"/>
            </p:cNvCxnSpPr>
            <p:nvPr/>
          </p:nvCxnSpPr>
          <p:spPr bwMode="auto">
            <a:xfrm>
              <a:off x="1728" y="2136"/>
              <a:ext cx="679" cy="31"/>
            </a:xfrm>
            <a:prstGeom prst="straightConnector1">
              <a:avLst/>
            </a:prstGeom>
            <a:noFill/>
            <a:ln w="9525">
              <a:solidFill>
                <a:schemeClr val="tx1"/>
              </a:solidFill>
              <a:prstDash val="dash"/>
              <a:round/>
              <a:headEnd/>
              <a:tailEnd/>
            </a:ln>
          </p:spPr>
        </p:cxnSp>
        <p:cxnSp>
          <p:nvCxnSpPr>
            <p:cNvPr id="26678" name="AutoShape 45"/>
            <p:cNvCxnSpPr>
              <a:cxnSpLocks noChangeShapeType="1"/>
              <a:stCxn id="26637" idx="6"/>
              <a:endCxn id="26636" idx="2"/>
            </p:cNvCxnSpPr>
            <p:nvPr/>
          </p:nvCxnSpPr>
          <p:spPr bwMode="auto">
            <a:xfrm>
              <a:off x="2544" y="2376"/>
              <a:ext cx="336" cy="0"/>
            </a:xfrm>
            <a:prstGeom prst="straightConnector1">
              <a:avLst/>
            </a:prstGeom>
            <a:noFill/>
            <a:ln w="9525">
              <a:solidFill>
                <a:schemeClr val="tx1"/>
              </a:solidFill>
              <a:prstDash val="dash"/>
              <a:round/>
              <a:headEnd/>
              <a:tailEnd/>
            </a:ln>
          </p:spPr>
        </p:cxnSp>
        <p:cxnSp>
          <p:nvCxnSpPr>
            <p:cNvPr id="26679" name="AutoShape 46"/>
            <p:cNvCxnSpPr>
              <a:cxnSpLocks noChangeShapeType="1"/>
              <a:stCxn id="26638" idx="7"/>
              <a:endCxn id="26635" idx="5"/>
            </p:cNvCxnSpPr>
            <p:nvPr/>
          </p:nvCxnSpPr>
          <p:spPr bwMode="auto">
            <a:xfrm flipV="1">
              <a:off x="2441" y="2153"/>
              <a:ext cx="720" cy="14"/>
            </a:xfrm>
            <a:prstGeom prst="straightConnector1">
              <a:avLst/>
            </a:prstGeom>
            <a:noFill/>
            <a:ln w="9525">
              <a:solidFill>
                <a:schemeClr val="tx1"/>
              </a:solidFill>
              <a:prstDash val="dash"/>
              <a:round/>
              <a:headEnd/>
              <a:tailEnd/>
            </a:ln>
          </p:spPr>
        </p:cxnSp>
        <p:cxnSp>
          <p:nvCxnSpPr>
            <p:cNvPr id="26680" name="AutoShape 47"/>
            <p:cNvCxnSpPr>
              <a:cxnSpLocks noChangeShapeType="1"/>
              <a:stCxn id="26636" idx="6"/>
              <a:endCxn id="26632" idx="1"/>
            </p:cNvCxnSpPr>
            <p:nvPr/>
          </p:nvCxnSpPr>
          <p:spPr bwMode="auto">
            <a:xfrm>
              <a:off x="2928" y="2376"/>
              <a:ext cx="679" cy="271"/>
            </a:xfrm>
            <a:prstGeom prst="straightConnector1">
              <a:avLst/>
            </a:prstGeom>
            <a:noFill/>
            <a:ln w="9525">
              <a:solidFill>
                <a:schemeClr val="tx1"/>
              </a:solidFill>
              <a:prstDash val="dash"/>
              <a:round/>
              <a:headEnd/>
              <a:tailEnd/>
            </a:ln>
          </p:spPr>
        </p:cxnSp>
        <p:cxnSp>
          <p:nvCxnSpPr>
            <p:cNvPr id="26681" name="AutoShape 48"/>
            <p:cNvCxnSpPr>
              <a:cxnSpLocks noChangeShapeType="1"/>
              <a:stCxn id="26635" idx="5"/>
              <a:endCxn id="26633" idx="2"/>
            </p:cNvCxnSpPr>
            <p:nvPr/>
          </p:nvCxnSpPr>
          <p:spPr bwMode="auto">
            <a:xfrm>
              <a:off x="3161" y="2153"/>
              <a:ext cx="247" cy="79"/>
            </a:xfrm>
            <a:prstGeom prst="straightConnector1">
              <a:avLst/>
            </a:prstGeom>
            <a:noFill/>
            <a:ln w="9525">
              <a:solidFill>
                <a:schemeClr val="tx1"/>
              </a:solidFill>
              <a:prstDash val="dash"/>
              <a:round/>
              <a:headEnd/>
              <a:tailEnd/>
            </a:ln>
          </p:spPr>
        </p:cxnSp>
        <p:cxnSp>
          <p:nvCxnSpPr>
            <p:cNvPr id="26682" name="AutoShape 49"/>
            <p:cNvCxnSpPr>
              <a:cxnSpLocks noChangeShapeType="1"/>
              <a:stCxn id="26635" idx="7"/>
              <a:endCxn id="26634" idx="3"/>
            </p:cNvCxnSpPr>
            <p:nvPr/>
          </p:nvCxnSpPr>
          <p:spPr bwMode="auto">
            <a:xfrm flipV="1">
              <a:off x="3161" y="2009"/>
              <a:ext cx="158" cy="110"/>
            </a:xfrm>
            <a:prstGeom prst="straightConnector1">
              <a:avLst/>
            </a:prstGeom>
            <a:noFill/>
            <a:ln w="9525">
              <a:solidFill>
                <a:schemeClr val="tx1"/>
              </a:solidFill>
              <a:prstDash val="dash"/>
              <a:round/>
              <a:headEnd/>
              <a:tailEnd/>
            </a:ln>
          </p:spPr>
        </p:cxnSp>
        <p:cxnSp>
          <p:nvCxnSpPr>
            <p:cNvPr id="26683" name="AutoShape 50"/>
            <p:cNvCxnSpPr>
              <a:cxnSpLocks noChangeShapeType="1"/>
              <a:stCxn id="26634" idx="6"/>
              <a:endCxn id="26631" idx="0"/>
            </p:cNvCxnSpPr>
            <p:nvPr/>
          </p:nvCxnSpPr>
          <p:spPr bwMode="auto">
            <a:xfrm>
              <a:off x="3360" y="1992"/>
              <a:ext cx="456" cy="312"/>
            </a:xfrm>
            <a:prstGeom prst="straightConnector1">
              <a:avLst/>
            </a:prstGeom>
            <a:noFill/>
            <a:ln w="9525">
              <a:solidFill>
                <a:schemeClr val="tx1"/>
              </a:solidFill>
              <a:prstDash val="dash"/>
              <a:round/>
              <a:headEnd/>
              <a:tailEnd/>
            </a:ln>
          </p:spPr>
        </p:cxnSp>
        <p:cxnSp>
          <p:nvCxnSpPr>
            <p:cNvPr id="26684" name="AutoShape 51"/>
            <p:cNvCxnSpPr>
              <a:cxnSpLocks noChangeShapeType="1"/>
              <a:stCxn id="26633" idx="6"/>
              <a:endCxn id="26631" idx="2"/>
            </p:cNvCxnSpPr>
            <p:nvPr/>
          </p:nvCxnSpPr>
          <p:spPr bwMode="auto">
            <a:xfrm>
              <a:off x="3456" y="2232"/>
              <a:ext cx="336" cy="96"/>
            </a:xfrm>
            <a:prstGeom prst="straightConnector1">
              <a:avLst/>
            </a:prstGeom>
            <a:noFill/>
            <a:ln w="9525">
              <a:solidFill>
                <a:schemeClr val="tx1"/>
              </a:solidFill>
              <a:prstDash val="dash"/>
              <a:round/>
              <a:headEnd/>
              <a:tailEnd/>
            </a:ln>
          </p:spPr>
        </p:cxnSp>
        <p:cxnSp>
          <p:nvCxnSpPr>
            <p:cNvPr id="26685" name="AutoShape 52"/>
            <p:cNvCxnSpPr>
              <a:cxnSpLocks noChangeShapeType="1"/>
              <a:stCxn id="26632" idx="7"/>
              <a:endCxn id="26631" idx="2"/>
            </p:cNvCxnSpPr>
            <p:nvPr/>
          </p:nvCxnSpPr>
          <p:spPr bwMode="auto">
            <a:xfrm flipV="1">
              <a:off x="3641" y="2328"/>
              <a:ext cx="151" cy="319"/>
            </a:xfrm>
            <a:prstGeom prst="straightConnector1">
              <a:avLst/>
            </a:prstGeom>
            <a:noFill/>
            <a:ln w="9525">
              <a:solidFill>
                <a:schemeClr val="tx1"/>
              </a:solidFill>
              <a:prstDash val="dash"/>
              <a:round/>
              <a:headEnd/>
              <a:tailEnd/>
            </a:ln>
          </p:spPr>
        </p:cxnSp>
        <p:cxnSp>
          <p:nvCxnSpPr>
            <p:cNvPr id="26686" name="AutoShape 53"/>
            <p:cNvCxnSpPr>
              <a:cxnSpLocks noChangeShapeType="1"/>
              <a:stCxn id="26631" idx="5"/>
              <a:endCxn id="26630" idx="1"/>
            </p:cNvCxnSpPr>
            <p:nvPr/>
          </p:nvCxnSpPr>
          <p:spPr bwMode="auto">
            <a:xfrm>
              <a:off x="3833" y="2345"/>
              <a:ext cx="446" cy="206"/>
            </a:xfrm>
            <a:prstGeom prst="straightConnector1">
              <a:avLst/>
            </a:prstGeom>
            <a:noFill/>
            <a:ln w="9525">
              <a:solidFill>
                <a:schemeClr val="tx1"/>
              </a:solidFill>
              <a:prstDash val="dash"/>
              <a:round/>
              <a:headEnd/>
              <a:tailEnd/>
            </a:ln>
          </p:spPr>
        </p:cxnSp>
        <p:cxnSp>
          <p:nvCxnSpPr>
            <p:cNvPr id="26687" name="AutoShape 54"/>
            <p:cNvCxnSpPr>
              <a:cxnSpLocks noChangeShapeType="1"/>
              <a:stCxn id="26632" idx="6"/>
              <a:endCxn id="26630" idx="3"/>
            </p:cNvCxnSpPr>
            <p:nvPr/>
          </p:nvCxnSpPr>
          <p:spPr bwMode="auto">
            <a:xfrm flipV="1">
              <a:off x="3648" y="2585"/>
              <a:ext cx="631" cy="79"/>
            </a:xfrm>
            <a:prstGeom prst="straightConnector1">
              <a:avLst/>
            </a:prstGeom>
            <a:noFill/>
            <a:ln w="9525">
              <a:solidFill>
                <a:schemeClr val="tx1"/>
              </a:solidFill>
              <a:prstDash val="dash"/>
              <a:round/>
              <a:headEnd/>
              <a:tailEnd/>
            </a:ln>
          </p:spPr>
        </p:cxnSp>
        <p:cxnSp>
          <p:nvCxnSpPr>
            <p:cNvPr id="26688" name="AutoShape 55"/>
            <p:cNvCxnSpPr>
              <a:cxnSpLocks noChangeShapeType="1"/>
              <a:stCxn id="26630" idx="7"/>
              <a:endCxn id="26629" idx="3"/>
            </p:cNvCxnSpPr>
            <p:nvPr/>
          </p:nvCxnSpPr>
          <p:spPr bwMode="auto">
            <a:xfrm flipV="1">
              <a:off x="4313" y="2153"/>
              <a:ext cx="254" cy="398"/>
            </a:xfrm>
            <a:prstGeom prst="straightConnector1">
              <a:avLst/>
            </a:prstGeom>
            <a:noFill/>
            <a:ln w="9525">
              <a:solidFill>
                <a:schemeClr val="tx1"/>
              </a:solidFill>
              <a:prstDash val="dash"/>
              <a:round/>
              <a:headEnd/>
              <a:tailEnd/>
            </a:ln>
          </p:spPr>
        </p:cxnSp>
        <p:cxnSp>
          <p:nvCxnSpPr>
            <p:cNvPr id="26689" name="AutoShape 56"/>
            <p:cNvCxnSpPr>
              <a:cxnSpLocks noChangeShapeType="1"/>
              <a:stCxn id="26629" idx="5"/>
              <a:endCxn id="26651" idx="1"/>
            </p:cNvCxnSpPr>
            <p:nvPr/>
          </p:nvCxnSpPr>
          <p:spPr bwMode="auto">
            <a:xfrm>
              <a:off x="4601" y="2153"/>
              <a:ext cx="686" cy="638"/>
            </a:xfrm>
            <a:prstGeom prst="straightConnector1">
              <a:avLst/>
            </a:prstGeom>
            <a:noFill/>
            <a:ln w="9525">
              <a:solidFill>
                <a:schemeClr val="tx1"/>
              </a:solidFill>
              <a:prstDash val="dash"/>
              <a:round/>
              <a:headEnd/>
              <a:tailEnd/>
            </a:ln>
          </p:spPr>
        </p:cxnSp>
        <p:cxnSp>
          <p:nvCxnSpPr>
            <p:cNvPr id="26690" name="AutoShape 57"/>
            <p:cNvCxnSpPr>
              <a:cxnSpLocks noChangeShapeType="1"/>
              <a:stCxn id="26649" idx="6"/>
              <a:endCxn id="26650" idx="0"/>
            </p:cNvCxnSpPr>
            <p:nvPr/>
          </p:nvCxnSpPr>
          <p:spPr bwMode="auto">
            <a:xfrm>
              <a:off x="4704" y="3240"/>
              <a:ext cx="552" cy="120"/>
            </a:xfrm>
            <a:prstGeom prst="straightConnector1">
              <a:avLst/>
            </a:prstGeom>
            <a:noFill/>
            <a:ln w="9525">
              <a:solidFill>
                <a:schemeClr val="tx1"/>
              </a:solidFill>
              <a:prstDash val="dash"/>
              <a:round/>
              <a:headEnd/>
              <a:tailEnd/>
            </a:ln>
          </p:spPr>
        </p:cxnSp>
        <p:cxnSp>
          <p:nvCxnSpPr>
            <p:cNvPr id="26691" name="AutoShape 58"/>
            <p:cNvCxnSpPr>
              <a:cxnSpLocks noChangeShapeType="1"/>
              <a:stCxn id="26651" idx="5"/>
              <a:endCxn id="26650" idx="0"/>
            </p:cNvCxnSpPr>
            <p:nvPr/>
          </p:nvCxnSpPr>
          <p:spPr bwMode="auto">
            <a:xfrm flipH="1">
              <a:off x="5256" y="2825"/>
              <a:ext cx="65" cy="535"/>
            </a:xfrm>
            <a:prstGeom prst="straightConnector1">
              <a:avLst/>
            </a:prstGeom>
            <a:noFill/>
            <a:ln w="9525">
              <a:solidFill>
                <a:schemeClr val="tx1"/>
              </a:solidFill>
              <a:prstDash val="dash"/>
              <a:round/>
              <a:headEnd/>
              <a:tailEnd/>
            </a:ln>
          </p:spPr>
        </p:cxnSp>
      </p:grpSp>
      <p:sp>
        <p:nvSpPr>
          <p:cNvPr id="26657" name="Oval 59"/>
          <p:cNvSpPr>
            <a:spLocks noChangeArrowheads="1"/>
          </p:cNvSpPr>
          <p:nvPr/>
        </p:nvSpPr>
        <p:spPr bwMode="auto">
          <a:xfrm>
            <a:off x="914400" y="4852988"/>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26658" name="AutoShape 60"/>
          <p:cNvCxnSpPr>
            <a:cxnSpLocks noChangeShapeType="1"/>
            <a:stCxn id="26657" idx="6"/>
            <a:endCxn id="26642" idx="1"/>
          </p:cNvCxnSpPr>
          <p:nvPr/>
        </p:nvCxnSpPr>
        <p:spPr bwMode="auto">
          <a:xfrm>
            <a:off x="990600" y="4891088"/>
            <a:ext cx="773113" cy="201612"/>
          </a:xfrm>
          <a:prstGeom prst="straightConnector1">
            <a:avLst/>
          </a:prstGeom>
          <a:noFill/>
          <a:ln w="9525">
            <a:solidFill>
              <a:schemeClr val="tx1"/>
            </a:solidFill>
            <a:prstDash val="dash"/>
            <a:round/>
            <a:headEnd/>
            <a:tailEnd/>
          </a:ln>
        </p:spPr>
      </p:cxnSp>
      <p:cxnSp>
        <p:nvCxnSpPr>
          <p:cNvPr id="26659" name="AutoShape 61"/>
          <p:cNvCxnSpPr>
            <a:cxnSpLocks noChangeShapeType="1"/>
            <a:stCxn id="26629" idx="7"/>
          </p:cNvCxnSpPr>
          <p:nvPr/>
        </p:nvCxnSpPr>
        <p:spPr bwMode="auto">
          <a:xfrm>
            <a:off x="7304088" y="4254500"/>
            <a:ext cx="1230312" cy="179388"/>
          </a:xfrm>
          <a:prstGeom prst="straightConnector1">
            <a:avLst/>
          </a:prstGeom>
          <a:noFill/>
          <a:ln w="9525">
            <a:solidFill>
              <a:schemeClr val="tx1"/>
            </a:solidFill>
            <a:prstDash val="dash"/>
            <a:round/>
            <a:headEnd/>
            <a:tailEnd/>
          </a:ln>
        </p:spPr>
      </p:cxnSp>
      <p:cxnSp>
        <p:nvCxnSpPr>
          <p:cNvPr id="26660" name="AutoShape 62"/>
          <p:cNvCxnSpPr>
            <a:cxnSpLocks noChangeShapeType="1"/>
            <a:stCxn id="26657" idx="2"/>
            <a:endCxn id="26648" idx="6"/>
          </p:cNvCxnSpPr>
          <p:nvPr/>
        </p:nvCxnSpPr>
        <p:spPr bwMode="auto">
          <a:xfrm flipH="1">
            <a:off x="609600" y="4891088"/>
            <a:ext cx="304800" cy="914400"/>
          </a:xfrm>
          <a:prstGeom prst="straightConnector1">
            <a:avLst/>
          </a:prstGeom>
          <a:noFill/>
          <a:ln w="9525">
            <a:solidFill>
              <a:schemeClr val="tx1"/>
            </a:solidFill>
            <a:prstDash val="dash"/>
            <a:round/>
            <a:headEnd/>
            <a:tailEnd/>
          </a:ln>
        </p:spPr>
      </p:cxnSp>
      <p:cxnSp>
        <p:nvCxnSpPr>
          <p:cNvPr id="26661" name="AutoShape 63"/>
          <p:cNvCxnSpPr>
            <a:cxnSpLocks noChangeShapeType="1"/>
            <a:stCxn id="26640" idx="7"/>
            <a:endCxn id="26639" idx="7"/>
          </p:cNvCxnSpPr>
          <p:nvPr/>
        </p:nvCxnSpPr>
        <p:spPr bwMode="auto">
          <a:xfrm flipV="1">
            <a:off x="2732088" y="4711700"/>
            <a:ext cx="381000" cy="228600"/>
          </a:xfrm>
          <a:prstGeom prst="straightConnector1">
            <a:avLst/>
          </a:prstGeom>
          <a:noFill/>
          <a:ln w="9525">
            <a:solidFill>
              <a:schemeClr val="tx1"/>
            </a:solidFill>
            <a:prstDash val="dash"/>
            <a:round/>
            <a:headEnd/>
            <a:tailEnd/>
          </a:ln>
        </p:spPr>
      </p:cxnSp>
      <p:pic>
        <p:nvPicPr>
          <p:cNvPr id="26662" name="Picture 64"/>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8534400" y="4167188"/>
            <a:ext cx="169863" cy="533400"/>
          </a:xfrm>
          <a:prstGeom prst="rect">
            <a:avLst/>
          </a:prstGeom>
          <a:noFill/>
          <a:ln w="9525">
            <a:noFill/>
            <a:miter lim="800000"/>
            <a:headEnd/>
            <a:tailEnd/>
          </a:ln>
        </p:spPr>
      </p:pic>
      <p:sp>
        <p:nvSpPr>
          <p:cNvPr id="26663" name="Freeform 70"/>
          <p:cNvSpPr>
            <a:spLocks/>
          </p:cNvSpPr>
          <p:nvPr/>
        </p:nvSpPr>
        <p:spPr bwMode="auto">
          <a:xfrm>
            <a:off x="990600" y="4141788"/>
            <a:ext cx="7467600" cy="965200"/>
          </a:xfrm>
          <a:custGeom>
            <a:avLst/>
            <a:gdLst>
              <a:gd name="T0" fmla="*/ 0 w 4704"/>
              <a:gd name="T1" fmla="*/ 711200 h 608"/>
              <a:gd name="T2" fmla="*/ 762000 w 4704"/>
              <a:gd name="T3" fmla="*/ 939800 h 608"/>
              <a:gd name="T4" fmla="*/ 1676400 w 4704"/>
              <a:gd name="T5" fmla="*/ 863600 h 608"/>
              <a:gd name="T6" fmla="*/ 2057400 w 4704"/>
              <a:gd name="T7" fmla="*/ 635000 h 608"/>
              <a:gd name="T8" fmla="*/ 2514600 w 4704"/>
              <a:gd name="T9" fmla="*/ 558800 h 608"/>
              <a:gd name="T10" fmla="*/ 3048000 w 4704"/>
              <a:gd name="T11" fmla="*/ 558800 h 608"/>
              <a:gd name="T12" fmla="*/ 3276600 w 4704"/>
              <a:gd name="T13" fmla="*/ 482600 h 608"/>
              <a:gd name="T14" fmla="*/ 3657600 w 4704"/>
              <a:gd name="T15" fmla="*/ 482600 h 608"/>
              <a:gd name="T16" fmla="*/ 4495800 w 4704"/>
              <a:gd name="T17" fmla="*/ 863600 h 608"/>
              <a:gd name="T18" fmla="*/ 4800600 w 4704"/>
              <a:gd name="T19" fmla="*/ 939800 h 608"/>
              <a:gd name="T20" fmla="*/ 5562599 w 4704"/>
              <a:gd name="T21" fmla="*/ 863600 h 608"/>
              <a:gd name="T22" fmla="*/ 5867399 w 4704"/>
              <a:gd name="T23" fmla="*/ 787400 h 608"/>
              <a:gd name="T24" fmla="*/ 6248399 w 4704"/>
              <a:gd name="T25" fmla="*/ 101600 h 608"/>
              <a:gd name="T26" fmla="*/ 6553200 w 4704"/>
              <a:gd name="T27" fmla="*/ 177800 h 608"/>
              <a:gd name="T28" fmla="*/ 7162800 w 4704"/>
              <a:gd name="T29" fmla="*/ 177800 h 608"/>
              <a:gd name="T30" fmla="*/ 7467600 w 4704"/>
              <a:gd name="T31" fmla="*/ 33020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704"/>
              <a:gd name="T49" fmla="*/ 0 h 608"/>
              <a:gd name="T50" fmla="*/ 4704 w 4704"/>
              <a:gd name="T51" fmla="*/ 608 h 6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704" h="608">
                <a:moveTo>
                  <a:pt x="0" y="448"/>
                </a:moveTo>
                <a:cubicBezTo>
                  <a:pt x="152" y="512"/>
                  <a:pt x="304" y="576"/>
                  <a:pt x="480" y="592"/>
                </a:cubicBezTo>
                <a:cubicBezTo>
                  <a:pt x="656" y="608"/>
                  <a:pt x="920" y="576"/>
                  <a:pt x="1056" y="544"/>
                </a:cubicBezTo>
                <a:cubicBezTo>
                  <a:pt x="1192" y="512"/>
                  <a:pt x="1208" y="432"/>
                  <a:pt x="1296" y="400"/>
                </a:cubicBezTo>
                <a:cubicBezTo>
                  <a:pt x="1384" y="368"/>
                  <a:pt x="1480" y="360"/>
                  <a:pt x="1584" y="352"/>
                </a:cubicBezTo>
                <a:cubicBezTo>
                  <a:pt x="1688" y="344"/>
                  <a:pt x="1840" y="360"/>
                  <a:pt x="1920" y="352"/>
                </a:cubicBezTo>
                <a:cubicBezTo>
                  <a:pt x="2000" y="344"/>
                  <a:pt x="2000" y="312"/>
                  <a:pt x="2064" y="304"/>
                </a:cubicBezTo>
                <a:cubicBezTo>
                  <a:pt x="2128" y="296"/>
                  <a:pt x="2176" y="264"/>
                  <a:pt x="2304" y="304"/>
                </a:cubicBezTo>
                <a:cubicBezTo>
                  <a:pt x="2432" y="344"/>
                  <a:pt x="2712" y="496"/>
                  <a:pt x="2832" y="544"/>
                </a:cubicBezTo>
                <a:cubicBezTo>
                  <a:pt x="2952" y="592"/>
                  <a:pt x="2912" y="592"/>
                  <a:pt x="3024" y="592"/>
                </a:cubicBezTo>
                <a:cubicBezTo>
                  <a:pt x="3136" y="592"/>
                  <a:pt x="3392" y="560"/>
                  <a:pt x="3504" y="544"/>
                </a:cubicBezTo>
                <a:cubicBezTo>
                  <a:pt x="3616" y="528"/>
                  <a:pt x="3624" y="576"/>
                  <a:pt x="3696" y="496"/>
                </a:cubicBezTo>
                <a:cubicBezTo>
                  <a:pt x="3768" y="416"/>
                  <a:pt x="3864" y="128"/>
                  <a:pt x="3936" y="64"/>
                </a:cubicBezTo>
                <a:cubicBezTo>
                  <a:pt x="4008" y="0"/>
                  <a:pt x="4032" y="104"/>
                  <a:pt x="4128" y="112"/>
                </a:cubicBezTo>
                <a:cubicBezTo>
                  <a:pt x="4224" y="120"/>
                  <a:pt x="4416" y="96"/>
                  <a:pt x="4512" y="112"/>
                </a:cubicBezTo>
                <a:cubicBezTo>
                  <a:pt x="4608" y="128"/>
                  <a:pt x="4656" y="168"/>
                  <a:pt x="4704" y="208"/>
                </a:cubicBezTo>
              </a:path>
            </a:pathLst>
          </a:custGeom>
          <a:noFill/>
          <a:ln w="38100" cap="flat" cmpd="sng">
            <a:solidFill>
              <a:srgbClr val="FFFF00"/>
            </a:solidFill>
            <a:prstDash val="sysDot"/>
            <a:round/>
            <a:headEnd/>
            <a:tailEnd/>
          </a:ln>
        </p:spPr>
        <p:txBody>
          <a:bodyPr/>
          <a:lstStyle/>
          <a:p>
            <a:endParaRPr lang="en-US"/>
          </a:p>
        </p:txBody>
      </p:sp>
      <p:sp>
        <p:nvSpPr>
          <p:cNvPr id="26664" name="AutoShape 71"/>
          <p:cNvSpPr>
            <a:spLocks noChangeArrowheads="1"/>
          </p:cNvSpPr>
          <p:nvPr/>
        </p:nvSpPr>
        <p:spPr bwMode="auto">
          <a:xfrm>
            <a:off x="8382000" y="3786188"/>
            <a:ext cx="304800" cy="381000"/>
          </a:xfrm>
          <a:prstGeom prst="lightningBolt">
            <a:avLst/>
          </a:prstGeom>
          <a:solidFill>
            <a:srgbClr val="FFFF00"/>
          </a:solidFill>
          <a:ln w="9525">
            <a:solidFill>
              <a:schemeClr val="tx1"/>
            </a:solidFill>
            <a:miter lim="800000"/>
            <a:headEnd/>
            <a:tailEnd/>
          </a:ln>
        </p:spPr>
        <p:txBody>
          <a:bodyPr wrap="none" anchor="ctr"/>
          <a:lstStyle/>
          <a:p>
            <a:endParaRPr lang="en-US"/>
          </a:p>
        </p:txBody>
      </p:sp>
      <p:sp>
        <p:nvSpPr>
          <p:cNvPr id="26665" name="AutoShape 72"/>
          <p:cNvSpPr>
            <a:spLocks noChangeArrowheads="1"/>
          </p:cNvSpPr>
          <p:nvPr/>
        </p:nvSpPr>
        <p:spPr bwMode="auto">
          <a:xfrm>
            <a:off x="762000" y="4471988"/>
            <a:ext cx="304800" cy="381000"/>
          </a:xfrm>
          <a:prstGeom prst="lightningBolt">
            <a:avLst/>
          </a:prstGeom>
          <a:solidFill>
            <a:srgbClr val="FFFF00"/>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ExScal scenarios</a:t>
            </a:r>
          </a:p>
        </p:txBody>
      </p:sp>
      <p:sp>
        <p:nvSpPr>
          <p:cNvPr id="27651" name="Rectangle 3"/>
          <p:cNvSpPr>
            <a:spLocks noGrp="1" noChangeArrowheads="1"/>
          </p:cNvSpPr>
          <p:nvPr>
            <p:ph type="body" sz="half" idx="1"/>
          </p:nvPr>
        </p:nvSpPr>
        <p:spPr>
          <a:xfrm>
            <a:off x="0" y="1600200"/>
            <a:ext cx="5105400" cy="5181600"/>
          </a:xfrm>
        </p:spPr>
        <p:txBody>
          <a:bodyPr/>
          <a:lstStyle/>
          <a:p>
            <a:pPr marL="231775" indent="-231775" eaLnBrk="1" hangingPunct="1">
              <a:buFontTx/>
              <a:buNone/>
            </a:pPr>
            <a:r>
              <a:rPr lang="en-US" smtClean="0"/>
              <a:t>(1) Border Monitoring:</a:t>
            </a:r>
          </a:p>
          <a:p>
            <a:pPr marL="231775" indent="-231775" eaLnBrk="1" hangingPunct="1"/>
            <a:r>
              <a:rPr lang="en-US" sz="1900" smtClean="0"/>
              <a:t>Detect movement where none should exist</a:t>
            </a:r>
          </a:p>
          <a:p>
            <a:pPr marL="517525" lvl="1" indent="-169863" eaLnBrk="1" hangingPunct="1"/>
            <a:r>
              <a:rPr lang="en-US" sz="1700" smtClean="0"/>
              <a:t>Decide target classes, e.g., foot traffic to tanks</a:t>
            </a:r>
          </a:p>
          <a:p>
            <a:pPr marL="231775" indent="-231775" eaLnBrk="1" hangingPunct="1"/>
            <a:r>
              <a:rPr lang="en-US" sz="1900" smtClean="0"/>
              <a:t>Ideal when combined with towers, tethered balloons, or UAVs</a:t>
            </a:r>
          </a:p>
          <a:p>
            <a:pPr marL="231775" indent="-231775" eaLnBrk="1" hangingPunct="1"/>
            <a:endParaRPr lang="en-US" sz="1900" smtClean="0"/>
          </a:p>
          <a:p>
            <a:pPr marL="231775" indent="-231775" eaLnBrk="1" hangingPunct="1">
              <a:buFontTx/>
              <a:buNone/>
            </a:pPr>
            <a:r>
              <a:rPr lang="en-US" smtClean="0"/>
              <a:t>(2) Littoral operations:</a:t>
            </a:r>
          </a:p>
          <a:p>
            <a:pPr marL="231775" indent="-231775" eaLnBrk="1" hangingPunct="1"/>
            <a:r>
              <a:rPr lang="en-US" sz="1900" smtClean="0"/>
              <a:t>Submersibles &amp; small boats in littoral regions require proximal sensing</a:t>
            </a:r>
          </a:p>
          <a:p>
            <a:pPr marL="517525" lvl="1" indent="-169863" eaLnBrk="1" hangingPunct="1"/>
            <a:r>
              <a:rPr lang="en-US" sz="1700" smtClean="0"/>
              <a:t>Communication can be acoustic</a:t>
            </a:r>
          </a:p>
          <a:p>
            <a:pPr marL="517525" lvl="1" indent="-169863" eaLnBrk="1" hangingPunct="1"/>
            <a:r>
              <a:rPr lang="en-US" sz="1700" smtClean="0"/>
              <a:t>Good environment for energy harvesting</a:t>
            </a:r>
          </a:p>
        </p:txBody>
      </p:sp>
      <p:pic>
        <p:nvPicPr>
          <p:cNvPr id="27652" name="Picture 4" descr="Border Standoff (low res)"/>
          <p:cNvPicPr>
            <a:picLocks noChangeAspect="1" noChangeArrowheads="1"/>
          </p:cNvPicPr>
          <p:nvPr>
            <p:ph sz="quarter" idx="2"/>
          </p:nvPr>
        </p:nvPicPr>
        <p:blipFill>
          <a:blip r:embed="rId3" cstate="print"/>
          <a:srcRect l="22641"/>
          <a:stretch>
            <a:fillRect/>
          </a:stretch>
        </p:blipFill>
        <p:spPr>
          <a:xfrm>
            <a:off x="4953000" y="1679575"/>
            <a:ext cx="4146550" cy="2282825"/>
          </a:xfrm>
          <a:noFill/>
        </p:spPr>
      </p:pic>
      <p:pic>
        <p:nvPicPr>
          <p:cNvPr id="27653" name="Picture 5" descr="Control room (low res)"/>
          <p:cNvPicPr>
            <a:picLocks noChangeAspect="1" noChangeArrowheads="1"/>
          </p:cNvPicPr>
          <p:nvPr>
            <p:ph sz="quarter" idx="3"/>
          </p:nvPr>
        </p:nvPicPr>
        <p:blipFill>
          <a:blip r:embed="rId4" cstate="print"/>
          <a:srcRect/>
          <a:stretch>
            <a:fillRect/>
          </a:stretch>
        </p:blipFill>
        <p:spPr>
          <a:xfrm>
            <a:off x="4968875" y="4113213"/>
            <a:ext cx="4130675" cy="2282825"/>
          </a:xfr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ExScal scenarios (continued)</a:t>
            </a:r>
          </a:p>
        </p:txBody>
      </p:sp>
      <p:sp>
        <p:nvSpPr>
          <p:cNvPr id="28675" name="Rectangle 3"/>
          <p:cNvSpPr>
            <a:spLocks noGrp="1" noChangeArrowheads="1"/>
          </p:cNvSpPr>
          <p:nvPr>
            <p:ph type="body" sz="half" idx="1"/>
          </p:nvPr>
        </p:nvSpPr>
        <p:spPr>
          <a:xfrm>
            <a:off x="0" y="1600200"/>
            <a:ext cx="5791200" cy="5181600"/>
          </a:xfrm>
        </p:spPr>
        <p:txBody>
          <a:bodyPr/>
          <a:lstStyle/>
          <a:p>
            <a:pPr marL="231775" indent="-231775" eaLnBrk="1" hangingPunct="1">
              <a:buFontTx/>
              <a:buNone/>
            </a:pPr>
            <a:r>
              <a:rPr lang="en-US" smtClean="0"/>
              <a:t>(3) Construction Detection:</a:t>
            </a:r>
          </a:p>
          <a:p>
            <a:pPr marL="231775" indent="-231775" eaLnBrk="1" hangingPunct="1"/>
            <a:r>
              <a:rPr lang="en-US" sz="1900" smtClean="0"/>
              <a:t>Detect anomalous activity </a:t>
            </a:r>
          </a:p>
          <a:p>
            <a:pPr marL="517525" lvl="1" indent="-169863" eaLnBrk="1" hangingPunct="1"/>
            <a:r>
              <a:rPr lang="en-US" sz="1700" smtClean="0"/>
              <a:t>E.g., cars go by often, but no one should stop or start digging</a:t>
            </a:r>
          </a:p>
          <a:p>
            <a:pPr marL="231775" indent="-231775" eaLnBrk="1" hangingPunct="1"/>
            <a:r>
              <a:rPr lang="en-US" sz="1900" smtClean="0"/>
              <a:t>Requires persistent surveillance and in-network pattern matching</a:t>
            </a:r>
          </a:p>
          <a:p>
            <a:pPr marL="231775" indent="-231775" eaLnBrk="1" hangingPunct="1">
              <a:lnSpc>
                <a:spcPct val="60000"/>
              </a:lnSpc>
            </a:pPr>
            <a:endParaRPr lang="en-US" smtClean="0"/>
          </a:p>
          <a:p>
            <a:pPr marL="231775" indent="-231775" eaLnBrk="1" hangingPunct="1">
              <a:buFontTx/>
              <a:buNone/>
            </a:pPr>
            <a:r>
              <a:rPr lang="en-US" smtClean="0"/>
              <a:t>(4) Movement in Tunnels:</a:t>
            </a:r>
          </a:p>
          <a:p>
            <a:pPr marL="231775" indent="-231775" eaLnBrk="1" hangingPunct="1"/>
            <a:r>
              <a:rPr lang="en-US" sz="1900" smtClean="0"/>
              <a:t>The ultimate environment for defeating long range sensing</a:t>
            </a:r>
          </a:p>
          <a:p>
            <a:pPr marL="231775" indent="-231775" eaLnBrk="1" hangingPunct="1">
              <a:lnSpc>
                <a:spcPct val="60000"/>
              </a:lnSpc>
            </a:pPr>
            <a:endParaRPr lang="en-US" sz="1900" smtClean="0"/>
          </a:p>
          <a:p>
            <a:pPr marL="231775" indent="-231775" eaLnBrk="1" hangingPunct="1">
              <a:buFontTx/>
              <a:buNone/>
            </a:pPr>
            <a:r>
              <a:rPr lang="en-US" smtClean="0"/>
              <a:t>(5) Urban Operations:</a:t>
            </a:r>
          </a:p>
          <a:p>
            <a:pPr marL="231775" indent="-231775" eaLnBrk="1" hangingPunct="1"/>
            <a:r>
              <a:rPr lang="en-US" sz="1900" smtClean="0"/>
              <a:t>Tactical Situational Awareness</a:t>
            </a:r>
          </a:p>
          <a:p>
            <a:pPr marL="517525" lvl="1" indent="-169863" eaLnBrk="1" hangingPunct="1"/>
            <a:r>
              <a:rPr lang="en-US" sz="1700" smtClean="0"/>
              <a:t>Movement indoors and between buildings</a:t>
            </a:r>
          </a:p>
          <a:p>
            <a:pPr marL="517525" lvl="1" indent="-169863" eaLnBrk="1" hangingPunct="1"/>
            <a:r>
              <a:rPr lang="en-US" sz="1700" smtClean="0"/>
              <a:t>Rapid dissemination to combatants</a:t>
            </a:r>
          </a:p>
        </p:txBody>
      </p:sp>
      <p:pic>
        <p:nvPicPr>
          <p:cNvPr id="28676" name="Picture 4" descr="Gorzny"/>
          <p:cNvPicPr>
            <a:picLocks noChangeAspect="1" noChangeArrowheads="1"/>
          </p:cNvPicPr>
          <p:nvPr>
            <p:ph sz="quarter" idx="2"/>
          </p:nvPr>
        </p:nvPicPr>
        <p:blipFill>
          <a:blip r:embed="rId3" cstate="print"/>
          <a:srcRect/>
          <a:stretch>
            <a:fillRect/>
          </a:stretch>
        </p:blipFill>
        <p:spPr>
          <a:xfrm>
            <a:off x="5791200" y="4605338"/>
            <a:ext cx="3352800" cy="2176462"/>
          </a:xfrm>
          <a:noFill/>
        </p:spPr>
      </p:pic>
      <p:pic>
        <p:nvPicPr>
          <p:cNvPr id="1568773" name="Picture 5" descr="C:\Documents and Settings\dennis.holtery\Desktop\Ambush slides with photos1\Slide12.JPG"/>
          <p:cNvPicPr>
            <a:picLocks noChangeAspect="1" noChangeArrowheads="1"/>
          </p:cNvPicPr>
          <p:nvPr/>
        </p:nvPicPr>
        <p:blipFill>
          <a:blip r:embed="rId4" r:link="rId5" cstate="print"/>
          <a:srcRect/>
          <a:stretch>
            <a:fillRect/>
          </a:stretch>
        </p:blipFill>
        <p:spPr bwMode="auto">
          <a:xfrm>
            <a:off x="5715000" y="1668463"/>
            <a:ext cx="3429000" cy="2141537"/>
          </a:xfrm>
          <a:prstGeom prst="rect">
            <a:avLst/>
          </a:prstGeom>
          <a:noFill/>
          <a:ln w="6350">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568773"/>
                                        </p:tgtEl>
                                        <p:attrNameLst>
                                          <p:attrName>style.visibility</p:attrName>
                                        </p:attrNameLst>
                                      </p:cBhvr>
                                      <p:to>
                                        <p:strVal val="visible"/>
                                      </p:to>
                                    </p:set>
                                    <p:animEffect transition="in" filter="dissolve">
                                      <p:cBhvr>
                                        <p:cTn id="7" dur="500"/>
                                        <p:tgtEl>
                                          <p:spTgt spid="1568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Outline</a:t>
            </a:r>
          </a:p>
        </p:txBody>
      </p:sp>
      <p:sp>
        <p:nvSpPr>
          <p:cNvPr id="12291" name="Rectangle 3"/>
          <p:cNvSpPr>
            <a:spLocks noGrp="1" noChangeArrowheads="1"/>
          </p:cNvSpPr>
          <p:nvPr>
            <p:ph type="body" idx="1"/>
          </p:nvPr>
        </p:nvSpPr>
        <p:spPr>
          <a:xfrm>
            <a:off x="381000" y="1676400"/>
            <a:ext cx="8718550" cy="5181600"/>
          </a:xfrm>
        </p:spPr>
        <p:txBody>
          <a:bodyPr/>
          <a:lstStyle/>
          <a:p>
            <a:pPr marL="400050" indent="-400050" eaLnBrk="1" hangingPunct="1">
              <a:lnSpc>
                <a:spcPct val="160000"/>
              </a:lnSpc>
            </a:pPr>
            <a:r>
              <a:rPr lang="en-US" smtClean="0">
                <a:solidFill>
                  <a:srgbClr val="009900"/>
                </a:solidFill>
              </a:rPr>
              <a:t>Anatomy of a wireless sensor network (WSN)</a:t>
            </a:r>
          </a:p>
          <a:p>
            <a:pPr marL="400050" indent="-400050" eaLnBrk="1" hangingPunct="1">
              <a:lnSpc>
                <a:spcPct val="0"/>
              </a:lnSpc>
            </a:pPr>
            <a:endParaRPr lang="en-US" smtClean="0">
              <a:solidFill>
                <a:srgbClr val="009900"/>
              </a:solidFill>
            </a:endParaRPr>
          </a:p>
          <a:p>
            <a:pPr marL="400050" indent="-400050" eaLnBrk="1" hangingPunct="1">
              <a:lnSpc>
                <a:spcPct val="160000"/>
              </a:lnSpc>
            </a:pPr>
            <a:r>
              <a:rPr lang="en-US" smtClean="0"/>
              <a:t>State-of-the-art of WSNs</a:t>
            </a:r>
          </a:p>
          <a:p>
            <a:pPr marL="400050" indent="-400050" eaLnBrk="1" hangingPunct="1">
              <a:lnSpc>
                <a:spcPct val="160000"/>
              </a:lnSpc>
            </a:pPr>
            <a:r>
              <a:rPr lang="en-US" smtClean="0"/>
              <a:t>Brief overview of one application context: Project </a:t>
            </a:r>
            <a:r>
              <a:rPr lang="en-US" i="1" smtClean="0"/>
              <a:t>ExScal</a:t>
            </a:r>
          </a:p>
          <a:p>
            <a:pPr marL="400050" indent="-400050" eaLnBrk="1" hangingPunct="1">
              <a:lnSpc>
                <a:spcPct val="180000"/>
              </a:lnSpc>
            </a:pPr>
            <a:r>
              <a:rPr lang="en-US" smtClean="0"/>
              <a:t>More on application contexts</a:t>
            </a:r>
          </a:p>
          <a:p>
            <a:pPr marL="400050" indent="-400050" eaLnBrk="1" hangingPunct="1">
              <a:lnSpc>
                <a:spcPct val="160000"/>
              </a:lnSpc>
            </a:pPr>
            <a:r>
              <a:rPr lang="en-US" smtClean="0"/>
              <a:t>Models</a:t>
            </a:r>
          </a:p>
          <a:p>
            <a:pPr marL="400050" indent="-400050" eaLnBrk="1" hangingPunct="1">
              <a:lnSpc>
                <a:spcPct val="160000"/>
              </a:lnSpc>
            </a:pPr>
            <a:r>
              <a:rPr lang="en-US" smtClean="0"/>
              <a:t>Validation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1143000" y="596900"/>
            <a:ext cx="6481763" cy="473075"/>
          </a:xfrm>
          <a:prstGeom prst="rect">
            <a:avLst/>
          </a:prstGeom>
          <a:noFill/>
          <a:ln w="9525">
            <a:noFill/>
            <a:miter lim="800000"/>
            <a:headEnd/>
            <a:tailEnd/>
          </a:ln>
        </p:spPr>
        <p:txBody>
          <a:bodyPr wrap="none">
            <a:spAutoFit/>
          </a:bodyPr>
          <a:lstStyle/>
          <a:p>
            <a:r>
              <a:rPr lang="en-US" sz="2500" i="0">
                <a:latin typeface="Verdana" pitchFamily="34" charset="0"/>
              </a:rPr>
              <a:t>Envisioned </a:t>
            </a:r>
            <a:r>
              <a:rPr lang="en-US" sz="2500">
                <a:latin typeface="Verdana" pitchFamily="34" charset="0"/>
              </a:rPr>
              <a:t>ExScal</a:t>
            </a:r>
            <a:r>
              <a:rPr lang="en-US" sz="2500" i="0">
                <a:latin typeface="Verdana" pitchFamily="34" charset="0"/>
              </a:rPr>
              <a:t> customer application</a:t>
            </a:r>
          </a:p>
        </p:txBody>
      </p:sp>
      <p:sp>
        <p:nvSpPr>
          <p:cNvPr id="29699" name="Text Box 3"/>
          <p:cNvSpPr txBox="1">
            <a:spLocks noChangeArrowheads="1"/>
          </p:cNvSpPr>
          <p:nvPr/>
        </p:nvSpPr>
        <p:spPr bwMode="auto">
          <a:xfrm>
            <a:off x="609600" y="5181600"/>
            <a:ext cx="2687638" cy="396875"/>
          </a:xfrm>
          <a:prstGeom prst="rect">
            <a:avLst/>
          </a:prstGeom>
          <a:noFill/>
          <a:ln w="9525">
            <a:noFill/>
            <a:miter lim="800000"/>
            <a:headEnd/>
            <a:tailEnd/>
          </a:ln>
        </p:spPr>
        <p:txBody>
          <a:bodyPr>
            <a:spAutoFit/>
          </a:bodyPr>
          <a:lstStyle/>
          <a:p>
            <a:r>
              <a:rPr lang="en-US" sz="2000" i="0">
                <a:latin typeface="Verdana" pitchFamily="34" charset="0"/>
              </a:rPr>
              <a:t>Gas pipeline</a:t>
            </a:r>
          </a:p>
        </p:txBody>
      </p:sp>
      <p:sp>
        <p:nvSpPr>
          <p:cNvPr id="29700" name="Text Box 4"/>
          <p:cNvSpPr txBox="1">
            <a:spLocks noChangeArrowheads="1"/>
          </p:cNvSpPr>
          <p:nvPr/>
        </p:nvSpPr>
        <p:spPr bwMode="auto">
          <a:xfrm>
            <a:off x="609600" y="3675063"/>
            <a:ext cx="2005013" cy="396875"/>
          </a:xfrm>
          <a:prstGeom prst="rect">
            <a:avLst/>
          </a:prstGeom>
          <a:noFill/>
          <a:ln w="9525">
            <a:noFill/>
            <a:miter lim="800000"/>
            <a:headEnd/>
            <a:tailEnd/>
          </a:ln>
        </p:spPr>
        <p:txBody>
          <a:bodyPr wrap="none">
            <a:spAutoFit/>
          </a:bodyPr>
          <a:lstStyle/>
          <a:p>
            <a:r>
              <a:rPr lang="en-US" sz="2000" i="0">
                <a:latin typeface="Verdana" pitchFamily="34" charset="0"/>
              </a:rPr>
              <a:t>Border control</a:t>
            </a:r>
          </a:p>
        </p:txBody>
      </p:sp>
      <p:pic>
        <p:nvPicPr>
          <p:cNvPr id="29701" name="Picture 5" descr="Northernborder">
            <a:hlinkClick r:id="rId3"/>
          </p:cNvPr>
          <p:cNvPicPr>
            <a:picLocks noChangeAspect="1" noChangeArrowheads="1"/>
          </p:cNvPicPr>
          <p:nvPr/>
        </p:nvPicPr>
        <p:blipFill>
          <a:blip r:embed="rId4" cstate="print"/>
          <a:srcRect/>
          <a:stretch>
            <a:fillRect/>
          </a:stretch>
        </p:blipFill>
        <p:spPr bwMode="auto">
          <a:xfrm>
            <a:off x="4703763" y="3632200"/>
            <a:ext cx="1344612" cy="1030288"/>
          </a:xfrm>
          <a:prstGeom prst="rect">
            <a:avLst/>
          </a:prstGeom>
          <a:noFill/>
          <a:ln w="9525">
            <a:solidFill>
              <a:schemeClr val="tx1"/>
            </a:solidFill>
            <a:miter lim="800000"/>
            <a:headEnd/>
            <a:tailEnd/>
          </a:ln>
        </p:spPr>
      </p:pic>
      <p:pic>
        <p:nvPicPr>
          <p:cNvPr id="29702" name="Picture 6" descr="cano-limon"/>
          <p:cNvPicPr>
            <a:picLocks noChangeAspect="1" noChangeArrowheads="1"/>
          </p:cNvPicPr>
          <p:nvPr/>
        </p:nvPicPr>
        <p:blipFill>
          <a:blip r:embed="rId5" cstate="print"/>
          <a:srcRect/>
          <a:stretch>
            <a:fillRect/>
          </a:stretch>
        </p:blipFill>
        <p:spPr bwMode="auto">
          <a:xfrm>
            <a:off x="4703763" y="5176838"/>
            <a:ext cx="1344612" cy="1027112"/>
          </a:xfrm>
          <a:prstGeom prst="rect">
            <a:avLst/>
          </a:prstGeom>
          <a:noFill/>
          <a:ln w="9525">
            <a:noFill/>
            <a:miter lim="800000"/>
            <a:headEnd/>
            <a:tailEnd/>
          </a:ln>
        </p:spPr>
      </p:pic>
      <p:sp>
        <p:nvSpPr>
          <p:cNvPr id="29703" name="Text Box 7"/>
          <p:cNvSpPr txBox="1">
            <a:spLocks noChangeArrowheads="1"/>
          </p:cNvSpPr>
          <p:nvPr/>
        </p:nvSpPr>
        <p:spPr bwMode="auto">
          <a:xfrm>
            <a:off x="601663" y="3886200"/>
            <a:ext cx="3208337" cy="1006475"/>
          </a:xfrm>
          <a:prstGeom prst="rect">
            <a:avLst/>
          </a:prstGeom>
          <a:noFill/>
          <a:ln w="9525">
            <a:noFill/>
            <a:miter lim="800000"/>
            <a:headEnd/>
            <a:tailEnd/>
          </a:ln>
        </p:spPr>
        <p:txBody>
          <a:bodyPr>
            <a:spAutoFit/>
          </a:bodyPr>
          <a:lstStyle/>
          <a:p>
            <a:pPr>
              <a:lnSpc>
                <a:spcPct val="120000"/>
              </a:lnSpc>
            </a:pPr>
            <a:r>
              <a:rPr lang="en-US" sz="1800">
                <a:latin typeface="Verdana" pitchFamily="34" charset="0"/>
              </a:rPr>
              <a:t>Canopy precludes aerial</a:t>
            </a:r>
            <a:r>
              <a:rPr lang="en-US" sz="3200" i="0">
                <a:latin typeface="Verdana" pitchFamily="34" charset="0"/>
              </a:rPr>
              <a:t> </a:t>
            </a:r>
            <a:endParaRPr lang="en-US" sz="1800">
              <a:latin typeface="Verdana" pitchFamily="34" charset="0"/>
            </a:endParaRPr>
          </a:p>
          <a:p>
            <a:pPr>
              <a:lnSpc>
                <a:spcPct val="120000"/>
              </a:lnSpc>
            </a:pPr>
            <a:r>
              <a:rPr lang="en-US" sz="1800">
                <a:latin typeface="Verdana" pitchFamily="34" charset="0"/>
              </a:rPr>
              <a:t>techniques</a:t>
            </a:r>
          </a:p>
        </p:txBody>
      </p:sp>
      <p:sp>
        <p:nvSpPr>
          <p:cNvPr id="29704" name="Text Box 8"/>
          <p:cNvSpPr txBox="1">
            <a:spLocks noChangeArrowheads="1"/>
          </p:cNvSpPr>
          <p:nvPr/>
        </p:nvSpPr>
        <p:spPr bwMode="auto">
          <a:xfrm>
            <a:off x="677863" y="5541963"/>
            <a:ext cx="3937000" cy="935037"/>
          </a:xfrm>
          <a:prstGeom prst="rect">
            <a:avLst/>
          </a:prstGeom>
          <a:noFill/>
          <a:ln w="9525">
            <a:noFill/>
            <a:miter lim="800000"/>
            <a:headEnd/>
            <a:tailEnd/>
          </a:ln>
        </p:spPr>
        <p:txBody>
          <a:bodyPr wrap="none">
            <a:spAutoFit/>
          </a:bodyPr>
          <a:lstStyle/>
          <a:p>
            <a:pPr>
              <a:lnSpc>
                <a:spcPct val="120000"/>
              </a:lnSpc>
            </a:pPr>
            <a:r>
              <a:rPr lang="en-US" sz="1800">
                <a:latin typeface="Verdana" pitchFamily="34" charset="0"/>
              </a:rPr>
              <a:t>Rain forest – mountains </a:t>
            </a:r>
            <a:r>
              <a:rPr lang="en-US" sz="2800"/>
              <a:t>– </a:t>
            </a:r>
            <a:r>
              <a:rPr lang="en-US" sz="1800">
                <a:latin typeface="Verdana" pitchFamily="34" charset="0"/>
              </a:rPr>
              <a:t>water</a:t>
            </a:r>
          </a:p>
          <a:p>
            <a:pPr>
              <a:lnSpc>
                <a:spcPct val="120000"/>
              </a:lnSpc>
            </a:pPr>
            <a:r>
              <a:rPr lang="en-US" sz="1800">
                <a:latin typeface="Verdana" pitchFamily="34" charset="0"/>
              </a:rPr>
              <a:t>environmental challenges</a:t>
            </a:r>
          </a:p>
        </p:txBody>
      </p:sp>
      <p:sp>
        <p:nvSpPr>
          <p:cNvPr id="29705" name="Text Box 9"/>
          <p:cNvSpPr txBox="1">
            <a:spLocks noChangeArrowheads="1"/>
          </p:cNvSpPr>
          <p:nvPr/>
        </p:nvSpPr>
        <p:spPr bwMode="auto">
          <a:xfrm>
            <a:off x="609600" y="2041525"/>
            <a:ext cx="2508250" cy="396875"/>
          </a:xfrm>
          <a:prstGeom prst="rect">
            <a:avLst/>
          </a:prstGeom>
          <a:noFill/>
          <a:ln w="9525">
            <a:noFill/>
            <a:miter lim="800000"/>
            <a:headEnd/>
            <a:tailEnd/>
          </a:ln>
        </p:spPr>
        <p:txBody>
          <a:bodyPr wrap="none">
            <a:spAutoFit/>
          </a:bodyPr>
          <a:lstStyle/>
          <a:p>
            <a:r>
              <a:rPr lang="en-US" sz="2000" i="0">
                <a:latin typeface="Verdana" pitchFamily="34" charset="0"/>
              </a:rPr>
              <a:t>Convoy protection</a:t>
            </a:r>
          </a:p>
        </p:txBody>
      </p:sp>
      <p:pic>
        <p:nvPicPr>
          <p:cNvPr id="29706" name="Picture 10" descr="C:\Documents and Settings\dennis.holtery\Desktop\Ambush slides with photos1\Slide12.JPG"/>
          <p:cNvPicPr>
            <a:picLocks noChangeAspect="1" noChangeArrowheads="1"/>
          </p:cNvPicPr>
          <p:nvPr/>
        </p:nvPicPr>
        <p:blipFill>
          <a:blip r:embed="rId6" r:link="rId7" cstate="print"/>
          <a:srcRect/>
          <a:stretch>
            <a:fillRect/>
          </a:stretch>
        </p:blipFill>
        <p:spPr bwMode="auto">
          <a:xfrm>
            <a:off x="4349750" y="2005013"/>
            <a:ext cx="2036763" cy="1339850"/>
          </a:xfrm>
          <a:prstGeom prst="rect">
            <a:avLst/>
          </a:prstGeom>
          <a:noFill/>
          <a:ln w="6350">
            <a:solidFill>
              <a:schemeClr val="tx1"/>
            </a:solidFill>
            <a:miter lim="800000"/>
            <a:headEnd/>
            <a:tailEnd/>
          </a:ln>
        </p:spPr>
      </p:pic>
      <p:pic>
        <p:nvPicPr>
          <p:cNvPr id="29707" name="Picture 11" descr="C:\Documents and Settings\dennis.holtery\Desktop\Ambush slides with photos1\Slide7.JPG"/>
          <p:cNvPicPr>
            <a:picLocks noChangeAspect="1" noChangeArrowheads="1"/>
          </p:cNvPicPr>
          <p:nvPr/>
        </p:nvPicPr>
        <p:blipFill>
          <a:blip r:embed="rId8" r:link="rId9" cstate="print"/>
          <a:srcRect l="50000" t="48666" r="2380" b="6880"/>
          <a:stretch>
            <a:fillRect/>
          </a:stretch>
        </p:blipFill>
        <p:spPr bwMode="auto">
          <a:xfrm>
            <a:off x="5389563" y="2706688"/>
            <a:ext cx="974725" cy="598487"/>
          </a:xfrm>
          <a:prstGeom prst="rect">
            <a:avLst/>
          </a:prstGeom>
          <a:noFill/>
          <a:ln w="28575">
            <a:solidFill>
              <a:schemeClr val="tx1"/>
            </a:solidFill>
            <a:miter lim="800000"/>
            <a:headEnd/>
            <a:tailEnd/>
          </a:ln>
        </p:spPr>
      </p:pic>
      <p:sp>
        <p:nvSpPr>
          <p:cNvPr id="29708" name="Text Box 12"/>
          <p:cNvSpPr txBox="1">
            <a:spLocks noChangeArrowheads="1"/>
          </p:cNvSpPr>
          <p:nvPr/>
        </p:nvSpPr>
        <p:spPr bwMode="auto">
          <a:xfrm>
            <a:off x="5313363" y="2936875"/>
            <a:ext cx="565150" cy="366713"/>
          </a:xfrm>
          <a:prstGeom prst="rect">
            <a:avLst/>
          </a:prstGeom>
          <a:noFill/>
          <a:ln w="9525">
            <a:noFill/>
            <a:miter lim="800000"/>
            <a:headEnd/>
            <a:tailEnd/>
          </a:ln>
        </p:spPr>
        <p:txBody>
          <a:bodyPr wrap="none">
            <a:spAutoFit/>
          </a:bodyPr>
          <a:lstStyle/>
          <a:p>
            <a:r>
              <a:rPr lang="en-US" sz="1800" i="0">
                <a:solidFill>
                  <a:srgbClr val="FFFF66"/>
                </a:solidFill>
                <a:latin typeface="Arial" charset="0"/>
              </a:rPr>
              <a:t>IED</a:t>
            </a:r>
          </a:p>
        </p:txBody>
      </p:sp>
      <p:sp>
        <p:nvSpPr>
          <p:cNvPr id="29709" name="Text Box 13"/>
          <p:cNvSpPr txBox="1">
            <a:spLocks noChangeArrowheads="1"/>
          </p:cNvSpPr>
          <p:nvPr/>
        </p:nvSpPr>
        <p:spPr bwMode="auto">
          <a:xfrm>
            <a:off x="4279900" y="2870200"/>
            <a:ext cx="904875" cy="304800"/>
          </a:xfrm>
          <a:prstGeom prst="rect">
            <a:avLst/>
          </a:prstGeom>
          <a:noFill/>
          <a:ln w="9525">
            <a:noFill/>
            <a:miter lim="800000"/>
            <a:headEnd/>
            <a:tailEnd/>
          </a:ln>
        </p:spPr>
        <p:txBody>
          <a:bodyPr wrap="none">
            <a:spAutoFit/>
          </a:bodyPr>
          <a:lstStyle/>
          <a:p>
            <a:r>
              <a:rPr lang="en-US" sz="1400" i="0">
                <a:solidFill>
                  <a:srgbClr val="FFFF66"/>
                </a:solidFill>
                <a:latin typeface="Arial" charset="0"/>
              </a:rPr>
              <a:t>Hide Site</a:t>
            </a:r>
          </a:p>
        </p:txBody>
      </p:sp>
      <p:sp>
        <p:nvSpPr>
          <p:cNvPr id="29710" name="Text Box 14"/>
          <p:cNvSpPr txBox="1">
            <a:spLocks noChangeArrowheads="1"/>
          </p:cNvSpPr>
          <p:nvPr/>
        </p:nvSpPr>
        <p:spPr bwMode="auto">
          <a:xfrm>
            <a:off x="609600" y="2498725"/>
            <a:ext cx="3170238" cy="806450"/>
          </a:xfrm>
          <a:prstGeom prst="rect">
            <a:avLst/>
          </a:prstGeom>
          <a:noFill/>
          <a:ln w="9525">
            <a:noFill/>
            <a:miter lim="800000"/>
            <a:headEnd/>
            <a:tailEnd/>
          </a:ln>
        </p:spPr>
        <p:txBody>
          <a:bodyPr wrap="none">
            <a:spAutoFit/>
          </a:bodyPr>
          <a:lstStyle/>
          <a:p>
            <a:pPr>
              <a:lnSpc>
                <a:spcPct val="130000"/>
              </a:lnSpc>
            </a:pPr>
            <a:r>
              <a:rPr lang="en-US" sz="1800">
                <a:latin typeface="Verdana" pitchFamily="34" charset="0"/>
              </a:rPr>
              <a:t>Detect anomalous activity</a:t>
            </a:r>
          </a:p>
          <a:p>
            <a:pPr>
              <a:lnSpc>
                <a:spcPct val="130000"/>
              </a:lnSpc>
            </a:pPr>
            <a:r>
              <a:rPr lang="en-US" sz="1800">
                <a:latin typeface="Verdana" pitchFamily="34" charset="0"/>
              </a:rPr>
              <a:t>along roadside</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Salient characteristics of ExScal: Coverage</a:t>
            </a:r>
          </a:p>
        </p:txBody>
      </p:sp>
      <p:sp>
        <p:nvSpPr>
          <p:cNvPr id="30723" name="Rectangle 3"/>
          <p:cNvSpPr>
            <a:spLocks noGrp="1" noChangeArrowheads="1"/>
          </p:cNvSpPr>
          <p:nvPr>
            <p:ph type="body" sz="half" idx="1"/>
          </p:nvPr>
        </p:nvSpPr>
        <p:spPr>
          <a:xfrm>
            <a:off x="152400" y="1447800"/>
            <a:ext cx="5029200" cy="5410200"/>
          </a:xfrm>
        </p:spPr>
        <p:txBody>
          <a:bodyPr/>
          <a:lstStyle/>
          <a:p>
            <a:pPr marL="231775" indent="-231775" eaLnBrk="1" hangingPunct="1">
              <a:lnSpc>
                <a:spcPct val="120000"/>
              </a:lnSpc>
            </a:pPr>
            <a:r>
              <a:rPr lang="en-US" smtClean="0"/>
              <a:t>Lowest cost per area came from remote control camera tower</a:t>
            </a:r>
          </a:p>
          <a:p>
            <a:pPr marL="517525" lvl="1" indent="-169863" eaLnBrk="1" hangingPunct="1">
              <a:lnSpc>
                <a:spcPct val="120000"/>
              </a:lnSpc>
            </a:pPr>
            <a:r>
              <a:rPr lang="en-US" smtClean="0"/>
              <a:t>~$100K per tower &amp; ~8 km range</a:t>
            </a:r>
          </a:p>
          <a:p>
            <a:pPr marL="517525" lvl="1" indent="-169863" eaLnBrk="1" hangingPunct="1">
              <a:lnSpc>
                <a:spcPct val="120000"/>
              </a:lnSpc>
            </a:pPr>
            <a:r>
              <a:rPr lang="en-US" smtClean="0"/>
              <a:t>ExScal cost ~$160 per node &amp; ~1000 per sq km, yields about $160K per sq km</a:t>
            </a:r>
          </a:p>
          <a:p>
            <a:pPr marL="517525" lvl="1" indent="-169863" eaLnBrk="1" hangingPunct="1">
              <a:lnSpc>
                <a:spcPct val="120000"/>
              </a:lnSpc>
            </a:pPr>
            <a:r>
              <a:rPr lang="en-US" smtClean="0"/>
              <a:t>Price will drop to $10K per sq km, (soon) but not much below that</a:t>
            </a:r>
          </a:p>
          <a:p>
            <a:pPr marL="231775" indent="-231775" eaLnBrk="1" hangingPunct="1">
              <a:lnSpc>
                <a:spcPct val="90000"/>
              </a:lnSpc>
            </a:pPr>
            <a:endParaRPr lang="en-US" smtClean="0"/>
          </a:p>
          <a:p>
            <a:pPr marL="231775" indent="-231775" eaLnBrk="1" hangingPunct="1"/>
            <a:r>
              <a:rPr lang="en-US" smtClean="0"/>
              <a:t>In nice terrain camera tower covered most of the area</a:t>
            </a:r>
          </a:p>
          <a:p>
            <a:pPr marL="231775" indent="-231775" eaLnBrk="1" hangingPunct="1">
              <a:lnSpc>
                <a:spcPct val="70000"/>
              </a:lnSpc>
            </a:pPr>
            <a:endParaRPr lang="en-US" smtClean="0"/>
          </a:p>
          <a:p>
            <a:pPr marL="231775" indent="-231775" eaLnBrk="1" hangingPunct="1"/>
            <a:r>
              <a:rPr lang="en-US" smtClean="0"/>
              <a:t>Even in ideal terrain </a:t>
            </a:r>
            <a:r>
              <a:rPr lang="en-US" i="1" smtClean="0"/>
              <a:t>“the other 5%”</a:t>
            </a:r>
            <a:r>
              <a:rPr lang="en-US" smtClean="0"/>
              <a:t> is operationally significant</a:t>
            </a:r>
            <a:endParaRPr lang="en-US" smtClean="0">
              <a:solidFill>
                <a:schemeClr val="bg1"/>
              </a:solidFill>
            </a:endParaRPr>
          </a:p>
        </p:txBody>
      </p:sp>
      <p:pic>
        <p:nvPicPr>
          <p:cNvPr id="30724" name="Picture 4" descr="Small Scale (low res)"/>
          <p:cNvPicPr>
            <a:picLocks noChangeAspect="1" noChangeArrowheads="1"/>
          </p:cNvPicPr>
          <p:nvPr>
            <p:ph sz="quarter" idx="3"/>
          </p:nvPr>
        </p:nvPicPr>
        <p:blipFill>
          <a:blip r:embed="rId3" cstate="print"/>
          <a:srcRect/>
          <a:stretch>
            <a:fillRect/>
          </a:stretch>
        </p:blipFill>
        <p:spPr>
          <a:xfrm>
            <a:off x="4953000" y="4203700"/>
            <a:ext cx="4251325" cy="2349500"/>
          </a:xfrm>
          <a:noFill/>
        </p:spPr>
      </p:pic>
      <p:pic>
        <p:nvPicPr>
          <p:cNvPr id="30725" name="Picture 5" descr="Large Scale (low res marked)"/>
          <p:cNvPicPr>
            <a:picLocks noChangeAspect="1" noChangeArrowheads="1"/>
          </p:cNvPicPr>
          <p:nvPr/>
        </p:nvPicPr>
        <p:blipFill>
          <a:blip r:embed="rId4" cstate="print"/>
          <a:srcRect/>
          <a:stretch>
            <a:fillRect/>
          </a:stretch>
        </p:blipFill>
        <p:spPr bwMode="auto">
          <a:xfrm>
            <a:off x="4953000" y="1524000"/>
            <a:ext cx="4191000" cy="253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Persistence</a:t>
            </a:r>
          </a:p>
        </p:txBody>
      </p:sp>
      <p:sp>
        <p:nvSpPr>
          <p:cNvPr id="31747" name="Rectangle 3"/>
          <p:cNvSpPr>
            <a:spLocks noGrp="1" noChangeArrowheads="1"/>
          </p:cNvSpPr>
          <p:nvPr>
            <p:ph type="body" sz="half" idx="1"/>
          </p:nvPr>
        </p:nvSpPr>
        <p:spPr>
          <a:xfrm>
            <a:off x="304800" y="1676400"/>
            <a:ext cx="8458200" cy="5638800"/>
          </a:xfrm>
        </p:spPr>
        <p:txBody>
          <a:bodyPr/>
          <a:lstStyle/>
          <a:p>
            <a:pPr marL="231775" indent="-231775" eaLnBrk="1" hangingPunct="1">
              <a:lnSpc>
                <a:spcPct val="120000"/>
              </a:lnSpc>
            </a:pPr>
            <a:r>
              <a:rPr lang="en-US" smtClean="0"/>
              <a:t>Many air-to-ground sensors are optimized for short-duration high-urgency use</a:t>
            </a:r>
          </a:p>
          <a:p>
            <a:pPr marL="231775" indent="-231775" eaLnBrk="1" hangingPunct="1">
              <a:lnSpc>
                <a:spcPct val="20000"/>
              </a:lnSpc>
            </a:pPr>
            <a:endParaRPr lang="en-US" smtClean="0"/>
          </a:p>
          <a:p>
            <a:pPr marL="231775" indent="-231775" eaLnBrk="1" hangingPunct="1">
              <a:lnSpc>
                <a:spcPct val="120000"/>
              </a:lnSpc>
            </a:pPr>
            <a:r>
              <a:rPr lang="en-US" smtClean="0"/>
              <a:t>Several scenarios however need persistence surveillance</a:t>
            </a:r>
          </a:p>
          <a:p>
            <a:pPr marL="517525" lvl="1" indent="-169863" eaLnBrk="1" hangingPunct="1">
              <a:lnSpc>
                <a:spcPct val="120000"/>
              </a:lnSpc>
            </a:pPr>
            <a:r>
              <a:rPr lang="en-US" smtClean="0"/>
              <a:t>Catching infiltrators, early warning, anomaly detection, etc.</a:t>
            </a:r>
          </a:p>
          <a:p>
            <a:pPr marL="231775" indent="-231775" eaLnBrk="1" hangingPunct="1">
              <a:lnSpc>
                <a:spcPct val="40000"/>
              </a:lnSpc>
            </a:pPr>
            <a:endParaRPr lang="en-US" smtClean="0"/>
          </a:p>
          <a:p>
            <a:pPr marL="231775" indent="-231775" eaLnBrk="1" hangingPunct="1">
              <a:lnSpc>
                <a:spcPct val="120000"/>
              </a:lnSpc>
            </a:pPr>
            <a:r>
              <a:rPr lang="en-US" smtClean="0"/>
              <a:t>Persistence favors:</a:t>
            </a:r>
          </a:p>
          <a:p>
            <a:pPr marL="517525" lvl="1" indent="-169863" eaLnBrk="1" hangingPunct="1">
              <a:lnSpc>
                <a:spcPct val="120000"/>
              </a:lnSpc>
            </a:pPr>
            <a:r>
              <a:rPr lang="en-US" b="1" smtClean="0"/>
              <a:t>Ground based:</a:t>
            </a:r>
            <a:r>
              <a:rPr lang="en-US" smtClean="0"/>
              <a:t>  no moving parts</a:t>
            </a:r>
          </a:p>
          <a:p>
            <a:pPr marL="517525" lvl="1" indent="-169863" eaLnBrk="1" hangingPunct="1">
              <a:lnSpc>
                <a:spcPct val="120000"/>
              </a:lnSpc>
            </a:pPr>
            <a:r>
              <a:rPr lang="en-US" b="1" smtClean="0"/>
              <a:t>Ad-hoc configuration:</a:t>
            </a:r>
            <a:r>
              <a:rPr lang="en-US" smtClean="0"/>
              <a:t>  self managing, if need be, “</a:t>
            </a:r>
            <a:r>
              <a:rPr lang="en-US" i="1" smtClean="0"/>
              <a:t>overseed</a:t>
            </a:r>
            <a:r>
              <a:rPr lang="en-US" smtClean="0"/>
              <a:t>” repair process</a:t>
            </a:r>
          </a:p>
          <a:p>
            <a:pPr marL="517525" lvl="1" indent="-169863" eaLnBrk="1" hangingPunct="1">
              <a:lnSpc>
                <a:spcPct val="120000"/>
              </a:lnSpc>
            </a:pPr>
            <a:r>
              <a:rPr lang="en-US" b="1" smtClean="0"/>
              <a:t>Wireless:</a:t>
            </a:r>
            <a:r>
              <a:rPr lang="en-US" smtClean="0"/>
              <a:t>  minimal footprint</a:t>
            </a:r>
          </a:p>
          <a:p>
            <a:pPr marL="231775" indent="-231775" eaLnBrk="1" hangingPunct="1">
              <a:lnSpc>
                <a:spcPct val="20000"/>
              </a:lnSpc>
            </a:pPr>
            <a:endParaRPr lang="en-US" smtClean="0"/>
          </a:p>
          <a:p>
            <a:pPr marL="231775" indent="-231775" eaLnBrk="1" hangingPunct="1">
              <a:lnSpc>
                <a:spcPct val="120000"/>
              </a:lnSpc>
            </a:pPr>
            <a:r>
              <a:rPr lang="en-US" smtClean="0"/>
              <a:t>Nodes need not be small, but …</a:t>
            </a:r>
          </a:p>
          <a:p>
            <a:pPr marL="231775" indent="-231775" eaLnBrk="1" hangingPunct="1">
              <a:lnSpc>
                <a:spcPct val="140000"/>
              </a:lnSpc>
            </a:pPr>
            <a:r>
              <a:rPr lang="en-US" smtClean="0"/>
              <a:t>ExScal like network well suited for persistent surveillance</a:t>
            </a:r>
            <a:endParaRPr lang="en-US" smtClean="0">
              <a:solidFill>
                <a:schemeClr val="tx2"/>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593725"/>
            <a:ext cx="9144000" cy="473075"/>
          </a:xfrm>
        </p:spPr>
        <p:txBody>
          <a:bodyPr/>
          <a:lstStyle/>
          <a:p>
            <a:pPr eaLnBrk="1" hangingPunct="1"/>
            <a:r>
              <a:rPr lang="en-US" smtClean="0"/>
              <a:t>Capital cost: Important but not key</a:t>
            </a:r>
          </a:p>
        </p:txBody>
      </p:sp>
      <p:sp>
        <p:nvSpPr>
          <p:cNvPr id="32771" name="Rectangle 3"/>
          <p:cNvSpPr>
            <a:spLocks noGrp="1" noChangeArrowheads="1"/>
          </p:cNvSpPr>
          <p:nvPr>
            <p:ph type="body" sz="half" idx="1"/>
          </p:nvPr>
        </p:nvSpPr>
        <p:spPr>
          <a:xfrm>
            <a:off x="0" y="1676400"/>
            <a:ext cx="6553200" cy="5334000"/>
          </a:xfrm>
        </p:spPr>
        <p:txBody>
          <a:bodyPr/>
          <a:lstStyle/>
          <a:p>
            <a:pPr marL="231775" indent="-231775" eaLnBrk="1" hangingPunct="1"/>
            <a:r>
              <a:rPr lang="en-US" smtClean="0"/>
              <a:t>Sensor cost grows slower than coverage area</a:t>
            </a:r>
          </a:p>
          <a:p>
            <a:pPr marL="517525" lvl="1" indent="-171450" eaLnBrk="1" hangingPunct="1"/>
            <a:r>
              <a:rPr lang="en-US" smtClean="0"/>
              <a:t>Conclusion: buy one really expensive sensor</a:t>
            </a:r>
          </a:p>
          <a:p>
            <a:pPr marL="231775" indent="-231775" eaLnBrk="1" hangingPunct="1">
              <a:lnSpc>
                <a:spcPct val="60000"/>
              </a:lnSpc>
            </a:pPr>
            <a:endParaRPr lang="en-US" smtClean="0"/>
          </a:p>
          <a:p>
            <a:pPr marL="231775" indent="-231775" eaLnBrk="1" hangingPunct="1"/>
            <a:r>
              <a:rPr lang="en-US" smtClean="0"/>
              <a:t>Not unlike Grosch's (first) Law</a:t>
            </a:r>
          </a:p>
          <a:p>
            <a:pPr marL="517525" lvl="1" indent="-171450" eaLnBrk="1" hangingPunct="1"/>
            <a:r>
              <a:rPr lang="en-US" smtClean="0"/>
              <a:t>CPU cost grows as the square root of CPU performance</a:t>
            </a:r>
          </a:p>
          <a:p>
            <a:pPr marL="517525" lvl="1" indent="-171450" eaLnBrk="1" hangingPunct="1"/>
            <a:r>
              <a:rPr lang="en-US" smtClean="0"/>
              <a:t>Conclusion: buy the biggest computer           you can afford</a:t>
            </a:r>
          </a:p>
          <a:p>
            <a:pPr marL="517525" lvl="1" indent="-171450" eaLnBrk="1" hangingPunct="1"/>
            <a:r>
              <a:rPr lang="en-US" smtClean="0"/>
              <a:t>Justified IBM mainframes (’65)</a:t>
            </a:r>
          </a:p>
          <a:p>
            <a:pPr marL="231775" indent="-231775" eaLnBrk="1" hangingPunct="1">
              <a:lnSpc>
                <a:spcPct val="60000"/>
              </a:lnSpc>
            </a:pPr>
            <a:endParaRPr lang="en-US" smtClean="0"/>
          </a:p>
          <a:p>
            <a:pPr marL="231775" indent="-231775" eaLnBrk="1" hangingPunct="1"/>
            <a:r>
              <a:rPr lang="en-US" smtClean="0"/>
              <a:t>Conclusions no longer valid, but Grosch’s Law still mostly holds</a:t>
            </a:r>
          </a:p>
          <a:p>
            <a:pPr marL="517525" lvl="1" indent="-171450" eaLnBrk="1" hangingPunct="1"/>
            <a:r>
              <a:rPr lang="en-US" smtClean="0"/>
              <a:t>Measure of NRE, not price</a:t>
            </a:r>
          </a:p>
          <a:p>
            <a:pPr marL="231775" indent="-231775" eaLnBrk="1" hangingPunct="1">
              <a:lnSpc>
                <a:spcPct val="40000"/>
              </a:lnSpc>
            </a:pPr>
            <a:endParaRPr lang="en-US" smtClean="0"/>
          </a:p>
          <a:p>
            <a:pPr marL="231775" indent="-231775" eaLnBrk="1" hangingPunct="1"/>
            <a:r>
              <a:rPr lang="en-US" smtClean="0"/>
              <a:t>Capital costs no longer dominate</a:t>
            </a:r>
          </a:p>
        </p:txBody>
      </p:sp>
      <p:pic>
        <p:nvPicPr>
          <p:cNvPr id="32772" name="Picture 4" descr="CPU"/>
          <p:cNvPicPr>
            <a:picLocks noChangeAspect="1" noChangeArrowheads="1"/>
          </p:cNvPicPr>
          <p:nvPr>
            <p:ph sz="quarter" idx="2"/>
          </p:nvPr>
        </p:nvPicPr>
        <p:blipFill>
          <a:blip r:embed="rId3" cstate="print"/>
          <a:srcRect/>
          <a:stretch>
            <a:fillRect/>
          </a:stretch>
        </p:blipFill>
        <p:spPr>
          <a:xfrm>
            <a:off x="6019800" y="2062163"/>
            <a:ext cx="3352800" cy="2136775"/>
          </a:xfrm>
          <a:noFill/>
        </p:spPr>
      </p:pic>
      <p:pic>
        <p:nvPicPr>
          <p:cNvPr id="32773" name="Picture 5" descr="Sensor"/>
          <p:cNvPicPr>
            <a:picLocks noChangeAspect="1" noChangeArrowheads="1"/>
          </p:cNvPicPr>
          <p:nvPr>
            <p:ph sz="quarter" idx="3"/>
          </p:nvPr>
        </p:nvPicPr>
        <p:blipFill>
          <a:blip r:embed="rId4" cstate="print"/>
          <a:srcRect/>
          <a:stretch>
            <a:fillRect/>
          </a:stretch>
        </p:blipFill>
        <p:spPr>
          <a:xfrm>
            <a:off x="6019800" y="4340225"/>
            <a:ext cx="3352800" cy="2136775"/>
          </a:xfrm>
          <a:noFill/>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i="1" smtClean="0"/>
              <a:t>ExScal</a:t>
            </a:r>
            <a:r>
              <a:rPr lang="en-US" smtClean="0"/>
              <a:t> summary</a:t>
            </a:r>
          </a:p>
        </p:txBody>
      </p:sp>
      <p:sp>
        <p:nvSpPr>
          <p:cNvPr id="33795" name="Rectangle 3"/>
          <p:cNvSpPr>
            <a:spLocks noGrp="1" noChangeArrowheads="1"/>
          </p:cNvSpPr>
          <p:nvPr>
            <p:ph type="body" idx="1"/>
          </p:nvPr>
        </p:nvSpPr>
        <p:spPr>
          <a:xfrm>
            <a:off x="304800" y="1600200"/>
            <a:ext cx="9067800" cy="5410200"/>
          </a:xfrm>
        </p:spPr>
        <p:txBody>
          <a:bodyPr/>
          <a:lstStyle/>
          <a:p>
            <a:pPr marL="533400" indent="-533400" eaLnBrk="1" hangingPunct="1"/>
            <a:r>
              <a:rPr lang="en-US" altLang="ja-JP" sz="2000" smtClean="0">
                <a:ea typeface="ＭＳ Ｐゴシック" charset="-128"/>
              </a:rPr>
              <a:t>Application has tight constraints of event detection scenarios: long life but still low latency, high accuracy over large   perimeter vigilance area</a:t>
            </a:r>
            <a:endParaRPr lang="en-US" sz="2000" smtClean="0"/>
          </a:p>
          <a:p>
            <a:pPr marL="533400" indent="-533400" eaLnBrk="1" hangingPunct="1">
              <a:lnSpc>
                <a:spcPct val="130000"/>
              </a:lnSpc>
            </a:pPr>
            <a:r>
              <a:rPr lang="en-US" sz="2000" smtClean="0"/>
              <a:t>Demonstrated in December 2004 in Florida</a:t>
            </a:r>
          </a:p>
          <a:p>
            <a:pPr marL="533400" indent="-533400" eaLnBrk="1" hangingPunct="1">
              <a:lnSpc>
                <a:spcPct val="130000"/>
              </a:lnSpc>
            </a:pPr>
            <a:r>
              <a:rPr lang="en-US" sz="2000" smtClean="0"/>
              <a:t>Deployment area: 1,260m x 288m</a:t>
            </a:r>
          </a:p>
          <a:p>
            <a:pPr marL="533400" indent="-533400" eaLnBrk="1" hangingPunct="1">
              <a:lnSpc>
                <a:spcPct val="130000"/>
              </a:lnSpc>
            </a:pPr>
            <a:r>
              <a:rPr lang="en-US" sz="2000" smtClean="0"/>
              <a:t>~1000 XSMs,	 the largest WSN</a:t>
            </a:r>
          </a:p>
          <a:p>
            <a:pPr marL="533400" indent="-533400" eaLnBrk="1" hangingPunct="1">
              <a:lnSpc>
                <a:spcPct val="130000"/>
              </a:lnSpc>
            </a:pPr>
            <a:r>
              <a:rPr lang="en-US" sz="2000" smtClean="0"/>
              <a:t>~200 XSSs, the largest 802.11b ad hoc network</a:t>
            </a:r>
          </a:p>
          <a:p>
            <a:pPr marL="533400" indent="-533400" eaLnBrk="1" hangingPunct="1">
              <a:lnSpc>
                <a:spcPct val="130000"/>
              </a:lnSpc>
            </a:pPr>
            <a:r>
              <a:rPr lang="en-US" sz="2000" smtClean="0"/>
              <a:t>Design, development, integration time: 15 months</a:t>
            </a:r>
          </a:p>
          <a:p>
            <a:pPr marL="533400" indent="-533400" eaLnBrk="1" hangingPunct="1">
              <a:lnSpc>
                <a:spcPct val="130000"/>
              </a:lnSpc>
            </a:pPr>
            <a:r>
              <a:rPr lang="en-US" sz="2000" smtClean="0"/>
              <a:t>Field setup &amp; experimentation time: 2 weeks</a:t>
            </a:r>
          </a:p>
          <a:p>
            <a:pPr marL="533400" indent="-533400" eaLnBrk="1" hangingPunct="1">
              <a:lnSpc>
                <a:spcPct val="130000"/>
              </a:lnSpc>
            </a:pPr>
            <a:r>
              <a:rPr lang="en-US" sz="2000" smtClean="0"/>
              <a:t>Team: ~50 people</a:t>
            </a:r>
          </a:p>
          <a:p>
            <a:pPr marL="533400" indent="-533400" eaLnBrk="1" hangingPunct="1">
              <a:lnSpc>
                <a:spcPct val="130000"/>
              </a:lnSpc>
            </a:pPr>
            <a:r>
              <a:rPr lang="en-US" sz="2000" smtClean="0"/>
              <a:t>Budget:  ~$5M, 10,000 nodes manufactured</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28600" y="593725"/>
            <a:ext cx="8763000" cy="473075"/>
          </a:xfrm>
        </p:spPr>
        <p:txBody>
          <a:bodyPr/>
          <a:lstStyle/>
          <a:p>
            <a:pPr eaLnBrk="1" hangingPunct="1"/>
            <a:r>
              <a:rPr lang="en-US" altLang="zh-CN" i="1" smtClean="0">
                <a:ea typeface="宋体" pitchFamily="2" charset="-122"/>
              </a:rPr>
              <a:t>ExScal</a:t>
            </a:r>
            <a:r>
              <a:rPr lang="en-US" altLang="zh-CN" smtClean="0">
                <a:ea typeface="宋体" pitchFamily="2" charset="-122"/>
              </a:rPr>
              <a:t> sample scenarios</a:t>
            </a:r>
          </a:p>
        </p:txBody>
      </p:sp>
      <p:sp>
        <p:nvSpPr>
          <p:cNvPr id="34819" name="Rectangle 3"/>
          <p:cNvSpPr>
            <a:spLocks noGrp="1" noChangeArrowheads="1"/>
          </p:cNvSpPr>
          <p:nvPr>
            <p:ph type="body" idx="1"/>
          </p:nvPr>
        </p:nvSpPr>
        <p:spPr>
          <a:xfrm>
            <a:off x="228600" y="1676400"/>
            <a:ext cx="8763000" cy="5181600"/>
          </a:xfrm>
        </p:spPr>
        <p:txBody>
          <a:bodyPr/>
          <a:lstStyle/>
          <a:p>
            <a:pPr marL="533400" indent="-533400" eaLnBrk="1" hangingPunct="1">
              <a:lnSpc>
                <a:spcPct val="0"/>
              </a:lnSpc>
              <a:buFont typeface="Wingdings" pitchFamily="2" charset="2"/>
              <a:buNone/>
            </a:pPr>
            <a:endParaRPr lang="en-US" altLang="zh-CN" sz="1800" smtClean="0">
              <a:ea typeface="宋体" pitchFamily="2" charset="-122"/>
            </a:endParaRPr>
          </a:p>
          <a:p>
            <a:pPr marL="533400" indent="-533400" eaLnBrk="1" hangingPunct="1">
              <a:lnSpc>
                <a:spcPct val="120000"/>
              </a:lnSpc>
              <a:buSzTx/>
              <a:buFontTx/>
              <a:buNone/>
            </a:pPr>
            <a:r>
              <a:rPr lang="en-US" altLang="zh-CN" sz="2000" smtClean="0">
                <a:ea typeface="宋体" pitchFamily="2" charset="-122"/>
              </a:rPr>
              <a:t>Intruding person walks through thick line</a:t>
            </a:r>
          </a:p>
          <a:p>
            <a:pPr marL="939800" lvl="1" indent="-482600" eaLnBrk="1" hangingPunct="1">
              <a:lnSpc>
                <a:spcPct val="120000"/>
              </a:lnSpc>
              <a:buSzTx/>
              <a:buFontTx/>
              <a:buChar char="•"/>
            </a:pPr>
            <a:r>
              <a:rPr lang="en-US" altLang="zh-CN" sz="1800" smtClean="0">
                <a:ea typeface="宋体" pitchFamily="2" charset="-122"/>
              </a:rPr>
              <a:t>(pir) detection, classification, and fine-grain localization</a:t>
            </a:r>
          </a:p>
          <a:p>
            <a:pPr marL="533400" indent="-533400" eaLnBrk="1" hangingPunct="1">
              <a:lnSpc>
                <a:spcPct val="120000"/>
              </a:lnSpc>
              <a:buSzTx/>
              <a:buFontTx/>
              <a:buNone/>
            </a:pPr>
            <a:endParaRPr lang="en-US" altLang="zh-CN" sz="2000" smtClean="0">
              <a:ea typeface="宋体" pitchFamily="2" charset="-122"/>
            </a:endParaRPr>
          </a:p>
          <a:p>
            <a:pPr marL="533400" indent="-533400" eaLnBrk="1" hangingPunct="1">
              <a:lnSpc>
                <a:spcPct val="120000"/>
              </a:lnSpc>
              <a:buSzTx/>
              <a:buFontTx/>
              <a:buNone/>
            </a:pPr>
            <a:r>
              <a:rPr lang="en-US" altLang="zh-CN" sz="2000" smtClean="0">
                <a:ea typeface="宋体" pitchFamily="2" charset="-122"/>
              </a:rPr>
              <a:t>Intruding ATV enters perimeter and crosses thick line</a:t>
            </a:r>
          </a:p>
          <a:p>
            <a:pPr marL="939800" lvl="1" indent="-482600" eaLnBrk="1" hangingPunct="1">
              <a:lnSpc>
                <a:spcPct val="120000"/>
              </a:lnSpc>
              <a:buSzTx/>
              <a:buFontTx/>
              <a:buChar char="•"/>
            </a:pPr>
            <a:r>
              <a:rPr lang="en-US" altLang="zh-CN" sz="1800" smtClean="0">
                <a:ea typeface="宋体" pitchFamily="2" charset="-122"/>
              </a:rPr>
              <a:t>(acoustic) detection, classification, and fine-grain localization</a:t>
            </a:r>
          </a:p>
          <a:p>
            <a:pPr marL="533400" indent="-533400" eaLnBrk="1" hangingPunct="1">
              <a:lnSpc>
                <a:spcPct val="120000"/>
              </a:lnSpc>
              <a:buSzTx/>
              <a:buFontTx/>
              <a:buNone/>
            </a:pPr>
            <a:endParaRPr lang="en-US" altLang="zh-CN" sz="2000" smtClean="0">
              <a:ea typeface="宋体" pitchFamily="2" charset="-122"/>
            </a:endParaRPr>
          </a:p>
          <a:p>
            <a:pPr marL="533400" indent="-533400" eaLnBrk="1" hangingPunct="1">
              <a:lnSpc>
                <a:spcPct val="120000"/>
              </a:lnSpc>
              <a:buSzTx/>
              <a:buFontTx/>
              <a:buNone/>
            </a:pPr>
            <a:r>
              <a:rPr lang="en-US" altLang="zh-CN" sz="2000" smtClean="0">
                <a:ea typeface="宋体" pitchFamily="2" charset="-122"/>
              </a:rPr>
              <a:t>Person/ATV traverses through the lines</a:t>
            </a:r>
          </a:p>
          <a:p>
            <a:pPr marL="939800" lvl="1" indent="-482600" eaLnBrk="1" hangingPunct="1">
              <a:lnSpc>
                <a:spcPct val="120000"/>
              </a:lnSpc>
              <a:buSzTx/>
              <a:buFontTx/>
              <a:buChar char="•"/>
            </a:pPr>
            <a:r>
              <a:rPr lang="en-US" altLang="zh-CN" sz="1800" smtClean="0">
                <a:ea typeface="宋体" pitchFamily="2" charset="-122"/>
              </a:rPr>
              <a:t>coarse-grain tracking</a:t>
            </a:r>
          </a:p>
          <a:p>
            <a:pPr marL="939800" lvl="1" indent="-482600" eaLnBrk="1" hangingPunct="1">
              <a:lnSpc>
                <a:spcPct val="120000"/>
              </a:lnSpc>
              <a:buSzTx/>
              <a:buFontTx/>
              <a:buChar char="•"/>
            </a:pPr>
            <a:endParaRPr lang="en-US" altLang="zh-CN" sz="1800" smtClean="0">
              <a:ea typeface="宋体" pitchFamily="2" charset="-122"/>
            </a:endParaRPr>
          </a:p>
          <a:p>
            <a:pPr marL="533400" indent="-533400" eaLnBrk="1" hangingPunct="1">
              <a:lnSpc>
                <a:spcPct val="120000"/>
              </a:lnSpc>
              <a:buSzTx/>
              <a:buFontTx/>
              <a:buNone/>
            </a:pPr>
            <a:r>
              <a:rPr lang="en-US" altLang="zh-CN" sz="2000" smtClean="0">
                <a:ea typeface="宋体" pitchFamily="2" charset="-122"/>
              </a:rPr>
              <a:t>Management operations to control signal chains, change parameters, and programs dynamically; query status and execute commands</a:t>
            </a:r>
          </a:p>
          <a:p>
            <a:pPr marL="533400" indent="-533400" eaLnBrk="1" hangingPunct="1">
              <a:lnSpc>
                <a:spcPct val="90000"/>
              </a:lnSpc>
              <a:buSzTx/>
              <a:buFontTx/>
              <a:buNone/>
            </a:pPr>
            <a:endParaRPr lang="en-US" altLang="zh-CN" sz="2000" smtClean="0">
              <a:ea typeface="宋体"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Key issues at extreme scale</a:t>
            </a:r>
          </a:p>
        </p:txBody>
      </p:sp>
      <p:sp>
        <p:nvSpPr>
          <p:cNvPr id="35843" name="Rectangle 3"/>
          <p:cNvSpPr>
            <a:spLocks noGrp="1" noChangeArrowheads="1"/>
          </p:cNvSpPr>
          <p:nvPr>
            <p:ph type="body" idx="1"/>
          </p:nvPr>
        </p:nvSpPr>
        <p:spPr>
          <a:xfrm>
            <a:off x="381000" y="1676400"/>
            <a:ext cx="8718550" cy="5181600"/>
          </a:xfrm>
        </p:spPr>
        <p:txBody>
          <a:bodyPr/>
          <a:lstStyle/>
          <a:p>
            <a:pPr marL="400050" indent="-400050" eaLnBrk="1" hangingPunct="1">
              <a:buFontTx/>
              <a:buNone/>
            </a:pPr>
            <a:r>
              <a:rPr lang="en-US" smtClean="0"/>
              <a:t>For large area, how to achieve :</a:t>
            </a:r>
          </a:p>
          <a:p>
            <a:pPr marL="400050" indent="-400050" eaLnBrk="1" hangingPunct="1">
              <a:lnSpc>
                <a:spcPct val="40000"/>
              </a:lnSpc>
              <a:buFontTx/>
              <a:buNone/>
            </a:pPr>
            <a:endParaRPr lang="en-US" smtClean="0"/>
          </a:p>
          <a:p>
            <a:pPr marL="819150" lvl="1" indent="-361950" eaLnBrk="1" hangingPunct="1">
              <a:buFont typeface="Wingdings" pitchFamily="2" charset="2"/>
              <a:buAutoNum type="arabicPeriod"/>
            </a:pPr>
            <a:r>
              <a:rPr lang="en-US" sz="2100" smtClean="0">
                <a:solidFill>
                  <a:srgbClr val="009900"/>
                </a:solidFill>
              </a:rPr>
              <a:t>cost effective coverage ( </a:t>
            </a:r>
            <a:r>
              <a:rPr lang="en-US" sz="2100" smtClean="0">
                <a:solidFill>
                  <a:srgbClr val="009900"/>
                </a:solidFill>
                <a:sym typeface="Symbol" pitchFamily="18" charset="2"/>
              </a:rPr>
              <a:t> </a:t>
            </a:r>
            <a:r>
              <a:rPr lang="en-US" sz="2100" smtClean="0">
                <a:solidFill>
                  <a:srgbClr val="009900"/>
                </a:solidFill>
              </a:rPr>
              <a:t>minimum # of nodes)</a:t>
            </a:r>
          </a:p>
          <a:p>
            <a:pPr marL="1238250" lvl="2" indent="-323850" eaLnBrk="1" hangingPunct="1">
              <a:lnSpc>
                <a:spcPct val="120000"/>
              </a:lnSpc>
            </a:pPr>
            <a:r>
              <a:rPr lang="en-US" sz="1900" smtClean="0">
                <a:solidFill>
                  <a:srgbClr val="009900"/>
                </a:solidFill>
              </a:rPr>
              <a:t>scale sensing &amp; communication ranges</a:t>
            </a:r>
          </a:p>
          <a:p>
            <a:pPr marL="1238250" lvl="2" indent="-323850" eaLnBrk="1" hangingPunct="1">
              <a:lnSpc>
                <a:spcPct val="130000"/>
              </a:lnSpc>
            </a:pPr>
            <a:r>
              <a:rPr lang="en-US" sz="1900" smtClean="0">
                <a:solidFill>
                  <a:srgbClr val="009900"/>
                </a:solidFill>
              </a:rPr>
              <a:t>lower power consumption</a:t>
            </a:r>
          </a:p>
          <a:p>
            <a:pPr marL="1238250" lvl="2" indent="-323850" eaLnBrk="1" hangingPunct="1">
              <a:lnSpc>
                <a:spcPct val="120000"/>
              </a:lnSpc>
            </a:pPr>
            <a:r>
              <a:rPr lang="en-US" sz="1900" smtClean="0">
                <a:solidFill>
                  <a:srgbClr val="009900"/>
                </a:solidFill>
              </a:rPr>
              <a:t>efficient coverage</a:t>
            </a:r>
          </a:p>
          <a:p>
            <a:pPr marL="819150" lvl="1" indent="-361950" eaLnBrk="1" hangingPunct="1">
              <a:lnSpc>
                <a:spcPct val="70000"/>
              </a:lnSpc>
            </a:pPr>
            <a:endParaRPr lang="en-US" sz="2100" smtClean="0">
              <a:solidFill>
                <a:srgbClr val="009900"/>
              </a:solidFill>
            </a:endParaRPr>
          </a:p>
          <a:p>
            <a:pPr marL="819150" lvl="1" indent="-361950" eaLnBrk="1" hangingPunct="1">
              <a:lnSpc>
                <a:spcPct val="120000"/>
              </a:lnSpc>
              <a:buFont typeface="Wingdings" pitchFamily="2" charset="2"/>
              <a:buAutoNum type="arabicPeriod" startAt="2"/>
            </a:pPr>
            <a:r>
              <a:rPr lang="en-US" sz="2100" smtClean="0"/>
              <a:t>robust, reliable, timely &amp; accurate execution</a:t>
            </a:r>
          </a:p>
          <a:p>
            <a:pPr marL="1238250" lvl="2" indent="-323850" eaLnBrk="1" hangingPunct="1">
              <a:lnSpc>
                <a:spcPct val="120000"/>
              </a:lnSpc>
            </a:pPr>
            <a:r>
              <a:rPr lang="en-US" sz="1900" smtClean="0"/>
              <a:t>optimize services for scenario requirement </a:t>
            </a:r>
          </a:p>
          <a:p>
            <a:pPr marL="1238250" lvl="2" indent="-323850" eaLnBrk="1" hangingPunct="1">
              <a:lnSpc>
                <a:spcPct val="120000"/>
              </a:lnSpc>
            </a:pPr>
            <a:r>
              <a:rPr lang="en-US" sz="1900" smtClean="0"/>
              <a:t>tolerance to deployment errors &amp; component faults</a:t>
            </a:r>
          </a:p>
          <a:p>
            <a:pPr marL="1238250" lvl="2" indent="-323850" eaLnBrk="1" hangingPunct="1">
              <a:lnSpc>
                <a:spcPct val="120000"/>
              </a:lnSpc>
            </a:pPr>
            <a:endParaRPr lang="en-US" sz="1900" smtClean="0"/>
          </a:p>
          <a:p>
            <a:pPr marL="819150" lvl="1" indent="-361950" eaLnBrk="1" hangingPunct="1">
              <a:lnSpc>
                <a:spcPct val="130000"/>
              </a:lnSpc>
              <a:buFont typeface="Wingdings" pitchFamily="2" charset="2"/>
              <a:buAutoNum type="arabicPeriod" startAt="2"/>
            </a:pPr>
            <a:r>
              <a:rPr lang="en-US" sz="2100" smtClean="0"/>
              <a:t>low human involvement ( </a:t>
            </a:r>
            <a:r>
              <a:rPr lang="en-US" sz="2100" smtClean="0">
                <a:sym typeface="Symbol" pitchFamily="18" charset="2"/>
              </a:rPr>
              <a:t> </a:t>
            </a:r>
            <a:r>
              <a:rPr lang="en-US" sz="2100" smtClean="0"/>
              <a:t>minimum # of touches, easy operation, monitoring &amp; (re)configuration)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Outline</a:t>
            </a:r>
          </a:p>
        </p:txBody>
      </p:sp>
      <p:sp>
        <p:nvSpPr>
          <p:cNvPr id="36867" name="Rectangle 3"/>
          <p:cNvSpPr>
            <a:spLocks noGrp="1" noChangeArrowheads="1"/>
          </p:cNvSpPr>
          <p:nvPr>
            <p:ph type="body" idx="1"/>
          </p:nvPr>
        </p:nvSpPr>
        <p:spPr>
          <a:xfrm>
            <a:off x="381000" y="1676400"/>
            <a:ext cx="8718550" cy="5181600"/>
          </a:xfrm>
        </p:spPr>
        <p:txBody>
          <a:bodyPr/>
          <a:lstStyle/>
          <a:p>
            <a:pPr marL="400050" indent="-400050" eaLnBrk="1" hangingPunct="1">
              <a:lnSpc>
                <a:spcPct val="160000"/>
              </a:lnSpc>
            </a:pPr>
            <a:r>
              <a:rPr lang="en-US" smtClean="0"/>
              <a:t>Anatomy of a wireless sensor network (WSN)</a:t>
            </a:r>
          </a:p>
          <a:p>
            <a:pPr marL="400050" indent="-400050" eaLnBrk="1" hangingPunct="1">
              <a:lnSpc>
                <a:spcPct val="0"/>
              </a:lnSpc>
            </a:pPr>
            <a:endParaRPr lang="en-US" smtClean="0"/>
          </a:p>
          <a:p>
            <a:pPr marL="400050" indent="-400050" eaLnBrk="1" hangingPunct="1">
              <a:lnSpc>
                <a:spcPct val="160000"/>
              </a:lnSpc>
            </a:pPr>
            <a:r>
              <a:rPr lang="en-US" smtClean="0"/>
              <a:t>State-of-the-art of WSNs</a:t>
            </a:r>
          </a:p>
          <a:p>
            <a:pPr marL="400050" indent="-400050" eaLnBrk="1" hangingPunct="1">
              <a:lnSpc>
                <a:spcPct val="190000"/>
              </a:lnSpc>
            </a:pPr>
            <a:r>
              <a:rPr lang="en-US" smtClean="0"/>
              <a:t>Brief overview of one application context: Project </a:t>
            </a:r>
            <a:r>
              <a:rPr lang="en-US" i="1" smtClean="0"/>
              <a:t>ExScal</a:t>
            </a:r>
          </a:p>
          <a:p>
            <a:pPr marL="400050" indent="-400050" eaLnBrk="1" hangingPunct="1">
              <a:lnSpc>
                <a:spcPct val="180000"/>
              </a:lnSpc>
            </a:pPr>
            <a:r>
              <a:rPr lang="en-US" smtClean="0">
                <a:solidFill>
                  <a:srgbClr val="009900"/>
                </a:solidFill>
              </a:rPr>
              <a:t>Application contexts</a:t>
            </a:r>
          </a:p>
          <a:p>
            <a:pPr marL="400050" indent="-400050" eaLnBrk="1" hangingPunct="1">
              <a:lnSpc>
                <a:spcPct val="180000"/>
              </a:lnSpc>
            </a:pPr>
            <a:r>
              <a:rPr lang="en-US" smtClean="0"/>
              <a:t>Models</a:t>
            </a:r>
          </a:p>
          <a:p>
            <a:pPr marL="400050" indent="-400050" eaLnBrk="1" hangingPunct="1">
              <a:lnSpc>
                <a:spcPct val="180000"/>
              </a:lnSpc>
            </a:pPr>
            <a:r>
              <a:rPr lang="en-US" smtClean="0"/>
              <a:t>Validation</a:t>
            </a:r>
          </a:p>
          <a:p>
            <a:pPr marL="400050" indent="-400050" eaLnBrk="1" hangingPunct="1">
              <a:lnSpc>
                <a:spcPct val="190000"/>
              </a:lnSpc>
            </a:pPr>
            <a:endParaRPr lang="en-US" i="1"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Emerging applications of WSNs …</a:t>
            </a:r>
          </a:p>
        </p:txBody>
      </p:sp>
      <p:sp>
        <p:nvSpPr>
          <p:cNvPr id="37891" name="Rectangle 3"/>
          <p:cNvSpPr>
            <a:spLocks noChangeArrowheads="1"/>
          </p:cNvSpPr>
          <p:nvPr/>
        </p:nvSpPr>
        <p:spPr bwMode="auto">
          <a:xfrm>
            <a:off x="681038" y="1709738"/>
            <a:ext cx="8418512" cy="4724400"/>
          </a:xfrm>
          <a:prstGeom prst="rect">
            <a:avLst/>
          </a:prstGeom>
          <a:noFill/>
          <a:ln w="9525">
            <a:noFill/>
            <a:miter lim="800000"/>
            <a:headEnd/>
            <a:tailEnd/>
          </a:ln>
        </p:spPr>
        <p:txBody>
          <a:bodyPr/>
          <a:lstStyle/>
          <a:p>
            <a:pPr marL="342900" indent="-342900">
              <a:lnSpc>
                <a:spcPct val="110000"/>
              </a:lnSpc>
              <a:spcBef>
                <a:spcPct val="20000"/>
              </a:spcBef>
              <a:buClr>
                <a:schemeClr val="tx1"/>
              </a:buClr>
              <a:buFontTx/>
              <a:buChar char="•"/>
            </a:pPr>
            <a:r>
              <a:rPr lang="en-US" i="0">
                <a:latin typeface="Verdana" pitchFamily="34" charset="0"/>
              </a:rPr>
              <a:t>… </a:t>
            </a:r>
            <a:r>
              <a:rPr lang="en-US" sz="2100" i="0">
                <a:latin typeface="Verdana" pitchFamily="34" charset="0"/>
              </a:rPr>
              <a:t>are of many types</a:t>
            </a:r>
            <a:r>
              <a:rPr lang="en-US" i="0">
                <a:latin typeface="Verdana" pitchFamily="34" charset="0"/>
              </a:rPr>
              <a:t>: </a:t>
            </a:r>
          </a:p>
          <a:p>
            <a:pPr marL="742950" lvl="1" indent="-285750">
              <a:lnSpc>
                <a:spcPct val="140000"/>
              </a:lnSpc>
              <a:spcBef>
                <a:spcPct val="20000"/>
              </a:spcBef>
              <a:buClr>
                <a:schemeClr val="tx1"/>
              </a:buClr>
              <a:buSzPct val="65000"/>
              <a:buFont typeface="Wingdings" pitchFamily="2" charset="2"/>
              <a:buChar char="§"/>
            </a:pPr>
            <a:r>
              <a:rPr lang="en-US" sz="2100" i="0">
                <a:latin typeface="Verdana" pitchFamily="34" charset="0"/>
              </a:rPr>
              <a:t>  Target Detection, Classification, and Tracking</a:t>
            </a:r>
          </a:p>
          <a:p>
            <a:pPr marL="742950" lvl="1" indent="-285750">
              <a:lnSpc>
                <a:spcPct val="140000"/>
              </a:lnSpc>
              <a:spcBef>
                <a:spcPct val="20000"/>
              </a:spcBef>
              <a:buClr>
                <a:schemeClr val="tx1"/>
              </a:buClr>
              <a:buSzPct val="65000"/>
              <a:buFont typeface="Wingdings" pitchFamily="2" charset="2"/>
              <a:buChar char="§"/>
            </a:pPr>
            <a:r>
              <a:rPr lang="en-US" sz="2100" i="0">
                <a:latin typeface="Verdana" pitchFamily="34" charset="0"/>
              </a:rPr>
              <a:t>  Pursuer Evader Games</a:t>
            </a:r>
          </a:p>
          <a:p>
            <a:pPr marL="742950" lvl="1" indent="-285750">
              <a:lnSpc>
                <a:spcPct val="140000"/>
              </a:lnSpc>
              <a:spcBef>
                <a:spcPct val="20000"/>
              </a:spcBef>
              <a:buClr>
                <a:schemeClr val="tx1"/>
              </a:buClr>
              <a:buSzPct val="65000"/>
              <a:buFont typeface="Wingdings" pitchFamily="2" charset="2"/>
              <a:buChar char="§"/>
            </a:pPr>
            <a:r>
              <a:rPr lang="en-US" sz="2100" i="0">
                <a:latin typeface="Verdana" pitchFamily="34" charset="0"/>
              </a:rPr>
              <a:t>	Habitat Monitoring</a:t>
            </a:r>
          </a:p>
          <a:p>
            <a:pPr marL="742950" lvl="1" indent="-285750">
              <a:lnSpc>
                <a:spcPct val="140000"/>
              </a:lnSpc>
              <a:spcBef>
                <a:spcPct val="20000"/>
              </a:spcBef>
              <a:buClr>
                <a:schemeClr val="tx1"/>
              </a:buClr>
              <a:buSzPct val="65000"/>
              <a:buFont typeface="Wingdings" pitchFamily="2" charset="2"/>
              <a:buChar char="§"/>
            </a:pPr>
            <a:r>
              <a:rPr lang="en-US" sz="2100" i="0">
                <a:latin typeface="Verdana" pitchFamily="34" charset="0"/>
              </a:rPr>
              <a:t>  Building Monitoring</a:t>
            </a:r>
            <a:r>
              <a:rPr lang="en-US" sz="2100">
                <a:latin typeface="Verdana" pitchFamily="34" charset="0"/>
              </a:rPr>
              <a:t> </a:t>
            </a:r>
          </a:p>
          <a:p>
            <a:pPr marL="742950" lvl="1" indent="-285750">
              <a:lnSpc>
                <a:spcPct val="140000"/>
              </a:lnSpc>
              <a:spcBef>
                <a:spcPct val="20000"/>
              </a:spcBef>
              <a:buClr>
                <a:schemeClr val="tx1"/>
              </a:buClr>
              <a:buSzPct val="65000"/>
              <a:buFont typeface="Wingdings" pitchFamily="2" charset="2"/>
              <a:buChar char="§"/>
            </a:pPr>
            <a:r>
              <a:rPr lang="en-US" sz="2100">
                <a:latin typeface="Verdana" pitchFamily="34" charset="0"/>
              </a:rPr>
              <a:t>  </a:t>
            </a:r>
            <a:r>
              <a:rPr lang="en-US" sz="2100" i="0">
                <a:latin typeface="Verdana" pitchFamily="34" charset="0"/>
              </a:rPr>
              <a:t>Farm Waste Monitoring</a:t>
            </a:r>
          </a:p>
          <a:p>
            <a:pPr marL="742950" lvl="1" indent="-285750">
              <a:lnSpc>
                <a:spcPct val="140000"/>
              </a:lnSpc>
              <a:spcBef>
                <a:spcPct val="20000"/>
              </a:spcBef>
              <a:buClr>
                <a:schemeClr val="tx1"/>
              </a:buClr>
              <a:buSzPct val="65000"/>
              <a:buFont typeface="Wingdings" pitchFamily="2" charset="2"/>
              <a:buChar char="§"/>
            </a:pPr>
            <a:r>
              <a:rPr lang="en-US" sz="2100" i="0">
                <a:latin typeface="Verdana" pitchFamily="34" charset="0"/>
              </a:rPr>
              <a:t>  Smart Farming and Irrigation</a:t>
            </a:r>
          </a:p>
          <a:p>
            <a:pPr marL="742950" lvl="1" indent="-285750">
              <a:lnSpc>
                <a:spcPct val="140000"/>
              </a:lnSpc>
              <a:spcBef>
                <a:spcPct val="20000"/>
              </a:spcBef>
              <a:buClr>
                <a:schemeClr val="tx1"/>
              </a:buClr>
              <a:buSzPct val="65000"/>
              <a:buFont typeface="Wingdings" pitchFamily="2" charset="2"/>
              <a:buChar char="§"/>
            </a:pPr>
            <a:r>
              <a:rPr lang="en-US" sz="2100" i="0">
                <a:latin typeface="Verdana" pitchFamily="34" charset="0"/>
              </a:rPr>
              <a:t>  Asset Management</a:t>
            </a:r>
          </a:p>
          <a:p>
            <a:pPr marL="742950" lvl="1" indent="-285750">
              <a:lnSpc>
                <a:spcPct val="140000"/>
              </a:lnSpc>
              <a:spcBef>
                <a:spcPct val="20000"/>
              </a:spcBef>
              <a:buClr>
                <a:schemeClr val="tx1"/>
              </a:buClr>
              <a:buSzPct val="65000"/>
              <a:buFont typeface="Wingdings" pitchFamily="2" charset="2"/>
              <a:buChar char="§"/>
            </a:pPr>
            <a:r>
              <a:rPr lang="en-US" sz="2100" i="0">
                <a:latin typeface="Verdana" pitchFamily="34" charset="0"/>
              </a:rPr>
              <a:t>  Health Monitoring (of Humans and Critical Plants)</a:t>
            </a:r>
          </a:p>
          <a:p>
            <a:pPr marL="742950" lvl="1" indent="-285750">
              <a:lnSpc>
                <a:spcPct val="140000"/>
              </a:lnSpc>
              <a:spcBef>
                <a:spcPct val="20000"/>
              </a:spcBef>
              <a:buClr>
                <a:schemeClr val="tx1"/>
              </a:buClr>
              <a:buSzPct val="65000"/>
              <a:buFont typeface="Wingdings" pitchFamily="2" charset="2"/>
              <a:buNone/>
            </a:pPr>
            <a:endParaRPr lang="en-US" sz="2100" i="0">
              <a:latin typeface="Verdana"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Specific Examples</a:t>
            </a:r>
          </a:p>
        </p:txBody>
      </p:sp>
      <p:sp>
        <p:nvSpPr>
          <p:cNvPr id="38915" name="Rectangle 3"/>
          <p:cNvSpPr>
            <a:spLocks noGrp="1" noChangeArrowheads="1"/>
          </p:cNvSpPr>
          <p:nvPr>
            <p:ph type="body" idx="1"/>
          </p:nvPr>
        </p:nvSpPr>
        <p:spPr>
          <a:xfrm>
            <a:off x="685800" y="1524000"/>
            <a:ext cx="8413750" cy="5334000"/>
          </a:xfrm>
        </p:spPr>
        <p:txBody>
          <a:bodyPr/>
          <a:lstStyle/>
          <a:p>
            <a:pPr eaLnBrk="1" hangingPunct="1">
              <a:lnSpc>
                <a:spcPct val="100000"/>
              </a:lnSpc>
            </a:pPr>
            <a:r>
              <a:rPr lang="en-US" sz="1800" smtClean="0"/>
              <a:t>Detect submerged targets in a harbor / ocean environment</a:t>
            </a:r>
          </a:p>
          <a:p>
            <a:pPr eaLnBrk="1" hangingPunct="1">
              <a:lnSpc>
                <a:spcPct val="100000"/>
              </a:lnSpc>
            </a:pPr>
            <a:r>
              <a:rPr lang="en-US" sz="1800" smtClean="0"/>
              <a:t>Detect chemical or biological attacks</a:t>
            </a:r>
          </a:p>
          <a:p>
            <a:pPr eaLnBrk="1" hangingPunct="1">
              <a:lnSpc>
                <a:spcPct val="100000"/>
              </a:lnSpc>
            </a:pPr>
            <a:r>
              <a:rPr lang="en-US" sz="1800" smtClean="0"/>
              <a:t>Detect forest fires</a:t>
            </a:r>
          </a:p>
          <a:p>
            <a:pPr eaLnBrk="1" hangingPunct="1">
              <a:lnSpc>
                <a:spcPct val="100000"/>
              </a:lnSpc>
            </a:pPr>
            <a:r>
              <a:rPr lang="en-US" sz="1800" smtClean="0"/>
              <a:t>Detect building fires and set up evacuation routes</a:t>
            </a:r>
          </a:p>
          <a:p>
            <a:pPr eaLnBrk="1" hangingPunct="1">
              <a:lnSpc>
                <a:spcPct val="100000"/>
              </a:lnSpc>
            </a:pPr>
            <a:r>
              <a:rPr lang="en-US" sz="1800" smtClean="0"/>
              <a:t>Monitoring dangerous plants</a:t>
            </a:r>
          </a:p>
          <a:p>
            <a:pPr eaLnBrk="1" hangingPunct="1">
              <a:lnSpc>
                <a:spcPct val="100000"/>
              </a:lnSpc>
            </a:pPr>
            <a:r>
              <a:rPr lang="en-US" sz="1800" smtClean="0"/>
              <a:t>Monitoring social behavior of animals in farms and natural habitats</a:t>
            </a:r>
          </a:p>
          <a:p>
            <a:pPr eaLnBrk="1" hangingPunct="1">
              <a:lnSpc>
                <a:spcPct val="100000"/>
              </a:lnSpc>
            </a:pPr>
            <a:r>
              <a:rPr lang="en-US" sz="1800" smtClean="0"/>
              <a:t>Monitoring salinity of water</a:t>
            </a:r>
          </a:p>
          <a:p>
            <a:pPr eaLnBrk="1" hangingPunct="1">
              <a:lnSpc>
                <a:spcPct val="100000"/>
              </a:lnSpc>
            </a:pPr>
            <a:r>
              <a:rPr lang="en-US" sz="1800" smtClean="0"/>
              <a:t>Monitoring cracks in bridges</a:t>
            </a:r>
          </a:p>
          <a:p>
            <a:pPr eaLnBrk="1" hangingPunct="1">
              <a:lnSpc>
                <a:spcPct val="100000"/>
              </a:lnSpc>
            </a:pPr>
            <a:r>
              <a:rPr lang="en-US" sz="1800" smtClean="0"/>
              <a:t>Bathymetry of ocean ground</a:t>
            </a:r>
          </a:p>
          <a:p>
            <a:pPr eaLnBrk="1" hangingPunct="1">
              <a:lnSpc>
                <a:spcPct val="100000"/>
              </a:lnSpc>
            </a:pPr>
            <a:r>
              <a:rPr lang="en-US" sz="1800" smtClean="0"/>
              <a:t>Space exploration</a:t>
            </a:r>
          </a:p>
          <a:p>
            <a:pPr eaLnBrk="1" hangingPunct="1">
              <a:lnSpc>
                <a:spcPct val="100000"/>
              </a:lnSpc>
            </a:pPr>
            <a:r>
              <a:rPr lang="en-US" sz="1800" smtClean="0"/>
              <a:t>Tracking dangerous goods</a:t>
            </a:r>
          </a:p>
          <a:p>
            <a:pPr eaLnBrk="1" hangingPunct="1">
              <a:lnSpc>
                <a:spcPct val="100000"/>
              </a:lnSpc>
            </a:pPr>
            <a:r>
              <a:rPr lang="en-US" sz="1800" smtClean="0"/>
              <a:t>Shooter Localization</a:t>
            </a:r>
          </a:p>
          <a:p>
            <a:pPr eaLnBrk="1" hangingPunct="1">
              <a:lnSpc>
                <a:spcPct val="100000"/>
              </a:lnSpc>
            </a:pPr>
            <a:r>
              <a:rPr lang="en-US" sz="1800" smtClean="0"/>
              <a:t>Pacemakers for heart and brain</a:t>
            </a:r>
          </a:p>
          <a:p>
            <a:pPr eaLnBrk="1" hangingPunct="1">
              <a:lnSpc>
                <a:spcPct val="100000"/>
              </a:lnSpc>
            </a:pPr>
            <a:r>
              <a:rPr lang="en-US" sz="1800" smtClean="0"/>
              <a:t>Camera-equipped pills for health diagnostics</a:t>
            </a:r>
          </a:p>
          <a:p>
            <a:pPr eaLnBrk="1" hangingPunct="1">
              <a:lnSpc>
                <a:spcPct val="100000"/>
              </a:lnSpc>
            </a:pPr>
            <a:r>
              <a:rPr lang="en-US" sz="1800" smtClean="0"/>
              <a:t>Epilepsy monitoring and suppression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Anatomy of a sensor(-actuator) node</a:t>
            </a:r>
          </a:p>
        </p:txBody>
      </p:sp>
      <p:sp>
        <p:nvSpPr>
          <p:cNvPr id="13315" name="Rectangle 3"/>
          <p:cNvSpPr>
            <a:spLocks noChangeArrowheads="1"/>
          </p:cNvSpPr>
          <p:nvPr/>
        </p:nvSpPr>
        <p:spPr bwMode="auto">
          <a:xfrm>
            <a:off x="55563" y="2133600"/>
            <a:ext cx="3006725" cy="2943225"/>
          </a:xfrm>
          <a:prstGeom prst="rect">
            <a:avLst/>
          </a:prstGeom>
          <a:solidFill>
            <a:srgbClr val="CCFFFF"/>
          </a:solidFill>
          <a:ln w="9525">
            <a:solidFill>
              <a:schemeClr val="tx1"/>
            </a:solidFill>
            <a:miter lim="800000"/>
            <a:headEnd/>
            <a:tailEnd/>
          </a:ln>
        </p:spPr>
        <p:txBody>
          <a:bodyPr wrap="none" anchor="ctr"/>
          <a:lstStyle/>
          <a:p>
            <a:endParaRPr lang="en-US"/>
          </a:p>
        </p:txBody>
      </p:sp>
      <p:sp>
        <p:nvSpPr>
          <p:cNvPr id="13316" name="Oval 4"/>
          <p:cNvSpPr>
            <a:spLocks noChangeArrowheads="1"/>
          </p:cNvSpPr>
          <p:nvPr/>
        </p:nvSpPr>
        <p:spPr bwMode="auto">
          <a:xfrm>
            <a:off x="1235075" y="4056063"/>
            <a:ext cx="712788" cy="223837"/>
          </a:xfrm>
          <a:prstGeom prst="ellipse">
            <a:avLst/>
          </a:prstGeom>
          <a:solidFill>
            <a:srgbClr val="FFFFCC"/>
          </a:solidFill>
          <a:ln w="9525">
            <a:solidFill>
              <a:schemeClr val="tx1"/>
            </a:solidFill>
            <a:round/>
            <a:headEnd/>
            <a:tailEnd/>
          </a:ln>
        </p:spPr>
        <p:txBody>
          <a:bodyPr wrap="none" anchor="ctr"/>
          <a:lstStyle/>
          <a:p>
            <a:endParaRPr lang="en-US"/>
          </a:p>
        </p:txBody>
      </p:sp>
      <p:sp>
        <p:nvSpPr>
          <p:cNvPr id="13317" name="Text Box 5"/>
          <p:cNvSpPr txBox="1">
            <a:spLocks noChangeArrowheads="1"/>
          </p:cNvSpPr>
          <p:nvPr/>
        </p:nvSpPr>
        <p:spPr bwMode="auto">
          <a:xfrm>
            <a:off x="0" y="4268788"/>
            <a:ext cx="1265238" cy="487362"/>
          </a:xfrm>
          <a:prstGeom prst="rect">
            <a:avLst/>
          </a:prstGeom>
          <a:noFill/>
          <a:ln w="9525">
            <a:noFill/>
            <a:miter lim="800000"/>
            <a:headEnd/>
            <a:tailEnd/>
          </a:ln>
        </p:spPr>
        <p:txBody>
          <a:bodyPr wrap="none">
            <a:spAutoFit/>
          </a:bodyPr>
          <a:lstStyle/>
          <a:p>
            <a:pPr algn="ctr"/>
            <a:r>
              <a:rPr lang="en-US" sz="1400" b="1" i="0"/>
              <a:t>Sensor</a:t>
            </a:r>
          </a:p>
          <a:p>
            <a:pPr algn="ctr"/>
            <a:r>
              <a:rPr lang="en-US" sz="1200" i="0"/>
              <a:t>(Passive infrared)</a:t>
            </a:r>
          </a:p>
        </p:txBody>
      </p:sp>
      <p:sp>
        <p:nvSpPr>
          <p:cNvPr id="13318" name="Text Box 6"/>
          <p:cNvSpPr txBox="1">
            <a:spLocks noChangeArrowheads="1"/>
          </p:cNvSpPr>
          <p:nvPr/>
        </p:nvSpPr>
        <p:spPr bwMode="auto">
          <a:xfrm>
            <a:off x="1190625" y="4225925"/>
            <a:ext cx="979488" cy="530225"/>
          </a:xfrm>
          <a:prstGeom prst="rect">
            <a:avLst/>
          </a:prstGeom>
          <a:noFill/>
          <a:ln w="9525">
            <a:noFill/>
            <a:miter lim="800000"/>
            <a:headEnd/>
            <a:tailEnd/>
          </a:ln>
        </p:spPr>
        <p:txBody>
          <a:bodyPr>
            <a:spAutoFit/>
          </a:bodyPr>
          <a:lstStyle/>
          <a:p>
            <a:pPr algn="ctr">
              <a:lnSpc>
                <a:spcPct val="120000"/>
              </a:lnSpc>
            </a:pPr>
            <a:r>
              <a:rPr lang="en-US" sz="1400" b="1" i="0"/>
              <a:t>Actuator</a:t>
            </a:r>
          </a:p>
          <a:p>
            <a:pPr algn="ctr"/>
            <a:r>
              <a:rPr lang="en-US" sz="1200" i="0"/>
              <a:t>(Buzzer)</a:t>
            </a:r>
          </a:p>
        </p:txBody>
      </p:sp>
      <p:sp>
        <p:nvSpPr>
          <p:cNvPr id="13319" name="Rectangle 7"/>
          <p:cNvSpPr>
            <a:spLocks noChangeArrowheads="1"/>
          </p:cNvSpPr>
          <p:nvPr/>
        </p:nvSpPr>
        <p:spPr bwMode="auto">
          <a:xfrm>
            <a:off x="1047750" y="3195638"/>
            <a:ext cx="955675" cy="298450"/>
          </a:xfrm>
          <a:prstGeom prst="rect">
            <a:avLst/>
          </a:prstGeom>
          <a:solidFill>
            <a:srgbClr val="66FFFF"/>
          </a:solidFill>
          <a:ln w="9525">
            <a:solidFill>
              <a:schemeClr val="tx1"/>
            </a:solidFill>
            <a:miter lim="800000"/>
            <a:headEnd/>
            <a:tailEnd/>
          </a:ln>
        </p:spPr>
        <p:txBody>
          <a:bodyPr wrap="none" anchor="ctr"/>
          <a:lstStyle/>
          <a:p>
            <a:endParaRPr lang="en-US"/>
          </a:p>
        </p:txBody>
      </p:sp>
      <p:sp>
        <p:nvSpPr>
          <p:cNvPr id="13320" name="Freeform 8"/>
          <p:cNvSpPr>
            <a:spLocks/>
          </p:cNvSpPr>
          <p:nvPr/>
        </p:nvSpPr>
        <p:spPr bwMode="auto">
          <a:xfrm rot="1709435">
            <a:off x="965200" y="2671763"/>
            <a:ext cx="600075" cy="350837"/>
          </a:xfrm>
          <a:custGeom>
            <a:avLst/>
            <a:gdLst>
              <a:gd name="T0" fmla="*/ 22503 w 400"/>
              <a:gd name="T1" fmla="*/ 33038 h 223"/>
              <a:gd name="T2" fmla="*/ 54007 w 400"/>
              <a:gd name="T3" fmla="*/ 15733 h 223"/>
              <a:gd name="T4" fmla="*/ 85511 w 400"/>
              <a:gd name="T5" fmla="*/ 7866 h 223"/>
              <a:gd name="T6" fmla="*/ 117015 w 400"/>
              <a:gd name="T7" fmla="*/ 0 h 223"/>
              <a:gd name="T8" fmla="*/ 156019 w 400"/>
              <a:gd name="T9" fmla="*/ 0 h 223"/>
              <a:gd name="T10" fmla="*/ 195024 w 400"/>
              <a:gd name="T11" fmla="*/ 7866 h 223"/>
              <a:gd name="T12" fmla="*/ 241530 w 400"/>
              <a:gd name="T13" fmla="*/ 15733 h 223"/>
              <a:gd name="T14" fmla="*/ 280535 w 400"/>
              <a:gd name="T15" fmla="*/ 33038 h 223"/>
              <a:gd name="T16" fmla="*/ 319540 w 400"/>
              <a:gd name="T17" fmla="*/ 40905 h 223"/>
              <a:gd name="T18" fmla="*/ 358545 w 400"/>
              <a:gd name="T19" fmla="*/ 64504 h 223"/>
              <a:gd name="T20" fmla="*/ 397550 w 400"/>
              <a:gd name="T21" fmla="*/ 81810 h 223"/>
              <a:gd name="T22" fmla="*/ 436555 w 400"/>
              <a:gd name="T23" fmla="*/ 114848 h 223"/>
              <a:gd name="T24" fmla="*/ 475559 w 400"/>
              <a:gd name="T25" fmla="*/ 138447 h 223"/>
              <a:gd name="T26" fmla="*/ 498062 w 400"/>
              <a:gd name="T27" fmla="*/ 171485 h 223"/>
              <a:gd name="T28" fmla="*/ 592574 w 400"/>
              <a:gd name="T29" fmla="*/ 114848 h 223"/>
              <a:gd name="T30" fmla="*/ 568571 w 400"/>
              <a:gd name="T31" fmla="*/ 155753 h 223"/>
              <a:gd name="T32" fmla="*/ 553569 w 400"/>
              <a:gd name="T33" fmla="*/ 187218 h 223"/>
              <a:gd name="T34" fmla="*/ 546068 w 400"/>
              <a:gd name="T35" fmla="*/ 220256 h 223"/>
              <a:gd name="T36" fmla="*/ 537067 w 400"/>
              <a:gd name="T37" fmla="*/ 253295 h 223"/>
              <a:gd name="T38" fmla="*/ 522065 w 400"/>
              <a:gd name="T39" fmla="*/ 294200 h 223"/>
              <a:gd name="T40" fmla="*/ 522065 w 400"/>
              <a:gd name="T41" fmla="*/ 335104 h 223"/>
              <a:gd name="T42" fmla="*/ 507063 w 400"/>
              <a:gd name="T43" fmla="*/ 350837 h 223"/>
              <a:gd name="T44" fmla="*/ 483060 w 400"/>
              <a:gd name="T45" fmla="*/ 342971 h 223"/>
              <a:gd name="T46" fmla="*/ 459057 w 400"/>
              <a:gd name="T47" fmla="*/ 335104 h 223"/>
              <a:gd name="T48" fmla="*/ 436555 w 400"/>
              <a:gd name="T49" fmla="*/ 335104 h 223"/>
              <a:gd name="T50" fmla="*/ 405051 w 400"/>
              <a:gd name="T51" fmla="*/ 335104 h 223"/>
              <a:gd name="T52" fmla="*/ 381048 w 400"/>
              <a:gd name="T53" fmla="*/ 335104 h 223"/>
              <a:gd name="T54" fmla="*/ 358545 w 400"/>
              <a:gd name="T55" fmla="*/ 335104 h 223"/>
              <a:gd name="T56" fmla="*/ 334542 w 400"/>
              <a:gd name="T57" fmla="*/ 335104 h 223"/>
              <a:gd name="T58" fmla="*/ 303038 w 400"/>
              <a:gd name="T59" fmla="*/ 335104 h 223"/>
              <a:gd name="T60" fmla="*/ 381048 w 400"/>
              <a:gd name="T61" fmla="*/ 228123 h 223"/>
              <a:gd name="T62" fmla="*/ 334542 w 400"/>
              <a:gd name="T63" fmla="*/ 179352 h 223"/>
              <a:gd name="T64" fmla="*/ 303038 w 400"/>
              <a:gd name="T65" fmla="*/ 155753 h 223"/>
              <a:gd name="T66" fmla="*/ 264033 w 400"/>
              <a:gd name="T67" fmla="*/ 122714 h 223"/>
              <a:gd name="T68" fmla="*/ 225028 w 400"/>
              <a:gd name="T69" fmla="*/ 97542 h 223"/>
              <a:gd name="T70" fmla="*/ 195024 w 400"/>
              <a:gd name="T71" fmla="*/ 73943 h 223"/>
              <a:gd name="T72" fmla="*/ 163520 w 400"/>
              <a:gd name="T73" fmla="*/ 64504 h 223"/>
              <a:gd name="T74" fmla="*/ 132017 w 400"/>
              <a:gd name="T75" fmla="*/ 48771 h 223"/>
              <a:gd name="T76" fmla="*/ 100513 w 400"/>
              <a:gd name="T77" fmla="*/ 40905 h 223"/>
              <a:gd name="T78" fmla="*/ 61508 w 400"/>
              <a:gd name="T79" fmla="*/ 40905 h 223"/>
              <a:gd name="T80" fmla="*/ 30004 w 400"/>
              <a:gd name="T81" fmla="*/ 48771 h 2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0"/>
              <a:gd name="T124" fmla="*/ 0 h 223"/>
              <a:gd name="T125" fmla="*/ 400 w 400"/>
              <a:gd name="T126" fmla="*/ 223 h 2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0" h="223">
                <a:moveTo>
                  <a:pt x="0" y="31"/>
                </a:moveTo>
                <a:lnTo>
                  <a:pt x="15" y="21"/>
                </a:lnTo>
                <a:lnTo>
                  <a:pt x="26" y="15"/>
                </a:lnTo>
                <a:lnTo>
                  <a:pt x="36" y="10"/>
                </a:lnTo>
                <a:lnTo>
                  <a:pt x="46" y="10"/>
                </a:lnTo>
                <a:lnTo>
                  <a:pt x="57" y="5"/>
                </a:lnTo>
                <a:lnTo>
                  <a:pt x="67" y="5"/>
                </a:lnTo>
                <a:lnTo>
                  <a:pt x="78" y="0"/>
                </a:lnTo>
                <a:lnTo>
                  <a:pt x="93" y="0"/>
                </a:lnTo>
                <a:lnTo>
                  <a:pt x="104" y="0"/>
                </a:lnTo>
                <a:lnTo>
                  <a:pt x="119" y="5"/>
                </a:lnTo>
                <a:lnTo>
                  <a:pt x="130" y="5"/>
                </a:lnTo>
                <a:lnTo>
                  <a:pt x="145" y="5"/>
                </a:lnTo>
                <a:lnTo>
                  <a:pt x="161" y="10"/>
                </a:lnTo>
                <a:lnTo>
                  <a:pt x="176" y="15"/>
                </a:lnTo>
                <a:lnTo>
                  <a:pt x="187" y="21"/>
                </a:lnTo>
                <a:lnTo>
                  <a:pt x="202" y="26"/>
                </a:lnTo>
                <a:lnTo>
                  <a:pt x="213" y="26"/>
                </a:lnTo>
                <a:lnTo>
                  <a:pt x="223" y="36"/>
                </a:lnTo>
                <a:lnTo>
                  <a:pt x="239" y="41"/>
                </a:lnTo>
                <a:lnTo>
                  <a:pt x="254" y="47"/>
                </a:lnTo>
                <a:lnTo>
                  <a:pt x="265" y="52"/>
                </a:lnTo>
                <a:lnTo>
                  <a:pt x="280" y="62"/>
                </a:lnTo>
                <a:lnTo>
                  <a:pt x="291" y="73"/>
                </a:lnTo>
                <a:lnTo>
                  <a:pt x="306" y="78"/>
                </a:lnTo>
                <a:lnTo>
                  <a:pt x="317" y="88"/>
                </a:lnTo>
                <a:lnTo>
                  <a:pt x="327" y="99"/>
                </a:lnTo>
                <a:lnTo>
                  <a:pt x="332" y="109"/>
                </a:lnTo>
                <a:lnTo>
                  <a:pt x="400" y="62"/>
                </a:lnTo>
                <a:lnTo>
                  <a:pt x="395" y="73"/>
                </a:lnTo>
                <a:lnTo>
                  <a:pt x="384" y="88"/>
                </a:lnTo>
                <a:lnTo>
                  <a:pt x="379" y="99"/>
                </a:lnTo>
                <a:lnTo>
                  <a:pt x="374" y="109"/>
                </a:lnTo>
                <a:lnTo>
                  <a:pt x="369" y="119"/>
                </a:lnTo>
                <a:lnTo>
                  <a:pt x="364" y="130"/>
                </a:lnTo>
                <a:lnTo>
                  <a:pt x="364" y="140"/>
                </a:lnTo>
                <a:lnTo>
                  <a:pt x="358" y="151"/>
                </a:lnTo>
                <a:lnTo>
                  <a:pt x="358" y="161"/>
                </a:lnTo>
                <a:lnTo>
                  <a:pt x="353" y="171"/>
                </a:lnTo>
                <a:lnTo>
                  <a:pt x="348" y="187"/>
                </a:lnTo>
                <a:lnTo>
                  <a:pt x="348" y="197"/>
                </a:lnTo>
                <a:lnTo>
                  <a:pt x="348" y="213"/>
                </a:lnTo>
                <a:lnTo>
                  <a:pt x="343" y="223"/>
                </a:lnTo>
                <a:lnTo>
                  <a:pt x="338" y="223"/>
                </a:lnTo>
                <a:lnTo>
                  <a:pt x="327" y="223"/>
                </a:lnTo>
                <a:lnTo>
                  <a:pt x="322" y="218"/>
                </a:lnTo>
                <a:lnTo>
                  <a:pt x="312" y="218"/>
                </a:lnTo>
                <a:lnTo>
                  <a:pt x="306" y="213"/>
                </a:lnTo>
                <a:lnTo>
                  <a:pt x="296" y="213"/>
                </a:lnTo>
                <a:lnTo>
                  <a:pt x="291" y="213"/>
                </a:lnTo>
                <a:lnTo>
                  <a:pt x="280" y="213"/>
                </a:lnTo>
                <a:lnTo>
                  <a:pt x="270" y="213"/>
                </a:lnTo>
                <a:lnTo>
                  <a:pt x="260" y="213"/>
                </a:lnTo>
                <a:lnTo>
                  <a:pt x="254" y="213"/>
                </a:lnTo>
                <a:lnTo>
                  <a:pt x="244" y="208"/>
                </a:lnTo>
                <a:lnTo>
                  <a:pt x="239" y="213"/>
                </a:lnTo>
                <a:lnTo>
                  <a:pt x="228" y="213"/>
                </a:lnTo>
                <a:lnTo>
                  <a:pt x="223" y="213"/>
                </a:lnTo>
                <a:lnTo>
                  <a:pt x="213" y="213"/>
                </a:lnTo>
                <a:lnTo>
                  <a:pt x="202" y="213"/>
                </a:lnTo>
                <a:lnTo>
                  <a:pt x="265" y="161"/>
                </a:lnTo>
                <a:lnTo>
                  <a:pt x="254" y="145"/>
                </a:lnTo>
                <a:lnTo>
                  <a:pt x="244" y="135"/>
                </a:lnTo>
                <a:lnTo>
                  <a:pt x="223" y="114"/>
                </a:lnTo>
                <a:lnTo>
                  <a:pt x="213" y="109"/>
                </a:lnTo>
                <a:lnTo>
                  <a:pt x="202" y="99"/>
                </a:lnTo>
                <a:lnTo>
                  <a:pt x="187" y="83"/>
                </a:lnTo>
                <a:lnTo>
                  <a:pt x="176" y="78"/>
                </a:lnTo>
                <a:lnTo>
                  <a:pt x="161" y="67"/>
                </a:lnTo>
                <a:lnTo>
                  <a:pt x="150" y="62"/>
                </a:lnTo>
                <a:lnTo>
                  <a:pt x="140" y="57"/>
                </a:lnTo>
                <a:lnTo>
                  <a:pt x="130" y="47"/>
                </a:lnTo>
                <a:lnTo>
                  <a:pt x="119" y="41"/>
                </a:lnTo>
                <a:lnTo>
                  <a:pt x="109" y="41"/>
                </a:lnTo>
                <a:lnTo>
                  <a:pt x="98" y="36"/>
                </a:lnTo>
                <a:lnTo>
                  <a:pt x="88" y="31"/>
                </a:lnTo>
                <a:lnTo>
                  <a:pt x="78" y="31"/>
                </a:lnTo>
                <a:lnTo>
                  <a:pt x="67" y="26"/>
                </a:lnTo>
                <a:lnTo>
                  <a:pt x="57" y="31"/>
                </a:lnTo>
                <a:lnTo>
                  <a:pt x="41" y="26"/>
                </a:lnTo>
                <a:lnTo>
                  <a:pt x="31" y="26"/>
                </a:lnTo>
                <a:lnTo>
                  <a:pt x="20" y="31"/>
                </a:lnTo>
                <a:lnTo>
                  <a:pt x="0" y="31"/>
                </a:lnTo>
                <a:close/>
              </a:path>
            </a:pathLst>
          </a:custGeom>
          <a:solidFill>
            <a:srgbClr val="FF0033"/>
          </a:solidFill>
          <a:ln w="9525">
            <a:noFill/>
            <a:round/>
            <a:headEnd/>
            <a:tailEnd/>
          </a:ln>
        </p:spPr>
        <p:txBody>
          <a:bodyPr/>
          <a:lstStyle/>
          <a:p>
            <a:endParaRPr lang="en-US"/>
          </a:p>
        </p:txBody>
      </p:sp>
      <p:sp>
        <p:nvSpPr>
          <p:cNvPr id="13321" name="Text Box 9"/>
          <p:cNvSpPr txBox="1">
            <a:spLocks noChangeArrowheads="1"/>
          </p:cNvSpPr>
          <p:nvPr/>
        </p:nvSpPr>
        <p:spPr bwMode="auto">
          <a:xfrm>
            <a:off x="1047750" y="3170238"/>
            <a:ext cx="927100" cy="304800"/>
          </a:xfrm>
          <a:prstGeom prst="rect">
            <a:avLst/>
          </a:prstGeom>
          <a:noFill/>
          <a:ln w="9525">
            <a:noFill/>
            <a:miter lim="800000"/>
            <a:headEnd/>
            <a:tailEnd/>
          </a:ln>
        </p:spPr>
        <p:txBody>
          <a:bodyPr wrap="none">
            <a:spAutoFit/>
          </a:bodyPr>
          <a:lstStyle/>
          <a:p>
            <a:r>
              <a:rPr lang="en-US" sz="1400" b="1" i="0"/>
              <a:t>Processor</a:t>
            </a:r>
          </a:p>
        </p:txBody>
      </p:sp>
      <p:sp>
        <p:nvSpPr>
          <p:cNvPr id="13322" name="Text Box 10"/>
          <p:cNvSpPr txBox="1">
            <a:spLocks noChangeArrowheads="1"/>
          </p:cNvSpPr>
          <p:nvPr/>
        </p:nvSpPr>
        <p:spPr bwMode="auto">
          <a:xfrm>
            <a:off x="773113" y="1792288"/>
            <a:ext cx="184150" cy="336550"/>
          </a:xfrm>
          <a:prstGeom prst="rect">
            <a:avLst/>
          </a:prstGeom>
          <a:noFill/>
          <a:ln w="9525">
            <a:noFill/>
            <a:miter lim="800000"/>
            <a:headEnd/>
            <a:tailEnd/>
          </a:ln>
        </p:spPr>
        <p:txBody>
          <a:bodyPr wrap="none">
            <a:spAutoFit/>
          </a:bodyPr>
          <a:lstStyle/>
          <a:p>
            <a:endParaRPr lang="en-US" sz="1600" b="1" i="0"/>
          </a:p>
        </p:txBody>
      </p:sp>
      <p:sp>
        <p:nvSpPr>
          <p:cNvPr id="13323" name="Text Box 11"/>
          <p:cNvSpPr txBox="1">
            <a:spLocks noChangeArrowheads="1"/>
          </p:cNvSpPr>
          <p:nvPr/>
        </p:nvSpPr>
        <p:spPr bwMode="auto">
          <a:xfrm>
            <a:off x="601663" y="2265363"/>
            <a:ext cx="1922462" cy="304800"/>
          </a:xfrm>
          <a:prstGeom prst="rect">
            <a:avLst/>
          </a:prstGeom>
          <a:noFill/>
          <a:ln w="9525">
            <a:noFill/>
            <a:miter lim="800000"/>
            <a:headEnd/>
            <a:tailEnd/>
          </a:ln>
        </p:spPr>
        <p:txBody>
          <a:bodyPr>
            <a:spAutoFit/>
          </a:bodyPr>
          <a:lstStyle/>
          <a:p>
            <a:r>
              <a:rPr lang="en-US" sz="1400" b="1" i="0"/>
              <a:t>         Application</a:t>
            </a:r>
          </a:p>
        </p:txBody>
      </p:sp>
      <p:sp>
        <p:nvSpPr>
          <p:cNvPr id="13324" name="Text Box 12"/>
          <p:cNvSpPr txBox="1">
            <a:spLocks noChangeArrowheads="1"/>
          </p:cNvSpPr>
          <p:nvPr/>
        </p:nvSpPr>
        <p:spPr bwMode="auto">
          <a:xfrm>
            <a:off x="2000250" y="1812925"/>
            <a:ext cx="184150" cy="274638"/>
          </a:xfrm>
          <a:prstGeom prst="rect">
            <a:avLst/>
          </a:prstGeom>
          <a:noFill/>
          <a:ln w="9525">
            <a:noFill/>
            <a:miter lim="800000"/>
            <a:headEnd/>
            <a:tailEnd/>
          </a:ln>
        </p:spPr>
        <p:txBody>
          <a:bodyPr wrap="none">
            <a:spAutoFit/>
          </a:bodyPr>
          <a:lstStyle/>
          <a:p>
            <a:endParaRPr lang="en-US" sz="1200" b="1" i="0"/>
          </a:p>
        </p:txBody>
      </p:sp>
      <p:sp>
        <p:nvSpPr>
          <p:cNvPr id="13325" name="Freeform 13"/>
          <p:cNvSpPr>
            <a:spLocks/>
          </p:cNvSpPr>
          <p:nvPr/>
        </p:nvSpPr>
        <p:spPr bwMode="auto">
          <a:xfrm rot="19967596" flipH="1">
            <a:off x="1660525" y="2686050"/>
            <a:ext cx="536575" cy="334963"/>
          </a:xfrm>
          <a:custGeom>
            <a:avLst/>
            <a:gdLst>
              <a:gd name="T0" fmla="*/ 20122 w 400"/>
              <a:gd name="T1" fmla="*/ 31544 h 223"/>
              <a:gd name="T2" fmla="*/ 48292 w 400"/>
              <a:gd name="T3" fmla="*/ 15021 h 223"/>
              <a:gd name="T4" fmla="*/ 76462 w 400"/>
              <a:gd name="T5" fmla="*/ 7510 h 223"/>
              <a:gd name="T6" fmla="*/ 104632 w 400"/>
              <a:gd name="T7" fmla="*/ 0 h 223"/>
              <a:gd name="T8" fmla="*/ 139509 w 400"/>
              <a:gd name="T9" fmla="*/ 0 h 223"/>
              <a:gd name="T10" fmla="*/ 174387 w 400"/>
              <a:gd name="T11" fmla="*/ 7510 h 223"/>
              <a:gd name="T12" fmla="*/ 215971 w 400"/>
              <a:gd name="T13" fmla="*/ 15021 h 223"/>
              <a:gd name="T14" fmla="*/ 250849 w 400"/>
              <a:gd name="T15" fmla="*/ 31544 h 223"/>
              <a:gd name="T16" fmla="*/ 285726 w 400"/>
              <a:gd name="T17" fmla="*/ 39054 h 223"/>
              <a:gd name="T18" fmla="*/ 320604 w 400"/>
              <a:gd name="T19" fmla="*/ 61585 h 223"/>
              <a:gd name="T20" fmla="*/ 355481 w 400"/>
              <a:gd name="T21" fmla="*/ 78108 h 223"/>
              <a:gd name="T22" fmla="*/ 390358 w 400"/>
              <a:gd name="T23" fmla="*/ 109652 h 223"/>
              <a:gd name="T24" fmla="*/ 425236 w 400"/>
              <a:gd name="T25" fmla="*/ 132183 h 223"/>
              <a:gd name="T26" fmla="*/ 445357 w 400"/>
              <a:gd name="T27" fmla="*/ 163726 h 223"/>
              <a:gd name="T28" fmla="*/ 529868 w 400"/>
              <a:gd name="T29" fmla="*/ 109652 h 223"/>
              <a:gd name="T30" fmla="*/ 508405 w 400"/>
              <a:gd name="T31" fmla="*/ 148706 h 223"/>
              <a:gd name="T32" fmla="*/ 494990 w 400"/>
              <a:gd name="T33" fmla="*/ 178747 h 223"/>
              <a:gd name="T34" fmla="*/ 488283 w 400"/>
              <a:gd name="T35" fmla="*/ 210291 h 223"/>
              <a:gd name="T36" fmla="*/ 480235 w 400"/>
              <a:gd name="T37" fmla="*/ 241834 h 223"/>
              <a:gd name="T38" fmla="*/ 466820 w 400"/>
              <a:gd name="T39" fmla="*/ 280888 h 223"/>
              <a:gd name="T40" fmla="*/ 466820 w 400"/>
              <a:gd name="T41" fmla="*/ 319942 h 223"/>
              <a:gd name="T42" fmla="*/ 453406 w 400"/>
              <a:gd name="T43" fmla="*/ 334963 h 223"/>
              <a:gd name="T44" fmla="*/ 431943 w 400"/>
              <a:gd name="T45" fmla="*/ 327453 h 223"/>
              <a:gd name="T46" fmla="*/ 410480 w 400"/>
              <a:gd name="T47" fmla="*/ 319942 h 223"/>
              <a:gd name="T48" fmla="*/ 390358 w 400"/>
              <a:gd name="T49" fmla="*/ 319942 h 223"/>
              <a:gd name="T50" fmla="*/ 362188 w 400"/>
              <a:gd name="T51" fmla="*/ 319942 h 223"/>
              <a:gd name="T52" fmla="*/ 340725 w 400"/>
              <a:gd name="T53" fmla="*/ 319942 h 223"/>
              <a:gd name="T54" fmla="*/ 320604 w 400"/>
              <a:gd name="T55" fmla="*/ 319942 h 223"/>
              <a:gd name="T56" fmla="*/ 299141 w 400"/>
              <a:gd name="T57" fmla="*/ 319942 h 223"/>
              <a:gd name="T58" fmla="*/ 270970 w 400"/>
              <a:gd name="T59" fmla="*/ 319942 h 223"/>
              <a:gd name="T60" fmla="*/ 340725 w 400"/>
              <a:gd name="T61" fmla="*/ 217801 h 223"/>
              <a:gd name="T62" fmla="*/ 299141 w 400"/>
              <a:gd name="T63" fmla="*/ 171237 h 223"/>
              <a:gd name="T64" fmla="*/ 270970 w 400"/>
              <a:gd name="T65" fmla="*/ 148706 h 223"/>
              <a:gd name="T66" fmla="*/ 236093 w 400"/>
              <a:gd name="T67" fmla="*/ 117162 h 223"/>
              <a:gd name="T68" fmla="*/ 201216 w 400"/>
              <a:gd name="T69" fmla="*/ 93129 h 223"/>
              <a:gd name="T70" fmla="*/ 174387 w 400"/>
              <a:gd name="T71" fmla="*/ 70598 h 223"/>
              <a:gd name="T72" fmla="*/ 146217 w 400"/>
              <a:gd name="T73" fmla="*/ 61585 h 223"/>
              <a:gd name="T74" fmla="*/ 118047 w 400"/>
              <a:gd name="T75" fmla="*/ 46564 h 223"/>
              <a:gd name="T76" fmla="*/ 89876 w 400"/>
              <a:gd name="T77" fmla="*/ 39054 h 223"/>
              <a:gd name="T78" fmla="*/ 54999 w 400"/>
              <a:gd name="T79" fmla="*/ 39054 h 223"/>
              <a:gd name="T80" fmla="*/ 26829 w 400"/>
              <a:gd name="T81" fmla="*/ 46564 h 2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0"/>
              <a:gd name="T124" fmla="*/ 0 h 223"/>
              <a:gd name="T125" fmla="*/ 400 w 400"/>
              <a:gd name="T126" fmla="*/ 223 h 2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0" h="223">
                <a:moveTo>
                  <a:pt x="0" y="31"/>
                </a:moveTo>
                <a:lnTo>
                  <a:pt x="15" y="21"/>
                </a:lnTo>
                <a:lnTo>
                  <a:pt x="26" y="15"/>
                </a:lnTo>
                <a:lnTo>
                  <a:pt x="36" y="10"/>
                </a:lnTo>
                <a:lnTo>
                  <a:pt x="46" y="10"/>
                </a:lnTo>
                <a:lnTo>
                  <a:pt x="57" y="5"/>
                </a:lnTo>
                <a:lnTo>
                  <a:pt x="67" y="5"/>
                </a:lnTo>
                <a:lnTo>
                  <a:pt x="78" y="0"/>
                </a:lnTo>
                <a:lnTo>
                  <a:pt x="93" y="0"/>
                </a:lnTo>
                <a:lnTo>
                  <a:pt x="104" y="0"/>
                </a:lnTo>
                <a:lnTo>
                  <a:pt x="119" y="5"/>
                </a:lnTo>
                <a:lnTo>
                  <a:pt x="130" y="5"/>
                </a:lnTo>
                <a:lnTo>
                  <a:pt x="145" y="5"/>
                </a:lnTo>
                <a:lnTo>
                  <a:pt x="161" y="10"/>
                </a:lnTo>
                <a:lnTo>
                  <a:pt x="176" y="15"/>
                </a:lnTo>
                <a:lnTo>
                  <a:pt x="187" y="21"/>
                </a:lnTo>
                <a:lnTo>
                  <a:pt x="202" y="26"/>
                </a:lnTo>
                <a:lnTo>
                  <a:pt x="213" y="26"/>
                </a:lnTo>
                <a:lnTo>
                  <a:pt x="223" y="36"/>
                </a:lnTo>
                <a:lnTo>
                  <a:pt x="239" y="41"/>
                </a:lnTo>
                <a:lnTo>
                  <a:pt x="254" y="47"/>
                </a:lnTo>
                <a:lnTo>
                  <a:pt x="265" y="52"/>
                </a:lnTo>
                <a:lnTo>
                  <a:pt x="280" y="62"/>
                </a:lnTo>
                <a:lnTo>
                  <a:pt x="291" y="73"/>
                </a:lnTo>
                <a:lnTo>
                  <a:pt x="306" y="78"/>
                </a:lnTo>
                <a:lnTo>
                  <a:pt x="317" y="88"/>
                </a:lnTo>
                <a:lnTo>
                  <a:pt x="327" y="99"/>
                </a:lnTo>
                <a:lnTo>
                  <a:pt x="332" y="109"/>
                </a:lnTo>
                <a:lnTo>
                  <a:pt x="400" y="62"/>
                </a:lnTo>
                <a:lnTo>
                  <a:pt x="395" y="73"/>
                </a:lnTo>
                <a:lnTo>
                  <a:pt x="384" y="88"/>
                </a:lnTo>
                <a:lnTo>
                  <a:pt x="379" y="99"/>
                </a:lnTo>
                <a:lnTo>
                  <a:pt x="374" y="109"/>
                </a:lnTo>
                <a:lnTo>
                  <a:pt x="369" y="119"/>
                </a:lnTo>
                <a:lnTo>
                  <a:pt x="364" y="130"/>
                </a:lnTo>
                <a:lnTo>
                  <a:pt x="364" y="140"/>
                </a:lnTo>
                <a:lnTo>
                  <a:pt x="358" y="151"/>
                </a:lnTo>
                <a:lnTo>
                  <a:pt x="358" y="161"/>
                </a:lnTo>
                <a:lnTo>
                  <a:pt x="353" y="171"/>
                </a:lnTo>
                <a:lnTo>
                  <a:pt x="348" y="187"/>
                </a:lnTo>
                <a:lnTo>
                  <a:pt x="348" y="197"/>
                </a:lnTo>
                <a:lnTo>
                  <a:pt x="348" y="213"/>
                </a:lnTo>
                <a:lnTo>
                  <a:pt x="343" y="223"/>
                </a:lnTo>
                <a:lnTo>
                  <a:pt x="338" y="223"/>
                </a:lnTo>
                <a:lnTo>
                  <a:pt x="327" y="223"/>
                </a:lnTo>
                <a:lnTo>
                  <a:pt x="322" y="218"/>
                </a:lnTo>
                <a:lnTo>
                  <a:pt x="312" y="218"/>
                </a:lnTo>
                <a:lnTo>
                  <a:pt x="306" y="213"/>
                </a:lnTo>
                <a:lnTo>
                  <a:pt x="296" y="213"/>
                </a:lnTo>
                <a:lnTo>
                  <a:pt x="291" y="213"/>
                </a:lnTo>
                <a:lnTo>
                  <a:pt x="280" y="213"/>
                </a:lnTo>
                <a:lnTo>
                  <a:pt x="270" y="213"/>
                </a:lnTo>
                <a:lnTo>
                  <a:pt x="260" y="213"/>
                </a:lnTo>
                <a:lnTo>
                  <a:pt x="254" y="213"/>
                </a:lnTo>
                <a:lnTo>
                  <a:pt x="244" y="208"/>
                </a:lnTo>
                <a:lnTo>
                  <a:pt x="239" y="213"/>
                </a:lnTo>
                <a:lnTo>
                  <a:pt x="228" y="213"/>
                </a:lnTo>
                <a:lnTo>
                  <a:pt x="223" y="213"/>
                </a:lnTo>
                <a:lnTo>
                  <a:pt x="213" y="213"/>
                </a:lnTo>
                <a:lnTo>
                  <a:pt x="202" y="213"/>
                </a:lnTo>
                <a:lnTo>
                  <a:pt x="265" y="161"/>
                </a:lnTo>
                <a:lnTo>
                  <a:pt x="254" y="145"/>
                </a:lnTo>
                <a:lnTo>
                  <a:pt x="244" y="135"/>
                </a:lnTo>
                <a:lnTo>
                  <a:pt x="223" y="114"/>
                </a:lnTo>
                <a:lnTo>
                  <a:pt x="213" y="109"/>
                </a:lnTo>
                <a:lnTo>
                  <a:pt x="202" y="99"/>
                </a:lnTo>
                <a:lnTo>
                  <a:pt x="187" y="83"/>
                </a:lnTo>
                <a:lnTo>
                  <a:pt x="176" y="78"/>
                </a:lnTo>
                <a:lnTo>
                  <a:pt x="161" y="67"/>
                </a:lnTo>
                <a:lnTo>
                  <a:pt x="150" y="62"/>
                </a:lnTo>
                <a:lnTo>
                  <a:pt x="140" y="57"/>
                </a:lnTo>
                <a:lnTo>
                  <a:pt x="130" y="47"/>
                </a:lnTo>
                <a:lnTo>
                  <a:pt x="119" y="41"/>
                </a:lnTo>
                <a:lnTo>
                  <a:pt x="109" y="41"/>
                </a:lnTo>
                <a:lnTo>
                  <a:pt x="98" y="36"/>
                </a:lnTo>
                <a:lnTo>
                  <a:pt x="88" y="31"/>
                </a:lnTo>
                <a:lnTo>
                  <a:pt x="78" y="31"/>
                </a:lnTo>
                <a:lnTo>
                  <a:pt x="67" y="26"/>
                </a:lnTo>
                <a:lnTo>
                  <a:pt x="57" y="31"/>
                </a:lnTo>
                <a:lnTo>
                  <a:pt x="41" y="26"/>
                </a:lnTo>
                <a:lnTo>
                  <a:pt x="31" y="26"/>
                </a:lnTo>
                <a:lnTo>
                  <a:pt x="20" y="31"/>
                </a:lnTo>
                <a:lnTo>
                  <a:pt x="0" y="31"/>
                </a:lnTo>
                <a:close/>
              </a:path>
            </a:pathLst>
          </a:custGeom>
          <a:solidFill>
            <a:srgbClr val="FF0033"/>
          </a:solidFill>
          <a:ln w="9525">
            <a:noFill/>
            <a:round/>
            <a:headEnd/>
            <a:tailEnd/>
          </a:ln>
        </p:spPr>
        <p:txBody>
          <a:bodyPr/>
          <a:lstStyle/>
          <a:p>
            <a:endParaRPr lang="en-US"/>
          </a:p>
        </p:txBody>
      </p:sp>
      <p:sp>
        <p:nvSpPr>
          <p:cNvPr id="13326" name="Oval 14"/>
          <p:cNvSpPr>
            <a:spLocks noChangeArrowheads="1"/>
          </p:cNvSpPr>
          <p:nvPr/>
        </p:nvSpPr>
        <p:spPr bwMode="auto">
          <a:xfrm>
            <a:off x="2216150" y="4033838"/>
            <a:ext cx="714375" cy="223837"/>
          </a:xfrm>
          <a:prstGeom prst="ellipse">
            <a:avLst/>
          </a:prstGeom>
          <a:solidFill>
            <a:srgbClr val="FFFFCC"/>
          </a:solidFill>
          <a:ln w="9525">
            <a:solidFill>
              <a:schemeClr val="tx1"/>
            </a:solidFill>
            <a:round/>
            <a:headEnd/>
            <a:tailEnd/>
          </a:ln>
        </p:spPr>
        <p:txBody>
          <a:bodyPr wrap="none" anchor="ctr"/>
          <a:lstStyle/>
          <a:p>
            <a:endParaRPr lang="en-US"/>
          </a:p>
        </p:txBody>
      </p:sp>
      <p:sp>
        <p:nvSpPr>
          <p:cNvPr id="13327" name="Text Box 15"/>
          <p:cNvSpPr txBox="1">
            <a:spLocks noChangeArrowheads="1"/>
          </p:cNvSpPr>
          <p:nvPr/>
        </p:nvSpPr>
        <p:spPr bwMode="auto">
          <a:xfrm>
            <a:off x="2170113" y="4225925"/>
            <a:ext cx="982662" cy="560388"/>
          </a:xfrm>
          <a:prstGeom prst="rect">
            <a:avLst/>
          </a:prstGeom>
          <a:noFill/>
          <a:ln w="9525">
            <a:noFill/>
            <a:miter lim="800000"/>
            <a:headEnd/>
            <a:tailEnd/>
          </a:ln>
        </p:spPr>
        <p:txBody>
          <a:bodyPr>
            <a:spAutoFit/>
          </a:bodyPr>
          <a:lstStyle/>
          <a:p>
            <a:pPr algn="ctr">
              <a:lnSpc>
                <a:spcPct val="120000"/>
              </a:lnSpc>
            </a:pPr>
            <a:r>
              <a:rPr lang="en-US" sz="1400" b="1" i="0"/>
              <a:t>Network</a:t>
            </a:r>
          </a:p>
          <a:p>
            <a:pPr algn="ctr"/>
            <a:r>
              <a:rPr lang="en-US" sz="1400" b="1" i="0"/>
              <a:t>Interface</a:t>
            </a:r>
          </a:p>
        </p:txBody>
      </p:sp>
      <p:sp>
        <p:nvSpPr>
          <p:cNvPr id="13328" name="Oval 16"/>
          <p:cNvSpPr>
            <a:spLocks noChangeArrowheads="1"/>
          </p:cNvSpPr>
          <p:nvPr/>
        </p:nvSpPr>
        <p:spPr bwMode="auto">
          <a:xfrm>
            <a:off x="276225" y="4056063"/>
            <a:ext cx="712788" cy="223837"/>
          </a:xfrm>
          <a:prstGeom prst="ellipse">
            <a:avLst/>
          </a:prstGeom>
          <a:solidFill>
            <a:srgbClr val="FFFFCC"/>
          </a:solidFill>
          <a:ln w="9525">
            <a:solidFill>
              <a:schemeClr val="tx1"/>
            </a:solidFill>
            <a:round/>
            <a:headEnd/>
            <a:tailEnd/>
          </a:ln>
        </p:spPr>
        <p:txBody>
          <a:bodyPr wrap="none" anchor="ctr"/>
          <a:lstStyle/>
          <a:p>
            <a:endParaRPr lang="en-US"/>
          </a:p>
        </p:txBody>
      </p:sp>
      <p:sp>
        <p:nvSpPr>
          <p:cNvPr id="13329" name="Text Box 17"/>
          <p:cNvSpPr txBox="1">
            <a:spLocks noChangeArrowheads="1"/>
          </p:cNvSpPr>
          <p:nvPr/>
        </p:nvSpPr>
        <p:spPr bwMode="auto">
          <a:xfrm>
            <a:off x="533400" y="5638800"/>
            <a:ext cx="6667500" cy="457200"/>
          </a:xfrm>
          <a:prstGeom prst="rect">
            <a:avLst/>
          </a:prstGeom>
          <a:noFill/>
          <a:ln w="9525">
            <a:noFill/>
            <a:miter lim="800000"/>
            <a:headEnd/>
            <a:tailEnd/>
          </a:ln>
        </p:spPr>
        <p:txBody>
          <a:bodyPr wrap="none">
            <a:spAutoFit/>
          </a:bodyPr>
          <a:lstStyle/>
          <a:p>
            <a:r>
              <a:rPr lang="en-US" i="0"/>
              <a:t>Attitude: Freely choose physical variable of interest !</a:t>
            </a:r>
          </a:p>
        </p:txBody>
      </p:sp>
      <p:sp>
        <p:nvSpPr>
          <p:cNvPr id="13330" name="Text Box 18"/>
          <p:cNvSpPr txBox="1">
            <a:spLocks noChangeArrowheads="1"/>
          </p:cNvSpPr>
          <p:nvPr/>
        </p:nvSpPr>
        <p:spPr bwMode="auto">
          <a:xfrm>
            <a:off x="533400" y="6248400"/>
            <a:ext cx="8232775" cy="457200"/>
          </a:xfrm>
          <a:prstGeom prst="rect">
            <a:avLst/>
          </a:prstGeom>
          <a:noFill/>
          <a:ln w="9525">
            <a:noFill/>
            <a:miter lim="800000"/>
            <a:headEnd/>
            <a:tailEnd/>
          </a:ln>
        </p:spPr>
        <p:txBody>
          <a:bodyPr wrap="none">
            <a:spAutoFit/>
          </a:bodyPr>
          <a:lstStyle/>
          <a:p>
            <a:r>
              <a:rPr lang="en-US" i="0"/>
              <a:t>Another: Killer apps will multiply when actuation closes the loop </a:t>
            </a:r>
          </a:p>
        </p:txBody>
      </p:sp>
      <p:grpSp>
        <p:nvGrpSpPr>
          <p:cNvPr id="13331" name="Group 55"/>
          <p:cNvGrpSpPr>
            <a:grpSpLocks/>
          </p:cNvGrpSpPr>
          <p:nvPr/>
        </p:nvGrpSpPr>
        <p:grpSpPr bwMode="auto">
          <a:xfrm>
            <a:off x="3505200" y="2057400"/>
            <a:ext cx="5562600" cy="2667000"/>
            <a:chOff x="336" y="1104"/>
            <a:chExt cx="5280" cy="2208"/>
          </a:xfrm>
        </p:grpSpPr>
        <p:sp>
          <p:nvSpPr>
            <p:cNvPr id="13332" name="Rectangle 37"/>
            <p:cNvSpPr>
              <a:spLocks noChangeArrowheads="1"/>
            </p:cNvSpPr>
            <p:nvPr/>
          </p:nvSpPr>
          <p:spPr bwMode="auto">
            <a:xfrm>
              <a:off x="1986" y="1680"/>
              <a:ext cx="1834" cy="672"/>
            </a:xfrm>
            <a:prstGeom prst="rect">
              <a:avLst/>
            </a:prstGeom>
            <a:solidFill>
              <a:schemeClr val="bg1"/>
            </a:solidFill>
            <a:ln w="31750">
              <a:solidFill>
                <a:srgbClr val="003399"/>
              </a:solidFill>
              <a:miter lim="800000"/>
              <a:headEnd/>
              <a:tailEnd/>
            </a:ln>
          </p:spPr>
          <p:txBody>
            <a:bodyPr wrap="none" anchor="ctr"/>
            <a:lstStyle/>
            <a:p>
              <a:pPr algn="ctr"/>
              <a:r>
                <a:rPr lang="en-US" altLang="zh-CN" sz="1400" i="0">
                  <a:solidFill>
                    <a:srgbClr val="003399"/>
                  </a:solidFill>
                  <a:latin typeface="Verdana" pitchFamily="34" charset="0"/>
                  <a:ea typeface="宋体" pitchFamily="2" charset="-122"/>
                </a:rPr>
                <a:t>PROCESSING</a:t>
              </a:r>
            </a:p>
            <a:p>
              <a:pPr algn="ctr"/>
              <a:r>
                <a:rPr lang="en-US" altLang="zh-CN" sz="1400" i="0">
                  <a:solidFill>
                    <a:srgbClr val="003399"/>
                  </a:solidFill>
                  <a:latin typeface="Verdana" pitchFamily="34" charset="0"/>
                  <a:ea typeface="宋体" pitchFamily="2" charset="-122"/>
                </a:rPr>
                <a:t>SUB-SYSTEM</a:t>
              </a:r>
            </a:p>
          </p:txBody>
        </p:sp>
        <p:sp>
          <p:nvSpPr>
            <p:cNvPr id="13333" name="Rectangle 38"/>
            <p:cNvSpPr>
              <a:spLocks noChangeArrowheads="1"/>
            </p:cNvSpPr>
            <p:nvPr/>
          </p:nvSpPr>
          <p:spPr bwMode="auto">
            <a:xfrm>
              <a:off x="4095" y="1680"/>
              <a:ext cx="1521" cy="672"/>
            </a:xfrm>
            <a:prstGeom prst="rect">
              <a:avLst/>
            </a:prstGeom>
            <a:solidFill>
              <a:schemeClr val="bg1"/>
            </a:solidFill>
            <a:ln w="31750">
              <a:solidFill>
                <a:srgbClr val="FF0000"/>
              </a:solidFill>
              <a:miter lim="800000"/>
              <a:headEnd/>
              <a:tailEnd/>
            </a:ln>
          </p:spPr>
          <p:txBody>
            <a:bodyPr wrap="none" anchor="ctr"/>
            <a:lstStyle/>
            <a:p>
              <a:pPr algn="ctr"/>
              <a:r>
                <a:rPr lang="en-US" altLang="zh-CN" sz="1400" i="0">
                  <a:solidFill>
                    <a:srgbClr val="FF0000"/>
                  </a:solidFill>
                  <a:latin typeface="Verdana" pitchFamily="34" charset="0"/>
                  <a:ea typeface="宋体" pitchFamily="2" charset="-122"/>
                </a:rPr>
                <a:t>COMMUNICATION</a:t>
              </a:r>
            </a:p>
            <a:p>
              <a:pPr algn="ctr"/>
              <a:r>
                <a:rPr lang="en-US" altLang="zh-CN" sz="1400" i="0">
                  <a:solidFill>
                    <a:srgbClr val="FF0000"/>
                  </a:solidFill>
                  <a:latin typeface="Verdana" pitchFamily="34" charset="0"/>
                  <a:ea typeface="宋体" pitchFamily="2" charset="-122"/>
                </a:rPr>
                <a:t>SUB-SYSTEM</a:t>
              </a:r>
            </a:p>
          </p:txBody>
        </p:sp>
        <p:sp>
          <p:nvSpPr>
            <p:cNvPr id="13334" name="Rectangle 39"/>
            <p:cNvSpPr>
              <a:spLocks noChangeArrowheads="1"/>
            </p:cNvSpPr>
            <p:nvPr/>
          </p:nvSpPr>
          <p:spPr bwMode="auto">
            <a:xfrm>
              <a:off x="336" y="1680"/>
              <a:ext cx="1329" cy="672"/>
            </a:xfrm>
            <a:prstGeom prst="rect">
              <a:avLst/>
            </a:prstGeom>
            <a:solidFill>
              <a:schemeClr val="bg1"/>
            </a:solidFill>
            <a:ln w="31750">
              <a:solidFill>
                <a:schemeClr val="hlink"/>
              </a:solidFill>
              <a:miter lim="800000"/>
              <a:headEnd/>
              <a:tailEnd/>
            </a:ln>
          </p:spPr>
          <p:txBody>
            <a:bodyPr wrap="none" anchor="ctr"/>
            <a:lstStyle/>
            <a:p>
              <a:pPr algn="ctr"/>
              <a:r>
                <a:rPr lang="en-US" altLang="zh-CN" sz="1200" b="1" i="0">
                  <a:solidFill>
                    <a:schemeClr val="hlink"/>
                  </a:solidFill>
                  <a:latin typeface="Verdana" pitchFamily="34" charset="0"/>
                  <a:ea typeface="宋体" pitchFamily="2" charset="-122"/>
                </a:rPr>
                <a:t>SENSING</a:t>
              </a:r>
            </a:p>
            <a:p>
              <a:pPr algn="ctr"/>
              <a:r>
                <a:rPr lang="en-US" altLang="zh-CN" sz="1200" b="1" i="0">
                  <a:solidFill>
                    <a:schemeClr val="hlink"/>
                  </a:solidFill>
                  <a:latin typeface="Verdana" pitchFamily="34" charset="0"/>
                  <a:ea typeface="宋体" pitchFamily="2" charset="-122"/>
                </a:rPr>
                <a:t>SUB-SYSTEM</a:t>
              </a:r>
            </a:p>
          </p:txBody>
        </p:sp>
        <p:sp>
          <p:nvSpPr>
            <p:cNvPr id="13335" name="Line 40"/>
            <p:cNvSpPr>
              <a:spLocks noChangeShapeType="1"/>
            </p:cNvSpPr>
            <p:nvPr/>
          </p:nvSpPr>
          <p:spPr bwMode="auto">
            <a:xfrm>
              <a:off x="1665" y="2016"/>
              <a:ext cx="321" cy="1"/>
            </a:xfrm>
            <a:prstGeom prst="line">
              <a:avLst/>
            </a:prstGeom>
            <a:noFill/>
            <a:ln w="38100">
              <a:solidFill>
                <a:schemeClr val="tx1"/>
              </a:solidFill>
              <a:round/>
              <a:headEnd type="triangle" w="med" len="med"/>
              <a:tailEnd type="triangle" w="med" len="med"/>
            </a:ln>
          </p:spPr>
          <p:txBody>
            <a:bodyPr/>
            <a:lstStyle/>
            <a:p>
              <a:endParaRPr lang="en-US"/>
            </a:p>
          </p:txBody>
        </p:sp>
        <p:sp>
          <p:nvSpPr>
            <p:cNvPr id="13336" name="Line 41"/>
            <p:cNvSpPr>
              <a:spLocks noChangeShapeType="1"/>
            </p:cNvSpPr>
            <p:nvPr/>
          </p:nvSpPr>
          <p:spPr bwMode="auto">
            <a:xfrm>
              <a:off x="3820" y="2016"/>
              <a:ext cx="275" cy="1"/>
            </a:xfrm>
            <a:prstGeom prst="line">
              <a:avLst/>
            </a:prstGeom>
            <a:noFill/>
            <a:ln w="38100">
              <a:solidFill>
                <a:schemeClr val="tx1"/>
              </a:solidFill>
              <a:round/>
              <a:headEnd type="triangle" w="med" len="med"/>
              <a:tailEnd type="triangle" w="med" len="med"/>
            </a:ln>
          </p:spPr>
          <p:txBody>
            <a:bodyPr/>
            <a:lstStyle/>
            <a:p>
              <a:endParaRPr lang="en-US"/>
            </a:p>
          </p:txBody>
        </p:sp>
        <p:sp>
          <p:nvSpPr>
            <p:cNvPr id="13337" name="AutoShape 42"/>
            <p:cNvSpPr>
              <a:spLocks noChangeArrowheads="1"/>
            </p:cNvSpPr>
            <p:nvPr/>
          </p:nvSpPr>
          <p:spPr bwMode="auto">
            <a:xfrm rot="10800000">
              <a:off x="5011" y="1104"/>
              <a:ext cx="367" cy="288"/>
            </a:xfrm>
            <a:prstGeom prst="triangle">
              <a:avLst>
                <a:gd name="adj" fmla="val 50000"/>
              </a:avLst>
            </a:prstGeom>
            <a:solidFill>
              <a:schemeClr val="bg1"/>
            </a:solidFill>
            <a:ln w="31750">
              <a:solidFill>
                <a:srgbClr val="FF0000"/>
              </a:solidFill>
              <a:miter lim="800000"/>
              <a:headEnd/>
              <a:tailEnd/>
            </a:ln>
          </p:spPr>
          <p:txBody>
            <a:bodyPr wrap="none" anchor="ctr"/>
            <a:lstStyle/>
            <a:p>
              <a:endParaRPr lang="en-US"/>
            </a:p>
          </p:txBody>
        </p:sp>
        <p:sp>
          <p:nvSpPr>
            <p:cNvPr id="13338" name="Line 43"/>
            <p:cNvSpPr>
              <a:spLocks noChangeShapeType="1"/>
            </p:cNvSpPr>
            <p:nvPr/>
          </p:nvSpPr>
          <p:spPr bwMode="auto">
            <a:xfrm>
              <a:off x="5195" y="1392"/>
              <a:ext cx="1" cy="288"/>
            </a:xfrm>
            <a:prstGeom prst="line">
              <a:avLst/>
            </a:prstGeom>
            <a:noFill/>
            <a:ln w="28575">
              <a:solidFill>
                <a:srgbClr val="FF0000"/>
              </a:solidFill>
              <a:round/>
              <a:headEnd/>
              <a:tailEnd/>
            </a:ln>
          </p:spPr>
          <p:txBody>
            <a:bodyPr/>
            <a:lstStyle/>
            <a:p>
              <a:endParaRPr lang="en-US"/>
            </a:p>
          </p:txBody>
        </p:sp>
        <p:sp>
          <p:nvSpPr>
            <p:cNvPr id="13339" name="Rectangle 44"/>
            <p:cNvSpPr>
              <a:spLocks noChangeArrowheads="1"/>
            </p:cNvSpPr>
            <p:nvPr/>
          </p:nvSpPr>
          <p:spPr bwMode="auto">
            <a:xfrm>
              <a:off x="2016" y="2640"/>
              <a:ext cx="1824" cy="672"/>
            </a:xfrm>
            <a:prstGeom prst="rect">
              <a:avLst/>
            </a:prstGeom>
            <a:solidFill>
              <a:schemeClr val="bg1"/>
            </a:solidFill>
            <a:ln w="31750">
              <a:solidFill>
                <a:schemeClr val="tx1"/>
              </a:solidFill>
              <a:miter lim="800000"/>
              <a:headEnd/>
              <a:tailEnd/>
            </a:ln>
          </p:spPr>
          <p:txBody>
            <a:bodyPr wrap="none" anchor="ctr"/>
            <a:lstStyle/>
            <a:p>
              <a:pPr algn="ctr"/>
              <a:r>
                <a:rPr lang="en-US" altLang="zh-CN" sz="1400" i="0">
                  <a:latin typeface="Verdana" pitchFamily="34" charset="0"/>
                  <a:ea typeface="宋体" pitchFamily="2" charset="-122"/>
                </a:rPr>
                <a:t>POWER MGMT.</a:t>
              </a:r>
            </a:p>
            <a:p>
              <a:pPr algn="ctr"/>
              <a:r>
                <a:rPr lang="en-US" altLang="zh-CN" sz="1400" i="0">
                  <a:latin typeface="Verdana" pitchFamily="34" charset="0"/>
                  <a:ea typeface="宋体" pitchFamily="2" charset="-122"/>
                </a:rPr>
                <a:t>SUB-SYSTEM</a:t>
              </a:r>
            </a:p>
          </p:txBody>
        </p:sp>
        <p:sp>
          <p:nvSpPr>
            <p:cNvPr id="13340" name="Rectangle 45"/>
            <p:cNvSpPr>
              <a:spLocks noChangeArrowheads="1"/>
            </p:cNvSpPr>
            <p:nvPr/>
          </p:nvSpPr>
          <p:spPr bwMode="auto">
            <a:xfrm>
              <a:off x="336" y="2640"/>
              <a:ext cx="1329" cy="672"/>
            </a:xfrm>
            <a:prstGeom prst="rect">
              <a:avLst/>
            </a:prstGeom>
            <a:solidFill>
              <a:schemeClr val="bg1"/>
            </a:solidFill>
            <a:ln w="31750">
              <a:solidFill>
                <a:schemeClr val="hlink"/>
              </a:solidFill>
              <a:miter lim="800000"/>
              <a:headEnd/>
              <a:tailEnd/>
            </a:ln>
          </p:spPr>
          <p:txBody>
            <a:bodyPr wrap="none" anchor="ctr"/>
            <a:lstStyle/>
            <a:p>
              <a:pPr algn="ctr"/>
              <a:r>
                <a:rPr lang="en-US" altLang="zh-CN" sz="1200" b="1" i="0">
                  <a:solidFill>
                    <a:schemeClr val="hlink"/>
                  </a:solidFill>
                  <a:latin typeface="Verdana" pitchFamily="34" charset="0"/>
                  <a:ea typeface="宋体" pitchFamily="2" charset="-122"/>
                </a:rPr>
                <a:t>ACTUATION</a:t>
              </a:r>
            </a:p>
            <a:p>
              <a:pPr algn="ctr"/>
              <a:r>
                <a:rPr lang="en-US" altLang="zh-CN" sz="1200" b="1" i="0">
                  <a:solidFill>
                    <a:schemeClr val="hlink"/>
                  </a:solidFill>
                  <a:latin typeface="Verdana" pitchFamily="34" charset="0"/>
                  <a:ea typeface="宋体" pitchFamily="2" charset="-122"/>
                </a:rPr>
                <a:t>SUB-SYSTEM</a:t>
              </a:r>
            </a:p>
          </p:txBody>
        </p:sp>
        <p:sp>
          <p:nvSpPr>
            <p:cNvPr id="13341" name="Line 46"/>
            <p:cNvSpPr>
              <a:spLocks noChangeShapeType="1"/>
            </p:cNvSpPr>
            <p:nvPr/>
          </p:nvSpPr>
          <p:spPr bwMode="auto">
            <a:xfrm flipV="1">
              <a:off x="1680" y="2352"/>
              <a:ext cx="288" cy="288"/>
            </a:xfrm>
            <a:prstGeom prst="line">
              <a:avLst/>
            </a:prstGeom>
            <a:noFill/>
            <a:ln w="38100">
              <a:solidFill>
                <a:schemeClr val="tx1"/>
              </a:solidFill>
              <a:round/>
              <a:headEnd type="triangle" w="med" len="med"/>
              <a:tailEnd type="triangle" w="med" len="med"/>
            </a:ln>
          </p:spPr>
          <p:txBody>
            <a:bodyPr/>
            <a:lstStyle/>
            <a:p>
              <a:endParaRPr lang="en-US"/>
            </a:p>
          </p:txBody>
        </p:sp>
        <p:sp>
          <p:nvSpPr>
            <p:cNvPr id="13342" name="Line 47"/>
            <p:cNvSpPr>
              <a:spLocks noChangeShapeType="1"/>
            </p:cNvSpPr>
            <p:nvPr/>
          </p:nvSpPr>
          <p:spPr bwMode="auto">
            <a:xfrm>
              <a:off x="2880" y="2352"/>
              <a:ext cx="1" cy="288"/>
            </a:xfrm>
            <a:prstGeom prst="line">
              <a:avLst/>
            </a:prstGeom>
            <a:noFill/>
            <a:ln w="38100">
              <a:solidFill>
                <a:schemeClr val="tx1"/>
              </a:solidFill>
              <a:round/>
              <a:headEnd type="triangle" w="med" len="med"/>
              <a:tailEnd type="triangle" w="med" len="med"/>
            </a:ln>
          </p:spPr>
          <p:txBody>
            <a:bodyPr/>
            <a:lstStyle/>
            <a:p>
              <a:endParaRPr lang="en-US"/>
            </a:p>
          </p:txBody>
        </p:sp>
        <p:sp>
          <p:nvSpPr>
            <p:cNvPr id="13343" name="Rectangle 48"/>
            <p:cNvSpPr>
              <a:spLocks noChangeArrowheads="1"/>
            </p:cNvSpPr>
            <p:nvPr/>
          </p:nvSpPr>
          <p:spPr bwMode="auto">
            <a:xfrm>
              <a:off x="4128" y="2640"/>
              <a:ext cx="1488" cy="672"/>
            </a:xfrm>
            <a:prstGeom prst="rect">
              <a:avLst/>
            </a:prstGeom>
            <a:solidFill>
              <a:schemeClr val="bg1"/>
            </a:solidFill>
            <a:ln w="31750">
              <a:solidFill>
                <a:srgbClr val="FF0000"/>
              </a:solidFill>
              <a:miter lim="800000"/>
              <a:headEnd/>
              <a:tailEnd/>
            </a:ln>
          </p:spPr>
          <p:txBody>
            <a:bodyPr wrap="none" anchor="ctr"/>
            <a:lstStyle/>
            <a:p>
              <a:pPr algn="ctr"/>
              <a:r>
                <a:rPr lang="en-US" altLang="zh-CN" sz="1400" i="0">
                  <a:solidFill>
                    <a:srgbClr val="FF0000"/>
                  </a:solidFill>
                  <a:latin typeface="Verdana" pitchFamily="34" charset="0"/>
                  <a:ea typeface="宋体" pitchFamily="2" charset="-122"/>
                </a:rPr>
                <a:t>SECURITY</a:t>
              </a:r>
            </a:p>
            <a:p>
              <a:pPr algn="ctr"/>
              <a:r>
                <a:rPr lang="en-US" altLang="zh-CN" sz="1400" i="0">
                  <a:solidFill>
                    <a:srgbClr val="FF0000"/>
                  </a:solidFill>
                  <a:latin typeface="Verdana" pitchFamily="34" charset="0"/>
                  <a:ea typeface="宋体" pitchFamily="2" charset="-122"/>
                </a:rPr>
                <a:t>SUB-SYSTEM</a:t>
              </a:r>
            </a:p>
          </p:txBody>
        </p:sp>
        <p:sp>
          <p:nvSpPr>
            <p:cNvPr id="13344" name="Line 49"/>
            <p:cNvSpPr>
              <a:spLocks noChangeShapeType="1"/>
            </p:cNvSpPr>
            <p:nvPr/>
          </p:nvSpPr>
          <p:spPr bwMode="auto">
            <a:xfrm>
              <a:off x="4848" y="2352"/>
              <a:ext cx="1" cy="288"/>
            </a:xfrm>
            <a:prstGeom prst="line">
              <a:avLst/>
            </a:prstGeom>
            <a:noFill/>
            <a:ln w="38100">
              <a:solidFill>
                <a:schemeClr val="tx1"/>
              </a:solidFill>
              <a:round/>
              <a:headEnd type="triangle" w="med" len="med"/>
              <a:tailEnd type="triangle" w="med" len="med"/>
            </a:ln>
          </p:spPr>
          <p:txBody>
            <a:bodyPr/>
            <a:lstStyle/>
            <a:p>
              <a:endParaRPr lang="en-US"/>
            </a:p>
          </p:txBody>
        </p:sp>
        <p:sp>
          <p:nvSpPr>
            <p:cNvPr id="13345" name="Line 50"/>
            <p:cNvSpPr>
              <a:spLocks noChangeShapeType="1"/>
            </p:cNvSpPr>
            <p:nvPr/>
          </p:nvSpPr>
          <p:spPr bwMode="auto">
            <a:xfrm>
              <a:off x="1680" y="2928"/>
              <a:ext cx="336" cy="1"/>
            </a:xfrm>
            <a:prstGeom prst="line">
              <a:avLst/>
            </a:prstGeom>
            <a:noFill/>
            <a:ln w="38100">
              <a:solidFill>
                <a:schemeClr val="tx1"/>
              </a:solidFill>
              <a:round/>
              <a:headEnd type="triangle" w="med" len="med"/>
              <a:tailEnd type="triangle" w="med" len="med"/>
            </a:ln>
          </p:spPr>
          <p:txBody>
            <a:bodyPr/>
            <a:lstStyle/>
            <a:p>
              <a:endParaRPr lang="en-US"/>
            </a:p>
          </p:txBody>
        </p:sp>
        <p:sp>
          <p:nvSpPr>
            <p:cNvPr id="13346" name="Line 51"/>
            <p:cNvSpPr>
              <a:spLocks noChangeShapeType="1"/>
            </p:cNvSpPr>
            <p:nvPr/>
          </p:nvSpPr>
          <p:spPr bwMode="auto">
            <a:xfrm>
              <a:off x="3840" y="2352"/>
              <a:ext cx="288" cy="288"/>
            </a:xfrm>
            <a:prstGeom prst="line">
              <a:avLst/>
            </a:prstGeom>
            <a:noFill/>
            <a:ln w="38100">
              <a:solidFill>
                <a:schemeClr val="tx1"/>
              </a:solidFill>
              <a:round/>
              <a:headEnd type="triangle" w="med" len="med"/>
              <a:tailEnd type="triangle" w="med" len="med"/>
            </a:ln>
          </p:spPr>
          <p:txBody>
            <a:bodyPr/>
            <a:lstStyle/>
            <a:p>
              <a:endParaRPr lang="en-US"/>
            </a:p>
          </p:txBody>
        </p:sp>
        <p:sp>
          <p:nvSpPr>
            <p:cNvPr id="13347" name="Line 52"/>
            <p:cNvSpPr>
              <a:spLocks noChangeShapeType="1"/>
            </p:cNvSpPr>
            <p:nvPr/>
          </p:nvSpPr>
          <p:spPr bwMode="auto">
            <a:xfrm flipV="1">
              <a:off x="3840" y="2352"/>
              <a:ext cx="288" cy="288"/>
            </a:xfrm>
            <a:prstGeom prst="line">
              <a:avLst/>
            </a:prstGeom>
            <a:noFill/>
            <a:ln w="38100">
              <a:solidFill>
                <a:schemeClr val="tx1"/>
              </a:solidFill>
              <a:round/>
              <a:headEnd type="triangle" w="med" len="med"/>
              <a:tailEnd type="triangle" w="med" len="med"/>
            </a:ln>
          </p:spPr>
          <p:txBody>
            <a:bodyPr/>
            <a:lstStyle/>
            <a:p>
              <a:endParaRPr lang="en-US"/>
            </a:p>
          </p:txBody>
        </p:sp>
        <p:sp>
          <p:nvSpPr>
            <p:cNvPr id="13348" name="Line 53"/>
            <p:cNvSpPr>
              <a:spLocks noChangeShapeType="1"/>
            </p:cNvSpPr>
            <p:nvPr/>
          </p:nvSpPr>
          <p:spPr bwMode="auto">
            <a:xfrm>
              <a:off x="1680" y="2352"/>
              <a:ext cx="336" cy="288"/>
            </a:xfrm>
            <a:prstGeom prst="line">
              <a:avLst/>
            </a:prstGeom>
            <a:noFill/>
            <a:ln w="38100">
              <a:solidFill>
                <a:schemeClr val="tx1"/>
              </a:solidFill>
              <a:round/>
              <a:headEnd type="triangle" w="med" len="med"/>
              <a:tailEnd type="triangle" w="med" len="med"/>
            </a:ln>
          </p:spPr>
          <p:txBody>
            <a:bodyPr/>
            <a:lstStyle/>
            <a:p>
              <a:endParaRPr lang="en-US"/>
            </a:p>
          </p:txBody>
        </p:sp>
        <p:sp>
          <p:nvSpPr>
            <p:cNvPr id="13349" name="Line 54"/>
            <p:cNvSpPr>
              <a:spLocks noChangeShapeType="1"/>
            </p:cNvSpPr>
            <p:nvPr/>
          </p:nvSpPr>
          <p:spPr bwMode="auto">
            <a:xfrm>
              <a:off x="3840" y="2976"/>
              <a:ext cx="288" cy="1"/>
            </a:xfrm>
            <a:prstGeom prst="line">
              <a:avLst/>
            </a:prstGeom>
            <a:noFill/>
            <a:ln w="38100">
              <a:solidFill>
                <a:schemeClr val="tx1"/>
              </a:solidFill>
              <a:round/>
              <a:headEnd type="triangle" w="med" len="med"/>
              <a:tailEnd type="triangle" w="med" len="med"/>
            </a:ln>
          </p:spPr>
          <p:txBody>
            <a:bodyPr/>
            <a:lstStyle/>
            <a:p>
              <a:endParaRPr 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Assignment 0 (adopted from Ted Herman)</a:t>
            </a:r>
          </a:p>
        </p:txBody>
      </p:sp>
      <p:sp>
        <p:nvSpPr>
          <p:cNvPr id="39939" name="Rectangle 3"/>
          <p:cNvSpPr>
            <a:spLocks noGrp="1" noChangeArrowheads="1"/>
          </p:cNvSpPr>
          <p:nvPr>
            <p:ph type="body" idx="1"/>
          </p:nvPr>
        </p:nvSpPr>
        <p:spPr>
          <a:xfrm>
            <a:off x="681038" y="1676400"/>
            <a:ext cx="8418512" cy="5181600"/>
          </a:xfrm>
        </p:spPr>
        <p:txBody>
          <a:bodyPr/>
          <a:lstStyle/>
          <a:p>
            <a:pPr eaLnBrk="1" hangingPunct="1">
              <a:lnSpc>
                <a:spcPct val="100000"/>
              </a:lnSpc>
              <a:buFontTx/>
              <a:buNone/>
            </a:pPr>
            <a:r>
              <a:rPr lang="en-US" sz="1700" smtClean="0"/>
              <a:t>Your assignment is to read and present in class one sensor network application, as reported in a published paper. Surf the web to find material complementary to my pointers.</a:t>
            </a:r>
          </a:p>
          <a:p>
            <a:pPr eaLnBrk="1" hangingPunct="1">
              <a:lnSpc>
                <a:spcPct val="100000"/>
              </a:lnSpc>
              <a:buFontTx/>
              <a:buNone/>
            </a:pPr>
            <a:endParaRPr lang="en-US" sz="1700" smtClean="0"/>
          </a:p>
          <a:p>
            <a:pPr eaLnBrk="1" hangingPunct="1">
              <a:lnSpc>
                <a:spcPct val="100000"/>
              </a:lnSpc>
              <a:buFontTx/>
              <a:buNone/>
            </a:pPr>
            <a:r>
              <a:rPr lang="en-US" sz="1700" smtClean="0"/>
              <a:t>The time for your presentation should be less than 8 minutes; use the model of this powerpoint presentation </a:t>
            </a:r>
            <a:r>
              <a:rPr lang="en-US" sz="1700" smtClean="0">
                <a:hlinkClick r:id="rId3"/>
              </a:rPr>
              <a:t>presentApp.ppt</a:t>
            </a:r>
            <a:r>
              <a:rPr lang="en-US" sz="1700" smtClean="0"/>
              <a:t>. </a:t>
            </a:r>
          </a:p>
          <a:p>
            <a:pPr eaLnBrk="1" hangingPunct="1">
              <a:lnSpc>
                <a:spcPct val="100000"/>
              </a:lnSpc>
              <a:buFontTx/>
              <a:buNone/>
            </a:pPr>
            <a:endParaRPr lang="en-US" sz="1700" smtClean="0"/>
          </a:p>
          <a:p>
            <a:pPr eaLnBrk="1" hangingPunct="1">
              <a:lnSpc>
                <a:spcPct val="100000"/>
              </a:lnSpc>
              <a:buFontTx/>
              <a:buNone/>
            </a:pPr>
            <a:r>
              <a:rPr lang="en-US" sz="1700" smtClean="0"/>
              <a:t>Before next Tuesday’s class, you'll need to email me your presentation.</a:t>
            </a:r>
          </a:p>
          <a:p>
            <a:pPr eaLnBrk="1" hangingPunct="1">
              <a:lnSpc>
                <a:spcPct val="100000"/>
              </a:lnSpc>
              <a:buFontTx/>
              <a:buNone/>
            </a:pPr>
            <a:endParaRPr lang="en-US" sz="1700" smtClean="0"/>
          </a:p>
          <a:p>
            <a:pPr eaLnBrk="1" hangingPunct="1">
              <a:lnSpc>
                <a:spcPct val="100000"/>
              </a:lnSpc>
              <a:buFontTx/>
              <a:buNone/>
            </a:pPr>
            <a:r>
              <a:rPr lang="en-US" sz="1700" smtClean="0"/>
              <a:t>Your presentation will let other students know about some sensor network application, so they have an overview without having to read the paper in as much detail as you did. </a:t>
            </a:r>
          </a:p>
          <a:p>
            <a:pPr eaLnBrk="1" hangingPunct="1">
              <a:lnSpc>
                <a:spcPct val="100000"/>
              </a:lnSpc>
              <a:buFontTx/>
              <a:buNone/>
            </a:pPr>
            <a:endParaRPr lang="en-US" sz="1700" smtClean="0"/>
          </a:p>
          <a:p>
            <a:pPr eaLnBrk="1" hangingPunct="1">
              <a:lnSpc>
                <a:spcPct val="100000"/>
              </a:lnSpc>
              <a:buFontTx/>
              <a:buNone/>
            </a:pPr>
            <a:r>
              <a:rPr lang="en-US" sz="1700" smtClean="0"/>
              <a:t>To prepare the presentation, you likely need’nt master all the details of the paper. Often, though, it can help to find backup technical reports and presentations by the researchers, to help you prepare. Overall, you should spend about four to six hours on this task.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smtClean="0">
                <a:ea typeface="宋体" pitchFamily="2" charset="-122"/>
              </a:rPr>
              <a:t>References for Applications Assignment (2009)</a:t>
            </a:r>
          </a:p>
        </p:txBody>
      </p:sp>
      <p:sp>
        <p:nvSpPr>
          <p:cNvPr id="40963" name="Rectangle 3"/>
          <p:cNvSpPr>
            <a:spLocks noGrp="1" noChangeArrowheads="1"/>
          </p:cNvSpPr>
          <p:nvPr>
            <p:ph type="body" idx="1"/>
          </p:nvPr>
        </p:nvSpPr>
        <p:spPr>
          <a:xfrm>
            <a:off x="381000" y="1676400"/>
            <a:ext cx="9296400" cy="5181600"/>
          </a:xfrm>
        </p:spPr>
        <p:txBody>
          <a:bodyPr/>
          <a:lstStyle/>
          <a:p>
            <a:pPr marL="361950" indent="-361950" eaLnBrk="1" hangingPunct="1">
              <a:lnSpc>
                <a:spcPct val="150000"/>
              </a:lnSpc>
              <a:buFontTx/>
              <a:buAutoNum type="arabicPeriod"/>
            </a:pPr>
            <a:r>
              <a:rPr lang="en-US" altLang="zh-CN" sz="1600" smtClean="0">
                <a:ea typeface="宋体" pitchFamily="2" charset="-122"/>
              </a:rPr>
              <a:t>Hospital Epidemiology: </a:t>
            </a:r>
            <a:r>
              <a:rPr lang="en-US" sz="1600" smtClean="0"/>
              <a:t>Wireless Applications for Hospital Epidemiology</a:t>
            </a:r>
            <a:r>
              <a:rPr lang="en-US" altLang="zh-CN" sz="1600" smtClean="0">
                <a:ea typeface="宋体" pitchFamily="2" charset="-122"/>
              </a:rPr>
              <a:t> </a:t>
            </a:r>
            <a:r>
              <a:rPr lang="en-US" altLang="zh-CN" sz="1600" smtClean="0">
                <a:ea typeface="宋体" pitchFamily="2" charset="-122"/>
                <a:hlinkClick r:id="rId3"/>
              </a:rPr>
              <a:t>[ref] </a:t>
            </a:r>
            <a:endParaRPr lang="en-US" altLang="zh-CN" sz="1600" smtClean="0">
              <a:ea typeface="宋体" pitchFamily="2" charset="-122"/>
            </a:endParaRPr>
          </a:p>
          <a:p>
            <a:pPr marL="361950" indent="-361950" eaLnBrk="1" hangingPunct="1">
              <a:lnSpc>
                <a:spcPct val="150000"/>
              </a:lnSpc>
              <a:buFontTx/>
              <a:buAutoNum type="arabicPeriod"/>
            </a:pPr>
            <a:r>
              <a:rPr lang="en-US" sz="1600" smtClean="0"/>
              <a:t>Nericell: Rich Monitoring of Road and Traffic Conditions using                           Mobile Smartphones [</a:t>
            </a:r>
            <a:r>
              <a:rPr lang="en-US" sz="1600" smtClean="0">
                <a:hlinkClick r:id="rId4"/>
              </a:rPr>
              <a:t>ref</a:t>
            </a:r>
            <a:r>
              <a:rPr lang="en-US" sz="1600" smtClean="0"/>
              <a:t>]</a:t>
            </a:r>
          </a:p>
          <a:p>
            <a:pPr marL="361950" indent="-361950" eaLnBrk="1" hangingPunct="1">
              <a:lnSpc>
                <a:spcPct val="150000"/>
              </a:lnSpc>
              <a:buFontTx/>
              <a:buAutoNum type="arabicPeriod"/>
            </a:pPr>
            <a:r>
              <a:rPr lang="en-US" altLang="zh-CN" sz="1600" smtClean="0">
                <a:ea typeface="宋体" pitchFamily="2" charset="-122"/>
              </a:rPr>
              <a:t>Participatory sensing in commerce: Using mobile camera phones to                   track market price dispersion [</a:t>
            </a:r>
            <a:r>
              <a:rPr lang="en-US" altLang="zh-CN" sz="1600" smtClean="0">
                <a:ea typeface="宋体" pitchFamily="2" charset="-122"/>
                <a:hlinkClick r:id="rId5"/>
              </a:rPr>
              <a:t>ref</a:t>
            </a:r>
            <a:r>
              <a:rPr lang="en-US" altLang="zh-CN" sz="1600" smtClean="0">
                <a:ea typeface="宋体" pitchFamily="2" charset="-122"/>
              </a:rPr>
              <a:t>]</a:t>
            </a:r>
          </a:p>
          <a:p>
            <a:pPr marL="361950" indent="-361950" eaLnBrk="1" hangingPunct="1">
              <a:lnSpc>
                <a:spcPct val="150000"/>
              </a:lnSpc>
              <a:buFontTx/>
              <a:buAutoNum type="arabicPeriod"/>
            </a:pPr>
            <a:r>
              <a:rPr lang="en-US" sz="1600" smtClean="0"/>
              <a:t>The BikeNet Mobile Sensing System for Cyclist Experience Mapping [</a:t>
            </a:r>
            <a:r>
              <a:rPr lang="en-US" sz="1600" smtClean="0">
                <a:hlinkClick r:id="rId6"/>
              </a:rPr>
              <a:t>ref</a:t>
            </a:r>
            <a:r>
              <a:rPr lang="en-US" sz="1600" smtClean="0"/>
              <a:t>]</a:t>
            </a:r>
          </a:p>
          <a:p>
            <a:pPr marL="361950" indent="-361950" eaLnBrk="1" hangingPunct="1">
              <a:lnSpc>
                <a:spcPct val="150000"/>
              </a:lnSpc>
              <a:buFontTx/>
              <a:buAutoNum type="arabicPeriod"/>
            </a:pPr>
            <a:r>
              <a:rPr lang="en-US" sz="1600" smtClean="0"/>
              <a:t>Model-Based Monitoring for Early Warning Flood Detection [</a:t>
            </a:r>
            <a:r>
              <a:rPr lang="en-US" sz="1600" smtClean="0">
                <a:hlinkClick r:id="rId7"/>
              </a:rPr>
              <a:t>ref</a:t>
            </a:r>
            <a:r>
              <a:rPr lang="en-US" sz="1600" smtClean="0"/>
              <a:t>]</a:t>
            </a:r>
            <a:endParaRPr lang="en-US" altLang="zh-CN" sz="1600" smtClean="0">
              <a:ea typeface="宋体" pitchFamily="2" charset="-122"/>
            </a:endParaRPr>
          </a:p>
          <a:p>
            <a:pPr marL="361950" indent="-361950" eaLnBrk="1" hangingPunct="1">
              <a:lnSpc>
                <a:spcPct val="150000"/>
              </a:lnSpc>
              <a:buFontTx/>
              <a:buAutoNum type="arabicPeriod"/>
            </a:pPr>
            <a:r>
              <a:rPr lang="en-US" sz="1600" smtClean="0"/>
              <a:t>NAWMS: Nonintrusive Autonomous Water Monitoring System [</a:t>
            </a:r>
            <a:r>
              <a:rPr lang="en-US" sz="1600" smtClean="0">
                <a:hlinkClick r:id="rId8"/>
              </a:rPr>
              <a:t>ref</a:t>
            </a:r>
            <a:r>
              <a:rPr lang="en-US" sz="1600" smtClean="0"/>
              <a:t>]</a:t>
            </a:r>
          </a:p>
          <a:p>
            <a:pPr marL="361950" indent="-361950" eaLnBrk="1" hangingPunct="1">
              <a:lnSpc>
                <a:spcPct val="150000"/>
              </a:lnSpc>
              <a:buFontTx/>
              <a:buAutoNum type="arabicPeriod"/>
            </a:pPr>
            <a:r>
              <a:rPr lang="en-US" sz="1600" smtClean="0"/>
              <a:t>Luster: Wireless Sensor Network for Environmental Research [</a:t>
            </a:r>
            <a:r>
              <a:rPr lang="en-US" sz="1600" smtClean="0">
                <a:hlinkClick r:id="rId9"/>
              </a:rPr>
              <a:t>ref</a:t>
            </a:r>
            <a:r>
              <a:rPr lang="en-US" sz="1600" smtClean="0"/>
              <a:t>]</a:t>
            </a:r>
          </a:p>
          <a:p>
            <a:pPr marL="361950" indent="-361950" eaLnBrk="1" hangingPunct="1">
              <a:lnSpc>
                <a:spcPct val="150000"/>
              </a:lnSpc>
              <a:buFontTx/>
              <a:buAutoNum type="arabicPeriod"/>
            </a:pPr>
            <a:r>
              <a:rPr lang="en-US" altLang="zh-CN" sz="1600" smtClean="0">
                <a:ea typeface="宋体" pitchFamily="2" charset="-122"/>
              </a:rPr>
              <a:t>Hybrid sensor network for cane-toad monitoring [</a:t>
            </a:r>
            <a:r>
              <a:rPr lang="en-US" altLang="zh-CN" sz="1600" smtClean="0">
                <a:ea typeface="宋体" pitchFamily="2" charset="-122"/>
                <a:hlinkClick r:id="rId10"/>
              </a:rPr>
              <a:t>ref</a:t>
            </a:r>
            <a:r>
              <a:rPr lang="en-US" altLang="zh-CN" sz="1600" smtClean="0">
                <a:ea typeface="宋体" pitchFamily="2" charset="-122"/>
              </a:rPr>
              <a:t>]</a:t>
            </a:r>
          </a:p>
          <a:p>
            <a:pPr marL="361950" indent="-361950" eaLnBrk="1" hangingPunct="1">
              <a:lnSpc>
                <a:spcPct val="150000"/>
              </a:lnSpc>
              <a:buFontTx/>
              <a:buAutoNum type="arabicPeriod"/>
            </a:pPr>
            <a:r>
              <a:rPr lang="en-US" sz="1600" smtClean="0"/>
              <a:t>SensorFlock: An Airborne Wireless Sensor Network of Micro-Air Vehicles [</a:t>
            </a:r>
            <a:r>
              <a:rPr lang="en-US" sz="1600" smtClean="0">
                <a:hlinkClick r:id="rId11"/>
              </a:rPr>
              <a:t>ref</a:t>
            </a:r>
            <a:r>
              <a:rPr lang="en-US" sz="1600" smtClean="0"/>
              <a:t>]</a:t>
            </a:r>
          </a:p>
          <a:p>
            <a:pPr marL="361950" indent="-361950" eaLnBrk="1" hangingPunct="1">
              <a:lnSpc>
                <a:spcPct val="150000"/>
              </a:lnSpc>
              <a:buFontTx/>
              <a:buAutoNum type="arabicPeriod"/>
            </a:pPr>
            <a:r>
              <a:rPr lang="en-US" sz="1600" smtClean="0"/>
              <a:t>Identification of Low-Level Point Radiation Sources Using a Sensor Network [</a:t>
            </a:r>
            <a:r>
              <a:rPr lang="en-US" sz="1600" smtClean="0">
                <a:hlinkClick r:id="rId12"/>
              </a:rPr>
              <a:t>ref</a:t>
            </a:r>
            <a:r>
              <a:rPr lang="en-US" sz="1600" smtClean="0"/>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mtClean="0">
                <a:ea typeface="宋体" pitchFamily="2" charset="-122"/>
              </a:rPr>
              <a:t>References for Applications Assignment (2009)</a:t>
            </a:r>
          </a:p>
        </p:txBody>
      </p:sp>
      <p:sp>
        <p:nvSpPr>
          <p:cNvPr id="41987" name="Rectangle 3"/>
          <p:cNvSpPr>
            <a:spLocks noGrp="1" noChangeArrowheads="1"/>
          </p:cNvSpPr>
          <p:nvPr>
            <p:ph type="body" idx="1"/>
          </p:nvPr>
        </p:nvSpPr>
        <p:spPr>
          <a:xfrm>
            <a:off x="501650" y="1295400"/>
            <a:ext cx="9099550" cy="5181600"/>
          </a:xfrm>
        </p:spPr>
        <p:txBody>
          <a:bodyPr/>
          <a:lstStyle/>
          <a:p>
            <a:pPr marL="361950" indent="-361950" eaLnBrk="1" hangingPunct="1">
              <a:lnSpc>
                <a:spcPct val="150000"/>
              </a:lnSpc>
              <a:buFont typeface="Calibri" pitchFamily="34" charset="0"/>
              <a:buAutoNum type="arabicPeriod" startAt="11"/>
            </a:pPr>
            <a:r>
              <a:rPr lang="en-US" sz="1700" smtClean="0"/>
              <a:t>Mobile Sensor/Actuator Network for Autonomous Animal Control [</a:t>
            </a:r>
            <a:r>
              <a:rPr lang="en-US" sz="1700" smtClean="0">
                <a:hlinkClick r:id="rId3"/>
              </a:rPr>
              <a:t>ref</a:t>
            </a:r>
            <a:r>
              <a:rPr lang="en-US" sz="1700" smtClean="0"/>
              <a:t>]</a:t>
            </a:r>
            <a:r>
              <a:rPr lang="en-US" altLang="zh-CN" sz="1700" smtClean="0">
                <a:ea typeface="宋体" pitchFamily="2" charset="-122"/>
              </a:rPr>
              <a:t> </a:t>
            </a:r>
          </a:p>
          <a:p>
            <a:pPr marL="361950" indent="-361950" eaLnBrk="1" hangingPunct="1">
              <a:lnSpc>
                <a:spcPct val="150000"/>
              </a:lnSpc>
              <a:buFont typeface="Calibri" pitchFamily="34" charset="0"/>
              <a:buAutoNum type="arabicPeriod" startAt="11"/>
            </a:pPr>
            <a:r>
              <a:rPr lang="en-US" sz="1700" smtClean="0"/>
              <a:t>Detecting Walking Gait Impairment with an Ear-worn Sensor [</a:t>
            </a:r>
            <a:r>
              <a:rPr lang="en-US" sz="1700" smtClean="0">
                <a:hlinkClick r:id="rId4"/>
              </a:rPr>
              <a:t>ref</a:t>
            </a:r>
            <a:r>
              <a:rPr lang="en-US" sz="1700" smtClean="0"/>
              <a:t>]</a:t>
            </a:r>
          </a:p>
          <a:p>
            <a:pPr marL="361950" indent="-361950" eaLnBrk="1" hangingPunct="1">
              <a:lnSpc>
                <a:spcPct val="150000"/>
              </a:lnSpc>
              <a:buFont typeface="Calibri" pitchFamily="34" charset="0"/>
              <a:buAutoNum type="arabicPeriod" startAt="11"/>
            </a:pPr>
            <a:r>
              <a:rPr lang="en-US" sz="1700" smtClean="0"/>
              <a:t>Textiles Digital Sensors for Detecting Breathing Frequency [</a:t>
            </a:r>
            <a:r>
              <a:rPr lang="en-US" sz="1700" smtClean="0">
                <a:hlinkClick r:id="rId5"/>
              </a:rPr>
              <a:t>ref</a:t>
            </a:r>
            <a:r>
              <a:rPr lang="en-US" sz="1700" smtClean="0"/>
              <a:t>]</a:t>
            </a:r>
          </a:p>
          <a:p>
            <a:pPr marL="361950" indent="-361950" eaLnBrk="1" hangingPunct="1">
              <a:lnSpc>
                <a:spcPct val="150000"/>
              </a:lnSpc>
              <a:buFont typeface="Calibri" pitchFamily="34" charset="0"/>
              <a:buAutoNum type="arabicPeriod" startAt="11"/>
            </a:pPr>
            <a:r>
              <a:rPr lang="en-US" sz="1700" smtClean="0"/>
              <a:t>Recognizing Soldier Activities in the Field [</a:t>
            </a:r>
            <a:r>
              <a:rPr lang="en-US" sz="1700" smtClean="0">
                <a:hlinkClick r:id="rId6"/>
              </a:rPr>
              <a:t>ref</a:t>
            </a:r>
            <a:r>
              <a:rPr lang="en-US" sz="1700" smtClean="0"/>
              <a:t>]</a:t>
            </a:r>
          </a:p>
          <a:p>
            <a:pPr marL="361950" indent="-361950" eaLnBrk="1" hangingPunct="1">
              <a:lnSpc>
                <a:spcPct val="150000"/>
              </a:lnSpc>
              <a:buFont typeface="Calibri" pitchFamily="34" charset="0"/>
              <a:buAutoNum type="arabicPeriod" startAt="11"/>
            </a:pPr>
            <a:r>
              <a:rPr lang="en-US" sz="1700" smtClean="0"/>
              <a:t>Physical Activity Monitoring for Assisted Living at Home [</a:t>
            </a:r>
            <a:r>
              <a:rPr lang="en-US" sz="1700" smtClean="0">
                <a:hlinkClick r:id="rId7"/>
              </a:rPr>
              <a:t>ref</a:t>
            </a:r>
            <a:r>
              <a:rPr lang="en-US" sz="1700" smtClean="0"/>
              <a:t>]</a:t>
            </a:r>
          </a:p>
          <a:p>
            <a:pPr marL="361950" indent="-361950" eaLnBrk="1" hangingPunct="1">
              <a:lnSpc>
                <a:spcPct val="150000"/>
              </a:lnSpc>
              <a:buFont typeface="Calibri" pitchFamily="34" charset="0"/>
              <a:buAutoNum type="arabicPeriod" startAt="11"/>
            </a:pPr>
            <a:r>
              <a:rPr lang="en-US" sz="1700" smtClean="0"/>
              <a:t>PipeNet: Wireless sensor network for pipeline monitoring [</a:t>
            </a:r>
            <a:r>
              <a:rPr lang="en-US" sz="1700" smtClean="0">
                <a:hlinkClick r:id="rId8"/>
              </a:rPr>
              <a:t>ref</a:t>
            </a:r>
            <a:r>
              <a:rPr lang="en-US" sz="1700" smtClean="0"/>
              <a:t>]</a:t>
            </a:r>
          </a:p>
          <a:p>
            <a:pPr marL="361950" indent="-361950" eaLnBrk="1" hangingPunct="1">
              <a:lnSpc>
                <a:spcPct val="150000"/>
              </a:lnSpc>
              <a:buFont typeface="Calibri" pitchFamily="34" charset="0"/>
              <a:buAutoNum type="arabicPeriod" startAt="11"/>
            </a:pPr>
            <a:r>
              <a:rPr lang="en-US" sz="1700" smtClean="0"/>
              <a:t>Turtles At Risk [</a:t>
            </a:r>
            <a:r>
              <a:rPr lang="en-US" sz="1700" smtClean="0">
                <a:hlinkClick r:id="rId9"/>
              </a:rPr>
              <a:t>ref</a:t>
            </a:r>
            <a:r>
              <a:rPr lang="en-US" sz="1700" smtClean="0"/>
              <a:t>]</a:t>
            </a:r>
          </a:p>
          <a:p>
            <a:pPr marL="361950" indent="-361950" eaLnBrk="1" hangingPunct="1">
              <a:lnSpc>
                <a:spcPct val="150000"/>
              </a:lnSpc>
              <a:buFont typeface="Calibri" pitchFamily="34" charset="0"/>
              <a:buAutoNum type="arabicPeriod" startAt="11"/>
            </a:pPr>
            <a:r>
              <a:rPr lang="en-US" sz="1700" smtClean="0"/>
              <a:t>Cyclists' cellphones help monitor air pollution [</a:t>
            </a:r>
            <a:r>
              <a:rPr lang="en-US" sz="1700" smtClean="0">
                <a:hlinkClick r:id="rId10"/>
              </a:rPr>
              <a:t>ref</a:t>
            </a:r>
            <a:r>
              <a:rPr lang="en-US" sz="1700" smtClean="0"/>
              <a:t>]</a:t>
            </a:r>
          </a:p>
          <a:p>
            <a:pPr marL="361950" indent="-361950" eaLnBrk="1" hangingPunct="1">
              <a:lnSpc>
                <a:spcPct val="150000"/>
              </a:lnSpc>
              <a:buFont typeface="Calibri" pitchFamily="34" charset="0"/>
              <a:buAutoNum type="arabicPeriod" startAt="11"/>
            </a:pPr>
            <a:r>
              <a:rPr lang="en-US" sz="1700" smtClean="0"/>
              <a:t>Clinical monitoring using sensor network technology [</a:t>
            </a:r>
            <a:r>
              <a:rPr lang="en-US" sz="1700" smtClean="0">
                <a:hlinkClick r:id="rId11"/>
              </a:rPr>
              <a:t>ref</a:t>
            </a:r>
            <a:r>
              <a:rPr lang="en-US" sz="1700" smtClean="0"/>
              <a:t>]</a:t>
            </a:r>
          </a:p>
          <a:p>
            <a:pPr marL="361950" indent="-361950" eaLnBrk="1" hangingPunct="1">
              <a:lnSpc>
                <a:spcPct val="150000"/>
              </a:lnSpc>
              <a:buFont typeface="Calibri" pitchFamily="34" charset="0"/>
              <a:buAutoNum type="arabicPeriod" startAt="11"/>
            </a:pPr>
            <a:r>
              <a:rPr lang="en-US" sz="1700" smtClean="0"/>
              <a:t>CargoNet: low-cost micropower sensor node exploiting quasi-passive   wakeup for adaptive asychronous monitoring of exceptional events [</a:t>
            </a:r>
            <a:r>
              <a:rPr lang="en-US" sz="1700" smtClean="0">
                <a:hlinkClick r:id="rId12"/>
              </a:rPr>
              <a:t>ref</a:t>
            </a:r>
            <a:r>
              <a:rPr lang="en-US" sz="1700" smtClean="0"/>
              <a:t>]</a:t>
            </a:r>
          </a:p>
          <a:p>
            <a:pPr marL="361950" indent="-361950" eaLnBrk="1" hangingPunct="1">
              <a:lnSpc>
                <a:spcPct val="150000"/>
              </a:lnSpc>
              <a:buFont typeface="Calibri" pitchFamily="34" charset="0"/>
              <a:buAutoNum type="arabicPeriod" startAt="11"/>
            </a:pPr>
            <a:r>
              <a:rPr lang="en-US" sz="1700" smtClean="0"/>
              <a:t>Monitoring persons with parkinson's disease with application to a wireless wearable sensor system [</a:t>
            </a:r>
            <a:r>
              <a:rPr lang="en-US" sz="1700" smtClean="0">
                <a:hlinkClick r:id="rId13"/>
              </a:rPr>
              <a:t>ref</a:t>
            </a:r>
            <a:r>
              <a:rPr lang="en-US" sz="1700" smtClean="0"/>
              <a:t>]</a:t>
            </a:r>
          </a:p>
          <a:p>
            <a:pPr marL="361950" indent="-361950" eaLnBrk="1" hangingPunct="1">
              <a:buFont typeface="Calibri" pitchFamily="34" charset="0"/>
              <a:buAutoNum type="arabicPeriod" startAt="11"/>
            </a:pPr>
            <a:endParaRPr lang="en-US" altLang="zh-CN" sz="1700" smtClean="0">
              <a:ea typeface="宋体"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smtClean="0">
                <a:ea typeface="宋体" pitchFamily="2" charset="-122"/>
              </a:rPr>
              <a:t>References for Applications Assignment (2009)</a:t>
            </a:r>
          </a:p>
        </p:txBody>
      </p:sp>
      <p:sp>
        <p:nvSpPr>
          <p:cNvPr id="43011" name="Rectangle 3"/>
          <p:cNvSpPr>
            <a:spLocks noGrp="1" noChangeArrowheads="1"/>
          </p:cNvSpPr>
          <p:nvPr>
            <p:ph type="body" idx="1"/>
          </p:nvPr>
        </p:nvSpPr>
        <p:spPr>
          <a:xfrm>
            <a:off x="381000" y="1600200"/>
            <a:ext cx="8870950" cy="5181600"/>
          </a:xfrm>
        </p:spPr>
        <p:txBody>
          <a:bodyPr/>
          <a:lstStyle/>
          <a:p>
            <a:pPr marL="361950" indent="-361950" eaLnBrk="1" hangingPunct="1">
              <a:lnSpc>
                <a:spcPct val="150000"/>
              </a:lnSpc>
              <a:buFont typeface="Calibri" pitchFamily="34" charset="0"/>
              <a:buAutoNum type="arabicPeriod" startAt="22"/>
            </a:pPr>
            <a:r>
              <a:rPr lang="en-US" sz="1800" smtClean="0"/>
              <a:t>Expressive footwear, shoe-integrated wireless sensor network [</a:t>
            </a:r>
            <a:r>
              <a:rPr lang="en-US" sz="1800" smtClean="0">
                <a:hlinkClick r:id="rId3"/>
              </a:rPr>
              <a:t>ref</a:t>
            </a:r>
            <a:r>
              <a:rPr lang="en-US" sz="1800" smtClean="0"/>
              <a:t>]</a:t>
            </a:r>
          </a:p>
          <a:p>
            <a:pPr marL="361950" indent="-361950" eaLnBrk="1" hangingPunct="1">
              <a:lnSpc>
                <a:spcPct val="150000"/>
              </a:lnSpc>
              <a:buFont typeface="Calibri" pitchFamily="34" charset="0"/>
              <a:buAutoNum type="arabicPeriod" startAt="22"/>
            </a:pPr>
            <a:r>
              <a:rPr lang="en-US" sz="1800" smtClean="0"/>
              <a:t>BriMon: a sensor network system for railway bridge monitoring [</a:t>
            </a:r>
            <a:r>
              <a:rPr lang="en-US" sz="1800" smtClean="0">
                <a:hlinkClick r:id="rId4"/>
              </a:rPr>
              <a:t>ref</a:t>
            </a:r>
            <a:r>
              <a:rPr lang="en-US" sz="1800" smtClean="0"/>
              <a:t>]</a:t>
            </a:r>
          </a:p>
          <a:p>
            <a:pPr marL="361950" indent="-361950" eaLnBrk="1" hangingPunct="1">
              <a:lnSpc>
                <a:spcPct val="150000"/>
              </a:lnSpc>
              <a:buFont typeface="Calibri" pitchFamily="34" charset="0"/>
              <a:buAutoNum type="arabicPeriod" startAt="22"/>
            </a:pPr>
            <a:r>
              <a:rPr lang="en-US" sz="1800" smtClean="0"/>
              <a:t>Monitoring Heritage Buildings [</a:t>
            </a:r>
            <a:r>
              <a:rPr lang="en-US" sz="1800" smtClean="0">
                <a:hlinkClick r:id="rId5"/>
              </a:rPr>
              <a:t>ref</a:t>
            </a:r>
            <a:r>
              <a:rPr lang="en-US" sz="1800" smtClean="0"/>
              <a:t>]</a:t>
            </a:r>
          </a:p>
          <a:p>
            <a:pPr marL="361950" indent="-361950" eaLnBrk="1" hangingPunct="1">
              <a:lnSpc>
                <a:spcPct val="150000"/>
              </a:lnSpc>
              <a:buFont typeface="Calibri" pitchFamily="34" charset="0"/>
              <a:buAutoNum type="arabicPeriod" startAt="22"/>
            </a:pPr>
            <a:r>
              <a:rPr lang="en-US" sz="1800" smtClean="0"/>
              <a:t>PermaDAQ: gathering real-time environmental data for high-mountain permafrost [</a:t>
            </a:r>
            <a:r>
              <a:rPr lang="en-US" sz="1800" smtClean="0">
                <a:hlinkClick r:id="rId6"/>
              </a:rPr>
              <a:t>ref</a:t>
            </a:r>
            <a:r>
              <a:rPr lang="en-US" sz="1800" smtClean="0"/>
              <a:t>]</a:t>
            </a:r>
          </a:p>
          <a:p>
            <a:pPr marL="361950" indent="-361950" eaLnBrk="1" hangingPunct="1">
              <a:lnSpc>
                <a:spcPct val="150000"/>
              </a:lnSpc>
              <a:buFont typeface="Calibri" pitchFamily="34" charset="0"/>
              <a:buAutoNum type="arabicPeriod" startAt="22"/>
            </a:pPr>
            <a:r>
              <a:rPr lang="en-US" sz="1800" smtClean="0"/>
              <a:t>Firewxnet: a multi-tiered portable wireless for monitoring weather conditions in wildland fire environments [</a:t>
            </a:r>
            <a:r>
              <a:rPr lang="en-US" sz="1800" smtClean="0">
                <a:hlinkClick r:id="rId7"/>
              </a:rPr>
              <a:t>ref</a:t>
            </a:r>
            <a:r>
              <a:rPr lang="en-US" sz="1800" smtClean="0"/>
              <a:t>]</a:t>
            </a:r>
          </a:p>
          <a:p>
            <a:pPr marL="361950" indent="-361950" eaLnBrk="1" hangingPunct="1">
              <a:lnSpc>
                <a:spcPct val="150000"/>
              </a:lnSpc>
              <a:buFont typeface="Calibri" pitchFamily="34" charset="0"/>
              <a:buAutoNum type="arabicPeriod" startAt="22"/>
            </a:pPr>
            <a:r>
              <a:rPr lang="en-US" sz="1800" smtClean="0"/>
              <a:t>Development of an in-vivo active pressure monitoring system [</a:t>
            </a:r>
            <a:r>
              <a:rPr lang="en-US" sz="1800" smtClean="0">
                <a:hlinkClick r:id="rId8"/>
              </a:rPr>
              <a:t>ref</a:t>
            </a:r>
            <a:r>
              <a:rPr lang="en-US" sz="1800" smtClean="0"/>
              <a:t>]</a:t>
            </a:r>
          </a:p>
          <a:p>
            <a:pPr marL="361950" indent="-361950" eaLnBrk="1" hangingPunct="1">
              <a:lnSpc>
                <a:spcPct val="150000"/>
              </a:lnSpc>
              <a:buFont typeface="Calibri" pitchFamily="34" charset="0"/>
              <a:buAutoNum type="arabicPeriod" startAt="22"/>
            </a:pPr>
            <a:r>
              <a:rPr lang="en-US" sz="1800" smtClean="0"/>
              <a:t>Personal assistive system for neuropathy [</a:t>
            </a:r>
            <a:r>
              <a:rPr lang="en-US" sz="1800" smtClean="0">
                <a:hlinkClick r:id="rId9"/>
              </a:rPr>
              <a:t>ref</a:t>
            </a:r>
            <a:r>
              <a:rPr lang="en-US" sz="1800" smtClean="0"/>
              <a:t>]</a:t>
            </a:r>
          </a:p>
          <a:p>
            <a:pPr marL="361950" indent="-361950" eaLnBrk="1" hangingPunct="1">
              <a:lnSpc>
                <a:spcPct val="150000"/>
              </a:lnSpc>
              <a:buFont typeface="Calibri" pitchFamily="34" charset="0"/>
              <a:buAutoNum type="arabicPeriod" startAt="22"/>
            </a:pPr>
            <a:r>
              <a:rPr lang="en-US" sz="1800" smtClean="0"/>
              <a:t>Smart jacket design for neonatal monitoring with wearable sensors [</a:t>
            </a:r>
            <a:r>
              <a:rPr lang="en-US" sz="1800" smtClean="0">
                <a:hlinkClick r:id="rId10"/>
              </a:rPr>
              <a:t>ref</a:t>
            </a:r>
            <a:r>
              <a:rPr lang="en-US" sz="1800" smtClean="0"/>
              <a:t>]</a:t>
            </a:r>
          </a:p>
          <a:p>
            <a:pPr marL="361950" indent="-361950" eaLnBrk="1" hangingPunct="1">
              <a:buFont typeface="Calibri" pitchFamily="34" charset="0"/>
              <a:buAutoNum type="arabicPeriod" startAt="22"/>
            </a:pPr>
            <a:endParaRPr lang="en-US" sz="18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References for Applications Assignment (2006)</a:t>
            </a:r>
          </a:p>
        </p:txBody>
      </p:sp>
      <p:sp>
        <p:nvSpPr>
          <p:cNvPr id="44035" name="Rectangle 3"/>
          <p:cNvSpPr>
            <a:spLocks noGrp="1" noChangeArrowheads="1"/>
          </p:cNvSpPr>
          <p:nvPr>
            <p:ph type="body" idx="1"/>
          </p:nvPr>
        </p:nvSpPr>
        <p:spPr>
          <a:xfrm>
            <a:off x="681038" y="1524000"/>
            <a:ext cx="8418512" cy="5181600"/>
          </a:xfrm>
        </p:spPr>
        <p:txBody>
          <a:bodyPr/>
          <a:lstStyle/>
          <a:p>
            <a:pPr marL="361950" indent="-361950" eaLnBrk="1" hangingPunct="1">
              <a:buFontTx/>
              <a:buAutoNum type="arabicPeriod"/>
            </a:pPr>
            <a:r>
              <a:rPr lang="en-US" sz="1700" smtClean="0"/>
              <a:t>Condition Monitoring in </a:t>
            </a:r>
            <a:r>
              <a:rPr lang="en-US" sz="1700" smtClean="0">
                <a:hlinkClick r:id="rId3"/>
              </a:rPr>
              <a:t>Intel Hillsboro Fabrication Plant</a:t>
            </a:r>
            <a:r>
              <a:rPr lang="en-US" sz="1700" smtClean="0"/>
              <a:t> </a:t>
            </a:r>
          </a:p>
          <a:p>
            <a:pPr marL="781050" lvl="1" indent="-323850" eaLnBrk="1" hangingPunct="1">
              <a:buFontTx/>
              <a:buChar char="•"/>
            </a:pPr>
            <a:r>
              <a:rPr lang="en-US" sz="1500" smtClean="0"/>
              <a:t>or </a:t>
            </a:r>
            <a:r>
              <a:rPr lang="en-US" sz="1500" smtClean="0">
                <a:hlinkClick r:id="rId4"/>
              </a:rPr>
              <a:t>BP’s Loch Rannoch Oil Tanker </a:t>
            </a:r>
            <a:r>
              <a:rPr lang="en-US" sz="1500" smtClean="0"/>
              <a:t>[</a:t>
            </a:r>
            <a:r>
              <a:rPr lang="en-US" sz="1500" smtClean="0">
                <a:hlinkClick r:id="rId5"/>
              </a:rPr>
              <a:t>ref</a:t>
            </a:r>
            <a:r>
              <a:rPr lang="en-US" sz="1500" smtClean="0"/>
              <a:t>]</a:t>
            </a:r>
          </a:p>
          <a:p>
            <a:pPr marL="361950" indent="-361950" eaLnBrk="1" hangingPunct="1">
              <a:buFontTx/>
              <a:buAutoNum type="arabicPeriod"/>
            </a:pPr>
            <a:r>
              <a:rPr lang="en-US" sz="1700" smtClean="0"/>
              <a:t>Other BP applications (</a:t>
            </a:r>
            <a:r>
              <a:rPr lang="en-US" sz="1700" smtClean="0">
                <a:hlinkClick r:id="rId6"/>
              </a:rPr>
              <a:t>safety, corrosion detection</a:t>
            </a:r>
            <a:r>
              <a:rPr lang="en-US" sz="1700" smtClean="0"/>
              <a:t>, empty propane tanks) </a:t>
            </a:r>
          </a:p>
          <a:p>
            <a:pPr marL="361950" indent="-361950" eaLnBrk="1" hangingPunct="1">
              <a:buFontTx/>
              <a:buAutoNum type="arabicPeriod"/>
            </a:pPr>
            <a:r>
              <a:rPr lang="en-US" sz="1700" smtClean="0">
                <a:hlinkClick r:id="rId7"/>
              </a:rPr>
              <a:t>Volcano Monitoring</a:t>
            </a:r>
            <a:endParaRPr lang="en-US" sz="1700" smtClean="0"/>
          </a:p>
          <a:p>
            <a:pPr marL="361950" indent="-361950" eaLnBrk="1" hangingPunct="1">
              <a:buFontTx/>
              <a:buAutoNum type="arabicPeriod"/>
            </a:pPr>
            <a:r>
              <a:rPr lang="en-US" sz="1700" smtClean="0">
                <a:hlinkClick r:id="rId8"/>
              </a:rPr>
              <a:t>Seismic Monitoring</a:t>
            </a:r>
            <a:endParaRPr lang="en-US" sz="1700" smtClean="0"/>
          </a:p>
          <a:p>
            <a:pPr marL="361950" indent="-361950" eaLnBrk="1" hangingPunct="1">
              <a:buFontTx/>
              <a:buAutoNum type="arabicPeriod"/>
            </a:pPr>
            <a:r>
              <a:rPr lang="en-US" sz="1700" smtClean="0">
                <a:hlinkClick r:id="rId9"/>
              </a:rPr>
              <a:t>Landslide Detection</a:t>
            </a:r>
            <a:endParaRPr lang="en-US" sz="1700" smtClean="0"/>
          </a:p>
          <a:p>
            <a:pPr marL="361950" indent="-361950" eaLnBrk="1" hangingPunct="1">
              <a:buFontTx/>
              <a:buAutoNum type="arabicPeriod"/>
            </a:pPr>
            <a:r>
              <a:rPr lang="en-US" sz="1700" smtClean="0">
                <a:hlinkClick r:id="rId10"/>
              </a:rPr>
              <a:t>Water Distribution </a:t>
            </a:r>
            <a:r>
              <a:rPr lang="en-US" sz="1700" smtClean="0"/>
              <a:t> Monitoring and Control (agricultural and sewer)</a:t>
            </a:r>
          </a:p>
          <a:p>
            <a:pPr marL="361950" indent="-361950" eaLnBrk="1" hangingPunct="1">
              <a:buFontTx/>
              <a:buAutoNum type="arabicPeriod"/>
            </a:pPr>
            <a:r>
              <a:rPr lang="en-US" sz="1700" smtClean="0">
                <a:hlinkClick r:id="rId11"/>
              </a:rPr>
              <a:t>Water Quality</a:t>
            </a:r>
            <a:endParaRPr lang="en-US" sz="1700" smtClean="0"/>
          </a:p>
          <a:p>
            <a:pPr marL="361950" indent="-361950" eaLnBrk="1" hangingPunct="1">
              <a:buFontTx/>
              <a:buAutoNum type="arabicPeriod"/>
            </a:pPr>
            <a:r>
              <a:rPr lang="en-US" sz="1700" smtClean="0">
                <a:hlinkClick r:id="rId12" action="ppaction://hlinkfile"/>
              </a:rPr>
              <a:t>Water Sense</a:t>
            </a:r>
            <a:endParaRPr lang="en-US" sz="1700" smtClean="0"/>
          </a:p>
          <a:p>
            <a:pPr marL="361950" indent="-361950" eaLnBrk="1" hangingPunct="1">
              <a:buFontTx/>
              <a:buAutoNum type="arabicPeriod"/>
            </a:pPr>
            <a:r>
              <a:rPr lang="en-US" sz="1700" smtClean="0">
                <a:hlinkClick r:id="rId13"/>
              </a:rPr>
              <a:t>Lake (Aquatic organism) Monitoring</a:t>
            </a:r>
            <a:endParaRPr lang="en-US" sz="1700" smtClean="0"/>
          </a:p>
          <a:p>
            <a:pPr marL="361950" indent="-361950" eaLnBrk="1" hangingPunct="1">
              <a:buFontTx/>
              <a:buAutoNum type="arabicPeriod"/>
            </a:pPr>
            <a:r>
              <a:rPr lang="en-US" sz="1700" smtClean="0">
                <a:hlinkClick r:id="rId14"/>
              </a:rPr>
              <a:t>Cane Toad Monitoring</a:t>
            </a:r>
            <a:endParaRPr lang="en-US" sz="1700" smtClean="0"/>
          </a:p>
          <a:p>
            <a:pPr marL="361950" indent="-361950" eaLnBrk="1" hangingPunct="1">
              <a:buFontTx/>
              <a:buAutoNum type="arabicPeriod"/>
            </a:pPr>
            <a:r>
              <a:rPr lang="en-US" sz="1700" smtClean="0">
                <a:hlinkClick r:id="rId15"/>
              </a:rPr>
              <a:t>Neptune Ocean Observatory </a:t>
            </a:r>
            <a:r>
              <a:rPr lang="en-US" sz="1700" smtClean="0"/>
              <a:t>[</a:t>
            </a:r>
            <a:r>
              <a:rPr lang="en-US" sz="1700" smtClean="0">
                <a:hlinkClick r:id="rId16"/>
              </a:rPr>
              <a:t>ref</a:t>
            </a:r>
            <a:r>
              <a:rPr lang="en-US" sz="1700" smtClean="0"/>
              <a:t>]</a:t>
            </a:r>
          </a:p>
          <a:p>
            <a:pPr marL="361950" indent="-361950" eaLnBrk="1" hangingPunct="1">
              <a:buFontTx/>
              <a:buAutoNum type="arabicPeriod"/>
            </a:pPr>
            <a:r>
              <a:rPr lang="en-US" sz="1700" smtClean="0">
                <a:hlinkClick r:id="rId17"/>
              </a:rPr>
              <a:t>Atmospheric Observatory</a:t>
            </a:r>
            <a:r>
              <a:rPr lang="en-US" sz="1700" smtClean="0"/>
              <a:t> [</a:t>
            </a:r>
            <a:r>
              <a:rPr lang="en-US" sz="1700" smtClean="0">
                <a:hlinkClick r:id="rId18"/>
              </a:rPr>
              <a:t>ref</a:t>
            </a:r>
            <a:r>
              <a:rPr lang="en-US" sz="1700" smtClean="0"/>
              <a:t>]</a:t>
            </a:r>
          </a:p>
          <a:p>
            <a:pPr marL="361950" indent="-361950" eaLnBrk="1" hangingPunct="1">
              <a:buFontTx/>
              <a:buAutoNum type="arabicPeriod"/>
            </a:pPr>
            <a:r>
              <a:rPr lang="en-US" sz="1700" smtClean="0">
                <a:hlinkClick r:id="rId19"/>
              </a:rPr>
              <a:t>Neon (scope and canonical experiments)</a:t>
            </a:r>
            <a:endParaRPr lang="en-US" sz="170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References for Applications Assignment (2006)</a:t>
            </a:r>
          </a:p>
        </p:txBody>
      </p:sp>
      <p:sp>
        <p:nvSpPr>
          <p:cNvPr id="45059" name="Rectangle 3"/>
          <p:cNvSpPr>
            <a:spLocks noGrp="1" noChangeArrowheads="1"/>
          </p:cNvSpPr>
          <p:nvPr>
            <p:ph type="body" idx="1"/>
          </p:nvPr>
        </p:nvSpPr>
        <p:spPr>
          <a:xfrm>
            <a:off x="681038" y="1524000"/>
            <a:ext cx="8418512" cy="5181600"/>
          </a:xfrm>
        </p:spPr>
        <p:txBody>
          <a:bodyPr/>
          <a:lstStyle/>
          <a:p>
            <a:pPr marL="400050" indent="-400050" eaLnBrk="1" hangingPunct="1">
              <a:buFontTx/>
              <a:buAutoNum type="arabicPeriod" startAt="14"/>
            </a:pPr>
            <a:r>
              <a:rPr lang="en-US" sz="1700" smtClean="0">
                <a:hlinkClick r:id="rId3"/>
              </a:rPr>
              <a:t>SensorScope</a:t>
            </a:r>
            <a:endParaRPr lang="en-US" sz="1700" smtClean="0"/>
          </a:p>
          <a:p>
            <a:pPr marL="400050" indent="-400050" eaLnBrk="1" hangingPunct="1">
              <a:buFontTx/>
              <a:buAutoNum type="arabicPeriod" startAt="14"/>
            </a:pPr>
            <a:r>
              <a:rPr lang="en-US" sz="1700" smtClean="0">
                <a:hlinkClick r:id="rId4"/>
              </a:rPr>
              <a:t>SenseWeb</a:t>
            </a:r>
            <a:endParaRPr lang="en-US" sz="1700" smtClean="0"/>
          </a:p>
          <a:p>
            <a:pPr marL="400050" indent="-400050" eaLnBrk="1" hangingPunct="1">
              <a:buFontTx/>
              <a:buAutoNum type="arabicPeriod" startAt="14"/>
            </a:pPr>
            <a:r>
              <a:rPr lang="en-US" sz="1700" smtClean="0">
                <a:hlinkClick r:id="rId5"/>
              </a:rPr>
              <a:t>CarTel</a:t>
            </a:r>
            <a:r>
              <a:rPr lang="en-US" sz="1700" smtClean="0"/>
              <a:t> [</a:t>
            </a:r>
            <a:r>
              <a:rPr lang="en-US" sz="1700" smtClean="0">
                <a:hlinkClick r:id="rId6"/>
              </a:rPr>
              <a:t>ref</a:t>
            </a:r>
            <a:r>
              <a:rPr lang="en-US" sz="1700" smtClean="0"/>
              <a:t>]</a:t>
            </a:r>
          </a:p>
          <a:p>
            <a:pPr marL="400050" indent="-400050" eaLnBrk="1" hangingPunct="1">
              <a:buFontTx/>
              <a:buAutoNum type="arabicPeriod" startAt="14"/>
            </a:pPr>
            <a:r>
              <a:rPr lang="en-US" sz="1700" smtClean="0">
                <a:hlinkClick r:id="rId7" action="ppaction://hlinkfile"/>
              </a:rPr>
              <a:t>Odor </a:t>
            </a:r>
            <a:r>
              <a:rPr lang="en-US" sz="1700" smtClean="0">
                <a:hlinkClick r:id="rId8"/>
              </a:rPr>
              <a:t>Source </a:t>
            </a:r>
            <a:r>
              <a:rPr lang="en-US" sz="1700" smtClean="0"/>
              <a:t>Localization</a:t>
            </a:r>
          </a:p>
          <a:p>
            <a:pPr marL="400050" indent="-400050" eaLnBrk="1" hangingPunct="1">
              <a:buFontTx/>
              <a:buAutoNum type="arabicPeriod" startAt="14"/>
            </a:pPr>
            <a:r>
              <a:rPr lang="en-US" sz="1700" smtClean="0">
                <a:hlinkClick r:id="rId9"/>
              </a:rPr>
              <a:t>CodeBlue (Health care)</a:t>
            </a:r>
            <a:endParaRPr lang="en-US" sz="1700" smtClean="0"/>
          </a:p>
          <a:p>
            <a:pPr marL="400050" indent="-400050" eaLnBrk="1" hangingPunct="1">
              <a:buFontTx/>
              <a:buAutoNum type="arabicPeriod" startAt="14"/>
            </a:pPr>
            <a:r>
              <a:rPr lang="en-US" sz="1700" smtClean="0">
                <a:hlinkClick r:id="rId10"/>
              </a:rPr>
              <a:t>Activity Recognition</a:t>
            </a:r>
            <a:r>
              <a:rPr lang="en-US" sz="1700" smtClean="0"/>
              <a:t> [</a:t>
            </a:r>
            <a:r>
              <a:rPr lang="en-US" sz="1700" smtClean="0">
                <a:hlinkClick r:id="rId6"/>
              </a:rPr>
              <a:t>ref</a:t>
            </a:r>
            <a:r>
              <a:rPr lang="en-US" sz="1700" smtClean="0"/>
              <a:t>]</a:t>
            </a:r>
          </a:p>
          <a:p>
            <a:pPr marL="400050" indent="-400050" eaLnBrk="1" hangingPunct="1">
              <a:buFontTx/>
              <a:buAutoNum type="arabicPeriod" startAt="14"/>
            </a:pPr>
            <a:r>
              <a:rPr lang="en-US" sz="1700" smtClean="0">
                <a:hlinkClick r:id="rId11"/>
              </a:rPr>
              <a:t>Assisted Living</a:t>
            </a:r>
            <a:r>
              <a:rPr lang="en-US" sz="1700" smtClean="0"/>
              <a:t> [</a:t>
            </a:r>
            <a:r>
              <a:rPr lang="en-US" sz="1700" smtClean="0">
                <a:hlinkClick r:id="rId12"/>
              </a:rPr>
              <a:t>ref</a:t>
            </a:r>
            <a:r>
              <a:rPr lang="en-US" sz="1700" smtClean="0"/>
              <a:t>]</a:t>
            </a:r>
          </a:p>
          <a:p>
            <a:pPr marL="400050" indent="-400050" eaLnBrk="1" hangingPunct="1">
              <a:buFontTx/>
              <a:buAutoNum type="arabicPeriod" startAt="14"/>
            </a:pPr>
            <a:r>
              <a:rPr lang="en-US" sz="1700" smtClean="0">
                <a:hlinkClick r:id="rId13"/>
              </a:rPr>
              <a:t>Wearable wireless body area networks (Health care)</a:t>
            </a:r>
            <a:endParaRPr lang="en-US" sz="1700" smtClean="0"/>
          </a:p>
          <a:p>
            <a:pPr marL="400050" indent="-400050" eaLnBrk="1" hangingPunct="1">
              <a:buFontTx/>
              <a:buAutoNum type="arabicPeriod" startAt="14"/>
            </a:pPr>
            <a:r>
              <a:rPr lang="en-US" sz="1700" smtClean="0">
                <a:hlinkClick r:id="rId14"/>
              </a:rPr>
              <a:t>Adaptive house</a:t>
            </a:r>
            <a:endParaRPr lang="en-US" sz="1700" smtClean="0"/>
          </a:p>
          <a:p>
            <a:pPr marL="400050" indent="-400050" eaLnBrk="1" hangingPunct="1">
              <a:buFontTx/>
              <a:buAutoNum type="arabicPeriod" startAt="14"/>
            </a:pPr>
            <a:r>
              <a:rPr lang="en-US" sz="1700" smtClean="0">
                <a:hlinkClick r:id="rId15"/>
              </a:rPr>
              <a:t>PlaceLab</a:t>
            </a:r>
            <a:r>
              <a:rPr lang="en-US" sz="1700" smtClean="0"/>
              <a:t> and House_n projects</a:t>
            </a:r>
          </a:p>
          <a:p>
            <a:pPr marL="400050" indent="-400050" eaLnBrk="1" hangingPunct="1">
              <a:buFontTx/>
              <a:buAutoNum type="arabicPeriod" startAt="14"/>
            </a:pPr>
            <a:r>
              <a:rPr lang="en-US" sz="1700" smtClean="0">
                <a:hlinkClick r:id="rId16"/>
              </a:rPr>
              <a:t>Participatory Sensing</a:t>
            </a:r>
            <a:endParaRPr lang="en-US" sz="1700" smtClean="0"/>
          </a:p>
          <a:p>
            <a:pPr marL="400050" indent="-400050" eaLnBrk="1" hangingPunct="1">
              <a:buFontTx/>
              <a:buAutoNum type="arabicPeriod" startAt="14"/>
            </a:pPr>
            <a:r>
              <a:rPr lang="en-US" sz="1700" smtClean="0">
                <a:hlinkClick r:id="rId17"/>
              </a:rPr>
              <a:t>Responsive Environments </a:t>
            </a:r>
            <a:r>
              <a:rPr lang="en-US" sz="1700" smtClean="0"/>
              <a:t>(Uberbadge)</a:t>
            </a:r>
          </a:p>
          <a:p>
            <a:pPr marL="400050" indent="-400050" eaLnBrk="1" hangingPunct="1">
              <a:buFontTx/>
              <a:buAutoNum type="arabicPeriod" startAt="14"/>
            </a:pPr>
            <a:r>
              <a:rPr lang="en-US" sz="1700" smtClean="0">
                <a:hlinkClick r:id="rId18"/>
              </a:rPr>
              <a:t>Lover’s cup</a:t>
            </a:r>
            <a:r>
              <a:rPr lang="en-US" sz="1700" smtClean="0"/>
              <a:t> context aware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References for Applications Assignment (2005)</a:t>
            </a:r>
          </a:p>
        </p:txBody>
      </p:sp>
      <p:sp>
        <p:nvSpPr>
          <p:cNvPr id="46083" name="Rectangle 3"/>
          <p:cNvSpPr>
            <a:spLocks noGrp="1" noChangeArrowheads="1"/>
          </p:cNvSpPr>
          <p:nvPr>
            <p:ph type="body" idx="1"/>
          </p:nvPr>
        </p:nvSpPr>
        <p:spPr>
          <a:xfrm>
            <a:off x="681038" y="1524000"/>
            <a:ext cx="8418512" cy="5181600"/>
          </a:xfrm>
        </p:spPr>
        <p:txBody>
          <a:bodyPr/>
          <a:lstStyle/>
          <a:p>
            <a:pPr eaLnBrk="1" hangingPunct="1">
              <a:lnSpc>
                <a:spcPct val="90000"/>
              </a:lnSpc>
              <a:buFontTx/>
              <a:buAutoNum type="arabicPeriod"/>
            </a:pPr>
            <a:r>
              <a:rPr lang="en-US" sz="1400" smtClean="0">
                <a:hlinkClick r:id="rId3"/>
              </a:rPr>
              <a:t>SensorWebs in the Wild </a:t>
            </a:r>
            <a:endParaRPr lang="en-US" sz="1400" smtClean="0"/>
          </a:p>
          <a:p>
            <a:pPr eaLnBrk="1" hangingPunct="1">
              <a:lnSpc>
                <a:spcPct val="40000"/>
              </a:lnSpc>
              <a:buFontTx/>
              <a:buAutoNum type="arabicPeriod"/>
            </a:pPr>
            <a:endParaRPr lang="en-US" sz="1400" smtClean="0"/>
          </a:p>
          <a:p>
            <a:pPr eaLnBrk="1" hangingPunct="1">
              <a:lnSpc>
                <a:spcPct val="90000"/>
              </a:lnSpc>
              <a:buFontTx/>
              <a:buAutoNum type="arabicPeriod"/>
            </a:pPr>
            <a:r>
              <a:rPr lang="en-US" sz="1400" smtClean="0">
                <a:hlinkClick r:id="rId4"/>
              </a:rPr>
              <a:t>Dynamic Virtual Fences for Controlling Cows</a:t>
            </a:r>
            <a:endParaRPr lang="en-US" sz="1400" smtClean="0"/>
          </a:p>
          <a:p>
            <a:pPr eaLnBrk="1" hangingPunct="1">
              <a:lnSpc>
                <a:spcPct val="50000"/>
              </a:lnSpc>
              <a:buFontTx/>
              <a:buAutoNum type="arabicPeriod"/>
            </a:pPr>
            <a:endParaRPr lang="en-US" sz="1400" smtClean="0"/>
          </a:p>
          <a:p>
            <a:pPr eaLnBrk="1" hangingPunct="1">
              <a:lnSpc>
                <a:spcPct val="90000"/>
              </a:lnSpc>
              <a:buFontTx/>
              <a:buAutoNum type="arabicPeriod"/>
            </a:pPr>
            <a:r>
              <a:rPr lang="en-US" sz="1400" smtClean="0">
                <a:hlinkClick r:id="rId5"/>
              </a:rPr>
              <a:t>Hardware design experiences in ZebraNet</a:t>
            </a:r>
            <a:endParaRPr lang="en-US" sz="1400" smtClean="0"/>
          </a:p>
          <a:p>
            <a:pPr lvl="1" eaLnBrk="1" hangingPunct="1">
              <a:lnSpc>
                <a:spcPct val="100000"/>
              </a:lnSpc>
            </a:pPr>
            <a:r>
              <a:rPr lang="en-US" sz="1400" smtClean="0">
                <a:hlinkClick r:id="rId6"/>
              </a:rPr>
              <a:t>Energy-Efficient Computing for Wildlife Tracking: Design Tradeoffs and Early Experiences with ZebraNet</a:t>
            </a:r>
            <a:r>
              <a:rPr lang="en-US" sz="1400" smtClean="0"/>
              <a:t> (see also additional </a:t>
            </a:r>
            <a:r>
              <a:rPr lang="en-US" sz="1400" smtClean="0">
                <a:hlinkClick r:id="rId7"/>
              </a:rPr>
              <a:t>background</a:t>
            </a:r>
            <a:r>
              <a:rPr lang="en-US" sz="1400" smtClean="0"/>
              <a:t> &amp; </a:t>
            </a:r>
            <a:r>
              <a:rPr lang="en-US" sz="1400" smtClean="0">
                <a:hlinkClick r:id="rId8"/>
              </a:rPr>
              <a:t>Zebranet</a:t>
            </a:r>
            <a:r>
              <a:rPr lang="en-US" sz="1400" smtClean="0"/>
              <a:t> </a:t>
            </a:r>
            <a:r>
              <a:rPr lang="en-US" sz="1400" smtClean="0">
                <a:hlinkClick r:id="rId8"/>
              </a:rPr>
              <a:t>Web Site</a:t>
            </a:r>
            <a:r>
              <a:rPr lang="en-US" sz="1400" smtClean="0"/>
              <a:t>) </a:t>
            </a:r>
          </a:p>
          <a:p>
            <a:pPr lvl="1" eaLnBrk="1" hangingPunct="1">
              <a:lnSpc>
                <a:spcPct val="30000"/>
              </a:lnSpc>
              <a:buFont typeface="Wingdings" pitchFamily="2" charset="2"/>
              <a:buAutoNum type="arabicPeriod"/>
            </a:pPr>
            <a:endParaRPr lang="en-US" sz="1400" smtClean="0"/>
          </a:p>
          <a:p>
            <a:pPr eaLnBrk="1" hangingPunct="1">
              <a:lnSpc>
                <a:spcPct val="90000"/>
              </a:lnSpc>
              <a:buFontTx/>
              <a:buAutoNum type="arabicPeriod"/>
            </a:pPr>
            <a:r>
              <a:rPr lang="en-US" sz="1400" smtClean="0">
                <a:hlinkClick r:id="rId9"/>
              </a:rPr>
              <a:t>Sensor/actuator networks in an agricultural application</a:t>
            </a:r>
            <a:r>
              <a:rPr lang="en-US" sz="1400" smtClean="0"/>
              <a:t> (you'll need to search for more on this topic) </a:t>
            </a:r>
          </a:p>
          <a:p>
            <a:pPr lvl="1" eaLnBrk="1" hangingPunct="1">
              <a:lnSpc>
                <a:spcPct val="90000"/>
              </a:lnSpc>
            </a:pPr>
            <a:r>
              <a:rPr lang="en-US" sz="1400" smtClean="0">
                <a:hlinkClick r:id="rId10"/>
              </a:rPr>
              <a:t>http://www.tde.lth.se/cccd/images/CCCD%20Workshop%202004-JMadsen.pdf</a:t>
            </a:r>
            <a:endParaRPr lang="en-US" sz="1400" smtClean="0"/>
          </a:p>
          <a:p>
            <a:pPr lvl="1" eaLnBrk="1" hangingPunct="1">
              <a:lnSpc>
                <a:spcPct val="90000"/>
              </a:lnSpc>
            </a:pPr>
            <a:r>
              <a:rPr lang="en-US" sz="1400" smtClean="0">
                <a:hlinkClick r:id="rId11"/>
              </a:rPr>
              <a:t>www.diku.dk/users/bonnet/papers/PhB-Kuusamu.ppt</a:t>
            </a:r>
            <a:endParaRPr lang="en-US" sz="1400" smtClean="0"/>
          </a:p>
          <a:p>
            <a:pPr eaLnBrk="1" hangingPunct="1">
              <a:lnSpc>
                <a:spcPct val="40000"/>
              </a:lnSpc>
              <a:buFontTx/>
              <a:buAutoNum type="arabicPeriod"/>
            </a:pPr>
            <a:endParaRPr lang="en-US" sz="1400" smtClean="0"/>
          </a:p>
          <a:p>
            <a:pPr eaLnBrk="1" hangingPunct="1">
              <a:lnSpc>
                <a:spcPct val="90000"/>
              </a:lnSpc>
              <a:buFontTx/>
              <a:buAutoNum type="arabicPeriod"/>
            </a:pPr>
            <a:r>
              <a:rPr lang="en-US" sz="1400" smtClean="0">
                <a:hlinkClick r:id="rId12"/>
              </a:rPr>
              <a:t>Smart-Tag Based Data Dissemination</a:t>
            </a:r>
            <a:endParaRPr lang="en-US" sz="1400" smtClean="0"/>
          </a:p>
          <a:p>
            <a:pPr eaLnBrk="1" hangingPunct="1">
              <a:lnSpc>
                <a:spcPct val="40000"/>
              </a:lnSpc>
              <a:buFontTx/>
              <a:buAutoNum type="arabicPeriod"/>
            </a:pPr>
            <a:endParaRPr lang="en-US" sz="1400" smtClean="0"/>
          </a:p>
          <a:p>
            <a:pPr eaLnBrk="1" hangingPunct="1">
              <a:lnSpc>
                <a:spcPct val="90000"/>
              </a:lnSpc>
              <a:buFontTx/>
              <a:buAutoNum type="arabicPeriod"/>
            </a:pPr>
            <a:r>
              <a:rPr lang="en-US" sz="1400" smtClean="0">
                <a:hlinkClick r:id="rId13"/>
              </a:rPr>
              <a:t>Sensor network-based countersniper system</a:t>
            </a:r>
            <a:endParaRPr lang="en-US" sz="1400" smtClean="0"/>
          </a:p>
          <a:p>
            <a:pPr eaLnBrk="1" hangingPunct="1">
              <a:lnSpc>
                <a:spcPct val="40000"/>
              </a:lnSpc>
              <a:buFontTx/>
              <a:buAutoNum type="arabicPeriod"/>
            </a:pPr>
            <a:endParaRPr lang="en-US" sz="1400" smtClean="0"/>
          </a:p>
          <a:p>
            <a:pPr eaLnBrk="1" hangingPunct="1">
              <a:lnSpc>
                <a:spcPct val="90000"/>
              </a:lnSpc>
              <a:buFontTx/>
              <a:buAutoNum type="arabicPeriod"/>
            </a:pPr>
            <a:r>
              <a:rPr lang="en-US" sz="1400" smtClean="0">
                <a:hlinkClick r:id="rId14"/>
              </a:rPr>
              <a:t>A large scale habitat monitoring application</a:t>
            </a:r>
            <a:endParaRPr lang="en-US" sz="1400" smtClean="0"/>
          </a:p>
          <a:p>
            <a:pPr lvl="1" eaLnBrk="1" hangingPunct="1">
              <a:lnSpc>
                <a:spcPct val="120000"/>
              </a:lnSpc>
            </a:pPr>
            <a:r>
              <a:rPr lang="en-US" sz="1400" smtClean="0">
                <a:hlinkClick r:id="rId15"/>
              </a:rPr>
              <a:t>Wireless Sensor Networks for Habitat Monitoring.</a:t>
            </a:r>
            <a:endParaRPr lang="en-US" sz="1400" smtClean="0"/>
          </a:p>
          <a:p>
            <a:pPr lvl="1" eaLnBrk="1" hangingPunct="1">
              <a:lnSpc>
                <a:spcPct val="120000"/>
              </a:lnSpc>
            </a:pPr>
            <a:r>
              <a:rPr lang="en-US" sz="1400" smtClean="0">
                <a:hlinkClick r:id="rId16"/>
              </a:rPr>
              <a:t>Habitat Monitoring: Application Driver for Wireless Communications Technology.</a:t>
            </a:r>
            <a:endParaRPr lang="en-US" sz="1400" smtClean="0"/>
          </a:p>
          <a:p>
            <a:pPr lvl="1" eaLnBrk="1" hangingPunct="1">
              <a:lnSpc>
                <a:spcPct val="120000"/>
              </a:lnSpc>
            </a:pPr>
            <a:r>
              <a:rPr lang="en-US" sz="1400" smtClean="0">
                <a:hlinkClick r:id="rId17"/>
              </a:rPr>
              <a:t>Preprocessing in a Tiered Sensor Network for Habitat Monitoring</a:t>
            </a:r>
            <a:endParaRPr lang="en-US" sz="1400" smtClean="0"/>
          </a:p>
          <a:p>
            <a:pPr lvl="1" eaLnBrk="1" hangingPunct="1">
              <a:lnSpc>
                <a:spcPct val="120000"/>
              </a:lnSpc>
            </a:pPr>
            <a:r>
              <a:rPr lang="en-US" sz="1400" smtClean="0">
                <a:hlinkClick r:id="rId18"/>
              </a:rPr>
              <a:t>Wireless Sensor Networks for Habitat Monitoring</a:t>
            </a:r>
            <a:endParaRPr lang="en-US" sz="1400" smtClean="0"/>
          </a:p>
          <a:p>
            <a:pPr lvl="1" eaLnBrk="1" hangingPunct="1">
              <a:lnSpc>
                <a:spcPct val="120000"/>
              </a:lnSpc>
            </a:pPr>
            <a:r>
              <a:rPr lang="en-US" sz="1400" smtClean="0"/>
              <a:t>Additional Sensor Network Project Sites: </a:t>
            </a:r>
            <a:r>
              <a:rPr lang="en-US" sz="1400" smtClean="0">
                <a:hlinkClick r:id="rId19"/>
              </a:rPr>
              <a:t>Coastal Observatory</a:t>
            </a:r>
            <a:r>
              <a:rPr lang="en-US" sz="1400" smtClean="0"/>
              <a:t>, </a:t>
            </a:r>
            <a:r>
              <a:rPr lang="en-US" sz="1400" smtClean="0">
                <a:hlinkClick r:id="rId20"/>
              </a:rPr>
              <a:t>Santa Margherita Reserve</a:t>
            </a:r>
            <a:r>
              <a:rPr lang="en-US" sz="1400" smtClean="0"/>
              <a:t>, </a:t>
            </a:r>
            <a:r>
              <a:rPr lang="en-US" sz="1400" smtClean="0">
                <a:hlinkClick r:id="rId21"/>
              </a:rPr>
              <a:t>Rockwell: Surveillance</a:t>
            </a:r>
            <a:r>
              <a:rPr lang="en-US" sz="1400" smtClean="0"/>
              <a:t>, </a:t>
            </a:r>
            <a:r>
              <a:rPr lang="en-US" sz="1400" smtClean="0">
                <a:hlinkClick r:id="rId22"/>
              </a:rPr>
              <a:t>Great Duck Island</a:t>
            </a:r>
            <a:endParaRPr lang="en-US" sz="140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References for Applications Assignment (2005)</a:t>
            </a:r>
          </a:p>
        </p:txBody>
      </p:sp>
      <p:sp>
        <p:nvSpPr>
          <p:cNvPr id="47107" name="Rectangle 3"/>
          <p:cNvSpPr>
            <a:spLocks noGrp="1" noChangeArrowheads="1"/>
          </p:cNvSpPr>
          <p:nvPr>
            <p:ph type="body" idx="1"/>
          </p:nvPr>
        </p:nvSpPr>
        <p:spPr>
          <a:xfrm>
            <a:off x="681038" y="1524000"/>
            <a:ext cx="8418512" cy="4724400"/>
          </a:xfrm>
        </p:spPr>
        <p:txBody>
          <a:bodyPr/>
          <a:lstStyle/>
          <a:p>
            <a:pPr marL="400050" indent="-400050" eaLnBrk="1" hangingPunct="1">
              <a:lnSpc>
                <a:spcPct val="120000"/>
              </a:lnSpc>
              <a:buFontTx/>
              <a:buAutoNum type="arabicPeriod" startAt="8"/>
            </a:pPr>
            <a:r>
              <a:rPr lang="en-US" sz="1400" smtClean="0">
                <a:hlinkClick r:id="rId3"/>
              </a:rPr>
              <a:t>Dynamic Networking and Smart Sensing Enable Next-Generation Landmines</a:t>
            </a:r>
            <a:endParaRPr lang="en-US" sz="1400" smtClean="0"/>
          </a:p>
          <a:p>
            <a:pPr marL="400050" indent="-400050" eaLnBrk="1" hangingPunct="1">
              <a:lnSpc>
                <a:spcPct val="120000"/>
              </a:lnSpc>
              <a:buFontTx/>
              <a:buAutoNum type="arabicPeriod" startAt="8"/>
            </a:pPr>
            <a:r>
              <a:rPr lang="en-US" sz="1400" smtClean="0">
                <a:hlinkClick r:id="rId4"/>
              </a:rPr>
              <a:t>Flock Control</a:t>
            </a:r>
            <a:endParaRPr lang="en-US" sz="1400" smtClean="0"/>
          </a:p>
          <a:p>
            <a:pPr marL="819150" lvl="1" indent="-361950" eaLnBrk="1" hangingPunct="1">
              <a:lnSpc>
                <a:spcPct val="120000"/>
              </a:lnSpc>
              <a:buFontTx/>
              <a:buChar char="•"/>
            </a:pPr>
            <a:r>
              <a:rPr lang="en-US" altLang="ja-JP" sz="1400" smtClean="0">
                <a:ea typeface="ＭＳ Ｐゴシック" charset="-128"/>
              </a:rPr>
              <a:t>Adaptive Sampling Algorithms for Multiple Autonomous Underwater Vehicles, </a:t>
            </a:r>
            <a:r>
              <a:rPr lang="en-US" altLang="ja-JP" sz="1400" i="1" smtClean="0">
                <a:ea typeface="ＭＳ Ｐゴシック" charset="-128"/>
              </a:rPr>
              <a:t>Proceedings IEEE Autonomous Underwater Vehicles Workshop Proceedings, S</a:t>
            </a:r>
            <a:r>
              <a:rPr lang="en-US" altLang="ja-JP" sz="1400" smtClean="0">
                <a:ea typeface="ＭＳ Ｐゴシック" charset="-128"/>
              </a:rPr>
              <a:t>ebasco, ME, June, 2004</a:t>
            </a:r>
          </a:p>
          <a:p>
            <a:pPr marL="400050" indent="-400050" eaLnBrk="1" hangingPunct="1">
              <a:lnSpc>
                <a:spcPct val="120000"/>
              </a:lnSpc>
              <a:buFontTx/>
              <a:buAutoNum type="arabicPeriod" startAt="8"/>
            </a:pPr>
            <a:r>
              <a:rPr lang="en-US" sz="1400" smtClean="0">
                <a:hlinkClick r:id="rId5"/>
              </a:rPr>
              <a:t>Sensor Web for In Situ Exploration of Gaseous Biosignatures</a:t>
            </a:r>
            <a:endParaRPr lang="en-US" sz="1400" smtClean="0"/>
          </a:p>
          <a:p>
            <a:pPr marL="400050" indent="-400050" eaLnBrk="1" hangingPunct="1">
              <a:lnSpc>
                <a:spcPct val="120000"/>
              </a:lnSpc>
              <a:buFontTx/>
              <a:buAutoNum type="arabicPeriod" startAt="8"/>
            </a:pPr>
            <a:r>
              <a:rPr lang="en-US" sz="1400" smtClean="0">
                <a:hlinkClick r:id="rId6"/>
              </a:rPr>
              <a:t>Active visitor guidance system</a:t>
            </a:r>
            <a:r>
              <a:rPr lang="en-US" sz="1400" smtClean="0"/>
              <a:t> (follow the single reference, using Google, to find more)</a:t>
            </a:r>
          </a:p>
          <a:p>
            <a:pPr marL="400050" indent="-400050" eaLnBrk="1" hangingPunct="1">
              <a:lnSpc>
                <a:spcPct val="120000"/>
              </a:lnSpc>
              <a:buFontTx/>
              <a:buAutoNum type="arabicPeriod" startAt="8"/>
            </a:pPr>
            <a:r>
              <a:rPr lang="en-US" sz="1400" smtClean="0">
                <a:hlinkClick r:id="rId7"/>
              </a:rPr>
              <a:t>Two-Tiered Wireless Sensor Network Architecture for Structural Health Monitoring</a:t>
            </a:r>
            <a:endParaRPr lang="en-US" sz="1400" smtClean="0"/>
          </a:p>
          <a:p>
            <a:pPr marL="819150" lvl="1" indent="-361950" eaLnBrk="1" hangingPunct="1">
              <a:lnSpc>
                <a:spcPct val="120000"/>
              </a:lnSpc>
            </a:pPr>
            <a:r>
              <a:rPr lang="en-US" sz="1400" smtClean="0">
                <a:hlinkClick r:id="rId8"/>
              </a:rPr>
              <a:t>Sensor-actuator network for damage detection in civil structures</a:t>
            </a:r>
            <a:r>
              <a:rPr lang="en-US" sz="1400" smtClean="0"/>
              <a:t> </a:t>
            </a:r>
          </a:p>
          <a:p>
            <a:pPr marL="400050" indent="-400050" eaLnBrk="1" hangingPunct="1">
              <a:lnSpc>
                <a:spcPct val="120000"/>
              </a:lnSpc>
              <a:buFontTx/>
              <a:buAutoNum type="arabicPeriod" startAt="8"/>
            </a:pPr>
            <a:r>
              <a:rPr lang="en-US" sz="1400" smtClean="0">
                <a:hlinkClick r:id="rId9"/>
              </a:rPr>
              <a:t>Meteorology and Hydrology in Yosemite National Park: A Sensor Network Application.</a:t>
            </a:r>
            <a:r>
              <a:rPr lang="en-US" sz="1400" smtClean="0"/>
              <a:t> </a:t>
            </a:r>
            <a:endParaRPr lang="en-US" altLang="ja-JP" sz="1400" smtClean="0">
              <a:ea typeface="ＭＳ Ｐゴシック" charset="-128"/>
            </a:endParaRPr>
          </a:p>
          <a:p>
            <a:pPr marL="400050" indent="-400050" eaLnBrk="1" hangingPunct="1">
              <a:lnSpc>
                <a:spcPct val="120000"/>
              </a:lnSpc>
              <a:buFontTx/>
              <a:buAutoNum type="arabicPeriod" startAt="8"/>
            </a:pPr>
            <a:r>
              <a:rPr lang="en-US" altLang="ja-JP" sz="1400" smtClean="0">
                <a:ea typeface="ＭＳ Ｐゴシック" charset="-128"/>
                <a:hlinkClick r:id="rId10"/>
              </a:rPr>
              <a:t>A Survey of Research on Context-Aware Homes.</a:t>
            </a:r>
            <a:r>
              <a:rPr lang="en-US" altLang="ja-JP" sz="1400" smtClean="0">
                <a:ea typeface="ＭＳ Ｐゴシック" charset="-128"/>
              </a:rPr>
              <a:t> </a:t>
            </a:r>
          </a:p>
          <a:p>
            <a:pPr marL="819150" lvl="1" indent="-361950" eaLnBrk="1" hangingPunct="1">
              <a:lnSpc>
                <a:spcPct val="120000"/>
              </a:lnSpc>
            </a:pPr>
            <a:r>
              <a:rPr lang="en-US" sz="1400" smtClean="0">
                <a:hlinkClick r:id="rId11"/>
              </a:rPr>
              <a:t>The Aware Home: A Living Laboratory for Ubiquitous Computing Research</a:t>
            </a:r>
            <a:endParaRPr lang="en-US" sz="1400" smtClean="0"/>
          </a:p>
          <a:p>
            <a:pPr marL="819150" lvl="1" indent="-361950" eaLnBrk="1" hangingPunct="1">
              <a:lnSpc>
                <a:spcPct val="120000"/>
              </a:lnSpc>
            </a:pPr>
            <a:r>
              <a:rPr lang="en-US" sz="1400" smtClean="0">
                <a:hlinkClick r:id="rId12"/>
              </a:rPr>
              <a:t>Using Pervasive Computing to Deliver Elder Care</a:t>
            </a:r>
            <a:endParaRPr lang="en-US" sz="1400" smtClean="0"/>
          </a:p>
          <a:p>
            <a:pPr marL="400050" indent="-400050" eaLnBrk="1" hangingPunct="1">
              <a:lnSpc>
                <a:spcPct val="120000"/>
              </a:lnSpc>
              <a:buFontTx/>
              <a:buAutoNum type="arabicPeriod" startAt="8"/>
            </a:pPr>
            <a:r>
              <a:rPr lang="en-US" sz="1400" smtClean="0">
                <a:hlinkClick r:id="rId13"/>
              </a:rPr>
              <a:t>Workplace Applications of Sensor Networks</a:t>
            </a:r>
            <a:endParaRPr lang="en-US" sz="1400" smtClean="0"/>
          </a:p>
          <a:p>
            <a:pPr marL="400050" indent="-400050" eaLnBrk="1" hangingPunct="1">
              <a:lnSpc>
                <a:spcPct val="120000"/>
              </a:lnSpc>
              <a:buFontTx/>
              <a:buAutoNum type="arabicPeriod" startAt="8"/>
            </a:pPr>
            <a:r>
              <a:rPr lang="en-US" sz="1400" smtClean="0">
                <a:hlinkClick r:id="rId14"/>
              </a:rPr>
              <a:t>Cougar Project at Cornell</a:t>
            </a:r>
            <a:r>
              <a:rPr lang="en-US" sz="1400" smtClean="0"/>
              <a:t>  (</a:t>
            </a:r>
            <a:r>
              <a:rPr lang="en-US" sz="1400" smtClean="0">
                <a:hlinkClick r:id="rId15"/>
              </a:rPr>
              <a:t>student projects</a:t>
            </a:r>
            <a:r>
              <a:rPr lang="en-US" sz="1400" smtClean="0"/>
              <a:t>, which have some slides about a demo) </a:t>
            </a:r>
          </a:p>
          <a:p>
            <a:pPr marL="400050" indent="-400050" eaLnBrk="1" hangingPunct="1">
              <a:lnSpc>
                <a:spcPct val="120000"/>
              </a:lnSpc>
              <a:buFontTx/>
              <a:buAutoNum type="arabicPeriod" startAt="8"/>
            </a:pPr>
            <a:r>
              <a:rPr lang="en-US" sz="1400" smtClean="0">
                <a:hlinkClick r:id="rId16"/>
              </a:rPr>
              <a:t>Contaminant Transport Monitoring</a:t>
            </a:r>
            <a:endParaRPr lang="fr-FR" sz="1400" smtClean="0"/>
          </a:p>
          <a:p>
            <a:pPr marL="400050" indent="-400050" eaLnBrk="1" hangingPunct="1">
              <a:lnSpc>
                <a:spcPct val="120000"/>
              </a:lnSpc>
              <a:buFontTx/>
              <a:buAutoNum type="arabicPeriod" startAt="8"/>
            </a:pPr>
            <a:r>
              <a:rPr lang="fr-FR" sz="1400" smtClean="0">
                <a:hlinkClick r:id="rId17"/>
              </a:rPr>
              <a:t>Marine Microorganisms </a:t>
            </a:r>
            <a:r>
              <a:rPr lang="fr-FR" sz="1400" smtClean="0"/>
              <a:t> </a:t>
            </a:r>
            <a:r>
              <a:rPr lang="en-US" sz="1400" smtClean="0"/>
              <a:t> (</a:t>
            </a:r>
            <a:r>
              <a:rPr lang="en-US" altLang="ja-JP" sz="1400" smtClean="0">
                <a:ea typeface="ＭＳ Ｐゴシック" charset="-128"/>
                <a:hlinkClick r:id="rId18"/>
              </a:rPr>
              <a:t>Adaptive Sampling for Marine Microorganism Monitoring</a:t>
            </a:r>
            <a:r>
              <a:rPr lang="en-US" altLang="ja-JP" sz="1400" smtClean="0">
                <a:ea typeface="ＭＳ Ｐゴシック" charset="-128"/>
              </a:rPr>
              <a:t>)</a:t>
            </a:r>
            <a:endParaRPr lang="en-US" sz="1400" smtClean="0"/>
          </a:p>
          <a:p>
            <a:pPr marL="400050" indent="-400050" eaLnBrk="1" hangingPunct="1">
              <a:lnSpc>
                <a:spcPct val="120000"/>
              </a:lnSpc>
              <a:buFontTx/>
              <a:buAutoNum type="arabicPeriod" startAt="8"/>
            </a:pPr>
            <a:r>
              <a:rPr lang="en-US" sz="1400" smtClean="0">
                <a:hlinkClick r:id="rId19"/>
              </a:rPr>
              <a:t>A Support Infrastructure for the Smart Kindergarten</a:t>
            </a:r>
            <a:endParaRPr lang="en-US" sz="140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04800" y="212725"/>
            <a:ext cx="8610600" cy="854075"/>
          </a:xfrm>
        </p:spPr>
        <p:txBody>
          <a:bodyPr/>
          <a:lstStyle/>
          <a:p>
            <a:pPr eaLnBrk="1" hangingPunct="1"/>
            <a:r>
              <a:rPr lang="en-US" smtClean="0"/>
              <a:t>State of the marketplace:</a:t>
            </a:r>
            <a:br>
              <a:rPr lang="en-US" smtClean="0"/>
            </a:br>
            <a:r>
              <a:rPr lang="en-US" smtClean="0"/>
              <a:t>Commercial adoption is growing gradually</a:t>
            </a:r>
          </a:p>
        </p:txBody>
      </p:sp>
      <p:grpSp>
        <p:nvGrpSpPr>
          <p:cNvPr id="48131" name="Group 3"/>
          <p:cNvGrpSpPr>
            <a:grpSpLocks noChangeAspect="1"/>
          </p:cNvGrpSpPr>
          <p:nvPr/>
        </p:nvGrpSpPr>
        <p:grpSpPr bwMode="auto">
          <a:xfrm>
            <a:off x="-3352800" y="2133600"/>
            <a:ext cx="7935913" cy="4724400"/>
            <a:chOff x="581" y="1056"/>
            <a:chExt cx="4999" cy="2976"/>
          </a:xfrm>
        </p:grpSpPr>
        <p:sp>
          <p:nvSpPr>
            <p:cNvPr id="48135" name="AutoShape 4"/>
            <p:cNvSpPr>
              <a:spLocks noChangeAspect="1" noChangeArrowheads="1" noTextEdit="1"/>
            </p:cNvSpPr>
            <p:nvPr/>
          </p:nvSpPr>
          <p:spPr bwMode="auto">
            <a:xfrm>
              <a:off x="581" y="1056"/>
              <a:ext cx="4999" cy="2976"/>
            </a:xfrm>
            <a:prstGeom prst="rect">
              <a:avLst/>
            </a:prstGeom>
            <a:noFill/>
            <a:ln w="9525">
              <a:noFill/>
              <a:miter lim="800000"/>
              <a:headEnd/>
              <a:tailEnd/>
            </a:ln>
          </p:spPr>
          <p:txBody>
            <a:bodyPr/>
            <a:lstStyle/>
            <a:p>
              <a:endParaRPr lang="en-US"/>
            </a:p>
          </p:txBody>
        </p:sp>
        <p:pic>
          <p:nvPicPr>
            <p:cNvPr id="48136" name="Picture 5"/>
            <p:cNvPicPr>
              <a:picLocks noChangeAspect="1" noChangeArrowheads="1"/>
            </p:cNvPicPr>
            <p:nvPr/>
          </p:nvPicPr>
          <p:blipFill>
            <a:blip r:embed="rId3" cstate="print"/>
            <a:srcRect/>
            <a:stretch>
              <a:fillRect/>
            </a:stretch>
          </p:blipFill>
          <p:spPr bwMode="auto">
            <a:xfrm>
              <a:off x="581" y="1056"/>
              <a:ext cx="5005" cy="2982"/>
            </a:xfrm>
            <a:prstGeom prst="rect">
              <a:avLst/>
            </a:prstGeom>
            <a:noFill/>
            <a:ln w="9525">
              <a:noFill/>
              <a:miter lim="800000"/>
              <a:headEnd/>
              <a:tailEnd/>
            </a:ln>
          </p:spPr>
        </p:pic>
      </p:grpSp>
      <p:pic>
        <p:nvPicPr>
          <p:cNvPr id="48132" name="Picture 6"/>
          <p:cNvPicPr>
            <a:picLocks noChangeAspect="1" noChangeArrowheads="1"/>
          </p:cNvPicPr>
          <p:nvPr>
            <p:ph sz="half" idx="1"/>
          </p:nvPr>
        </p:nvPicPr>
        <p:blipFill>
          <a:blip r:embed="rId4" cstate="print"/>
          <a:srcRect t="35591"/>
          <a:stretch>
            <a:fillRect/>
          </a:stretch>
        </p:blipFill>
        <p:spPr>
          <a:xfrm>
            <a:off x="-1600200" y="1447800"/>
            <a:ext cx="7467600" cy="2819400"/>
          </a:xfrm>
          <a:noFill/>
        </p:spPr>
      </p:pic>
      <p:pic>
        <p:nvPicPr>
          <p:cNvPr id="48133" name="Picture 7"/>
          <p:cNvPicPr>
            <a:picLocks noChangeAspect="1" noChangeArrowheads="1"/>
          </p:cNvPicPr>
          <p:nvPr>
            <p:ph sz="quarter" idx="3"/>
          </p:nvPr>
        </p:nvPicPr>
        <p:blipFill>
          <a:blip r:embed="rId5" cstate="print"/>
          <a:srcRect/>
          <a:stretch>
            <a:fillRect/>
          </a:stretch>
        </p:blipFill>
        <p:spPr>
          <a:xfrm>
            <a:off x="5181600" y="1676400"/>
            <a:ext cx="3352800" cy="2286000"/>
          </a:xfrm>
          <a:noFill/>
        </p:spPr>
      </p:pic>
      <p:pic>
        <p:nvPicPr>
          <p:cNvPr id="48134" name="Picture 8"/>
          <p:cNvPicPr>
            <a:picLocks noChangeAspect="1" noChangeArrowheads="1"/>
          </p:cNvPicPr>
          <p:nvPr>
            <p:ph sz="quarter" idx="2"/>
          </p:nvPr>
        </p:nvPicPr>
        <p:blipFill>
          <a:blip r:embed="rId6" cstate="print"/>
          <a:srcRect t="37434"/>
          <a:stretch>
            <a:fillRect/>
          </a:stretch>
        </p:blipFill>
        <p:spPr>
          <a:xfrm>
            <a:off x="4038600" y="4049713"/>
            <a:ext cx="4724400" cy="3113087"/>
          </a:xfr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Required Reading (slides 37-64)</a:t>
            </a:r>
          </a:p>
        </p:txBody>
      </p:sp>
      <p:sp>
        <p:nvSpPr>
          <p:cNvPr id="49155" name="Rectangle 3"/>
          <p:cNvSpPr>
            <a:spLocks noGrp="1" noChangeArrowheads="1"/>
          </p:cNvSpPr>
          <p:nvPr>
            <p:ph type="body" idx="1"/>
          </p:nvPr>
        </p:nvSpPr>
        <p:spPr/>
        <p:txBody>
          <a:bodyPr/>
          <a:lstStyle/>
          <a:p>
            <a:pPr eaLnBrk="1" hangingPunct="1">
              <a:lnSpc>
                <a:spcPct val="190000"/>
              </a:lnSpc>
            </a:pPr>
            <a:r>
              <a:rPr lang="en-US" smtClean="0"/>
              <a:t>Application Comments from Deborah Estrin</a:t>
            </a:r>
          </a:p>
          <a:p>
            <a:pPr eaLnBrk="1" hangingPunct="1">
              <a:lnSpc>
                <a:spcPct val="190000"/>
              </a:lnSpc>
            </a:pPr>
            <a:r>
              <a:rPr lang="en-US" smtClean="0"/>
              <a:t>Application Comments from David Culler</a:t>
            </a:r>
          </a:p>
          <a:p>
            <a:pPr eaLnBrk="1" hangingPunct="1">
              <a:lnSpc>
                <a:spcPct val="190000"/>
              </a:lnSpc>
            </a:pPr>
            <a:r>
              <a:rPr lang="en-US" smtClean="0"/>
              <a:t>Application Comments from Paul Havinga</a:t>
            </a:r>
          </a:p>
          <a:p>
            <a:pPr eaLnBrk="1" hangingPunct="1">
              <a:lnSpc>
                <a:spcPct val="190000"/>
              </a:lnSpc>
            </a:pPr>
            <a:r>
              <a:rPr lang="en-US" smtClean="0"/>
              <a:t>Other ExScal-like Concept of Operations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An example of a sensor: Passive infrared</a:t>
            </a:r>
          </a:p>
        </p:txBody>
      </p:sp>
      <p:sp>
        <p:nvSpPr>
          <p:cNvPr id="14339" name="Rectangle 3"/>
          <p:cNvSpPr>
            <a:spLocks noGrp="1" noChangeArrowheads="1"/>
          </p:cNvSpPr>
          <p:nvPr>
            <p:ph type="body" idx="1"/>
          </p:nvPr>
        </p:nvSpPr>
        <p:spPr>
          <a:xfrm>
            <a:off x="681038" y="1600200"/>
            <a:ext cx="8418512" cy="5029200"/>
          </a:xfrm>
        </p:spPr>
        <p:txBody>
          <a:bodyPr/>
          <a:lstStyle/>
          <a:p>
            <a:pPr eaLnBrk="1" hangingPunct="1">
              <a:lnSpc>
                <a:spcPct val="130000"/>
              </a:lnSpc>
              <a:buFontTx/>
              <a:buNone/>
            </a:pPr>
            <a:r>
              <a:rPr lang="en-US" smtClean="0"/>
              <a:t>PIR is a differential sensor: </a:t>
            </a:r>
            <a:r>
              <a:rPr lang="en-US" sz="1900" smtClean="0"/>
              <a:t>detects target as it crosses the “beams” produced by the optic</a:t>
            </a:r>
          </a:p>
        </p:txBody>
      </p:sp>
      <p:pic>
        <p:nvPicPr>
          <p:cNvPr id="14340" name="Picture 4" descr="FOV"/>
          <p:cNvPicPr>
            <a:picLocks noChangeAspect="1" noChangeArrowheads="1"/>
          </p:cNvPicPr>
          <p:nvPr/>
        </p:nvPicPr>
        <p:blipFill>
          <a:blip r:embed="rId3" cstate="print"/>
          <a:srcRect/>
          <a:stretch>
            <a:fillRect/>
          </a:stretch>
        </p:blipFill>
        <p:spPr bwMode="auto">
          <a:xfrm>
            <a:off x="2286000" y="2590800"/>
            <a:ext cx="403860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61963" y="593725"/>
            <a:ext cx="8058150" cy="473075"/>
          </a:xfrm>
        </p:spPr>
        <p:txBody>
          <a:bodyPr/>
          <a:lstStyle/>
          <a:p>
            <a:pPr eaLnBrk="1" hangingPunct="1"/>
            <a:r>
              <a:rPr lang="en-US" sz="1300" smtClean="0">
                <a:solidFill>
                  <a:schemeClr val="bg1"/>
                </a:solidFill>
              </a:rPr>
              <a:t>Impacts Key Segments of Society &amp; Economy </a:t>
            </a:r>
            <a:endParaRPr lang="en-US" sz="1800" smtClean="0"/>
          </a:p>
        </p:txBody>
      </p:sp>
      <p:sp>
        <p:nvSpPr>
          <p:cNvPr id="1664003" name="Rectangle 3"/>
          <p:cNvSpPr>
            <a:spLocks noChangeArrowheads="1"/>
          </p:cNvSpPr>
          <p:nvPr/>
        </p:nvSpPr>
        <p:spPr bwMode="auto">
          <a:xfrm>
            <a:off x="6318250" y="6030913"/>
            <a:ext cx="1951038" cy="336550"/>
          </a:xfrm>
          <a:prstGeom prst="rect">
            <a:avLst/>
          </a:prstGeom>
          <a:noFill/>
          <a:ln w="12700">
            <a:noFill/>
            <a:miter lim="800000"/>
            <a:headEnd type="none" w="sm" len="sm"/>
            <a:tailEnd type="none" w="sm" len="sm"/>
          </a:ln>
          <a:effectLst/>
        </p:spPr>
        <p:txBody>
          <a:bodyPr>
            <a:spAutoFit/>
          </a:bodyPr>
          <a:lstStyle/>
          <a:p>
            <a:pPr algn="ctr" eaLnBrk="0" hangingPunct="0">
              <a:defRPr/>
            </a:pPr>
            <a:r>
              <a:rPr lang="en-US" sz="1600" b="1" i="0">
                <a:effectLst>
                  <a:outerShdw blurRad="38100" dist="38100" dir="2700000" algn="tl">
                    <a:srgbClr val="C0C0C0"/>
                  </a:outerShdw>
                </a:effectLst>
                <a:latin typeface="Arial" charset="0"/>
              </a:rPr>
              <a:t>Retail</a:t>
            </a:r>
          </a:p>
        </p:txBody>
      </p:sp>
      <p:pic>
        <p:nvPicPr>
          <p:cNvPr id="1664004" name="Picture 4"/>
          <p:cNvPicPr>
            <a:picLocks noChangeAspect="1" noChangeArrowheads="1"/>
          </p:cNvPicPr>
          <p:nvPr/>
        </p:nvPicPr>
        <p:blipFill>
          <a:blip r:embed="rId3" cstate="print"/>
          <a:srcRect/>
          <a:stretch>
            <a:fillRect/>
          </a:stretch>
        </p:blipFill>
        <p:spPr bwMode="auto">
          <a:xfrm>
            <a:off x="1385888" y="2205038"/>
            <a:ext cx="1068387" cy="1606550"/>
          </a:xfrm>
          <a:prstGeom prst="rect">
            <a:avLst/>
          </a:prstGeom>
          <a:noFill/>
          <a:ln w="9525" algn="ctr">
            <a:solidFill>
              <a:schemeClr val="hlink"/>
            </a:solidFill>
            <a:miter lim="800000"/>
            <a:headEnd type="none" w="sm" len="sm"/>
            <a:tailEnd type="none" w="sm" len="sm"/>
          </a:ln>
          <a:effectLst>
            <a:outerShdw dist="107763" dir="2700000" algn="ctr" rotWithShape="0">
              <a:srgbClr val="000066">
                <a:alpha val="50000"/>
              </a:srgbClr>
            </a:outerShdw>
          </a:effectLst>
        </p:spPr>
      </p:pic>
      <p:pic>
        <p:nvPicPr>
          <p:cNvPr id="1664005" name="Picture 5"/>
          <p:cNvPicPr>
            <a:picLocks noChangeAspect="1" noChangeArrowheads="1"/>
          </p:cNvPicPr>
          <p:nvPr/>
        </p:nvPicPr>
        <p:blipFill>
          <a:blip r:embed="rId4" cstate="print"/>
          <a:srcRect/>
          <a:stretch>
            <a:fillRect/>
          </a:stretch>
        </p:blipFill>
        <p:spPr bwMode="auto">
          <a:xfrm>
            <a:off x="3798888" y="4649788"/>
            <a:ext cx="1322387" cy="1331912"/>
          </a:xfrm>
          <a:prstGeom prst="rect">
            <a:avLst/>
          </a:prstGeom>
          <a:noFill/>
          <a:ln w="9525" algn="ctr">
            <a:solidFill>
              <a:schemeClr val="hlink"/>
            </a:solidFill>
            <a:miter lim="800000"/>
            <a:headEnd type="none" w="sm" len="sm"/>
            <a:tailEnd type="none" w="sm" len="sm"/>
          </a:ln>
          <a:effectLst>
            <a:outerShdw dist="107763" dir="2700000" algn="ctr" rotWithShape="0">
              <a:schemeClr val="bg2">
                <a:alpha val="50000"/>
              </a:schemeClr>
            </a:outerShdw>
          </a:effectLst>
        </p:spPr>
      </p:pic>
      <p:pic>
        <p:nvPicPr>
          <p:cNvPr id="1664006" name="Picture 6" descr="9141"/>
          <p:cNvPicPr>
            <a:picLocks noChangeAspect="1" noChangeArrowheads="1"/>
          </p:cNvPicPr>
          <p:nvPr/>
        </p:nvPicPr>
        <p:blipFill>
          <a:blip r:embed="rId5" cstate="print"/>
          <a:srcRect/>
          <a:stretch>
            <a:fillRect/>
          </a:stretch>
        </p:blipFill>
        <p:spPr bwMode="auto">
          <a:xfrm>
            <a:off x="1165225" y="4910138"/>
            <a:ext cx="1443038" cy="1060450"/>
          </a:xfrm>
          <a:prstGeom prst="rect">
            <a:avLst/>
          </a:prstGeom>
          <a:noFill/>
          <a:ln w="9525" algn="ctr">
            <a:solidFill>
              <a:schemeClr val="hlink"/>
            </a:solidFill>
            <a:miter lim="800000"/>
            <a:headEnd/>
            <a:tailEnd/>
          </a:ln>
          <a:effectLst>
            <a:outerShdw dist="107763" dir="2700000" algn="ctr" rotWithShape="0">
              <a:schemeClr val="bg2">
                <a:alpha val="50000"/>
              </a:schemeClr>
            </a:outerShdw>
          </a:effectLst>
        </p:spPr>
      </p:pic>
      <p:pic>
        <p:nvPicPr>
          <p:cNvPr id="1664007" name="Picture 7" descr="10253"/>
          <p:cNvPicPr>
            <a:picLocks noChangeAspect="1" noChangeArrowheads="1"/>
          </p:cNvPicPr>
          <p:nvPr/>
        </p:nvPicPr>
        <p:blipFill>
          <a:blip r:embed="rId6" cstate="print"/>
          <a:srcRect/>
          <a:stretch>
            <a:fillRect/>
          </a:stretch>
        </p:blipFill>
        <p:spPr bwMode="auto">
          <a:xfrm>
            <a:off x="6462713" y="4965700"/>
            <a:ext cx="1530350" cy="1016000"/>
          </a:xfrm>
          <a:prstGeom prst="rect">
            <a:avLst/>
          </a:prstGeom>
          <a:noFill/>
          <a:ln w="9525" algn="ctr">
            <a:solidFill>
              <a:schemeClr val="hlink"/>
            </a:solidFill>
            <a:miter lim="800000"/>
            <a:headEnd/>
            <a:tailEnd/>
          </a:ln>
          <a:effectLst>
            <a:outerShdw dist="107763" dir="2700000" algn="ctr" rotWithShape="0">
              <a:schemeClr val="bg2">
                <a:alpha val="50000"/>
              </a:schemeClr>
            </a:outerShdw>
          </a:effectLst>
        </p:spPr>
      </p:pic>
      <p:pic>
        <p:nvPicPr>
          <p:cNvPr id="1664008" name="Picture 8"/>
          <p:cNvPicPr>
            <a:picLocks noChangeAspect="1" noChangeArrowheads="1"/>
          </p:cNvPicPr>
          <p:nvPr/>
        </p:nvPicPr>
        <p:blipFill>
          <a:blip r:embed="rId7" cstate="print"/>
          <a:srcRect/>
          <a:stretch>
            <a:fillRect/>
          </a:stretch>
        </p:blipFill>
        <p:spPr bwMode="auto">
          <a:xfrm>
            <a:off x="6429375" y="1984375"/>
            <a:ext cx="1238250" cy="1841500"/>
          </a:xfrm>
          <a:prstGeom prst="rect">
            <a:avLst/>
          </a:prstGeom>
          <a:noFill/>
          <a:ln w="9525" algn="ctr">
            <a:solidFill>
              <a:schemeClr val="hlink"/>
            </a:solidFill>
            <a:miter lim="800000"/>
            <a:headEnd type="none" w="sm" len="sm"/>
            <a:tailEnd type="none" w="sm" len="sm"/>
          </a:ln>
          <a:effectLst>
            <a:outerShdw dist="107763" dir="2700000" algn="ctr" rotWithShape="0">
              <a:schemeClr val="bg2">
                <a:alpha val="50000"/>
              </a:schemeClr>
            </a:outerShdw>
          </a:effectLst>
        </p:spPr>
      </p:pic>
      <p:sp>
        <p:nvSpPr>
          <p:cNvPr id="1664009" name="Rectangle 9"/>
          <p:cNvSpPr>
            <a:spLocks noChangeArrowheads="1"/>
          </p:cNvSpPr>
          <p:nvPr/>
        </p:nvSpPr>
        <p:spPr bwMode="auto">
          <a:xfrm>
            <a:off x="6130925" y="3941763"/>
            <a:ext cx="1951038" cy="336550"/>
          </a:xfrm>
          <a:prstGeom prst="rect">
            <a:avLst/>
          </a:prstGeom>
          <a:noFill/>
          <a:ln w="12700">
            <a:noFill/>
            <a:miter lim="800000"/>
            <a:headEnd type="none" w="sm" len="sm"/>
            <a:tailEnd type="none" w="sm" len="sm"/>
          </a:ln>
          <a:effectLst/>
        </p:spPr>
        <p:txBody>
          <a:bodyPr>
            <a:spAutoFit/>
          </a:bodyPr>
          <a:lstStyle/>
          <a:p>
            <a:pPr algn="ctr" eaLnBrk="0" hangingPunct="0">
              <a:defRPr/>
            </a:pPr>
            <a:r>
              <a:rPr lang="en-US" sz="1600" b="1" i="0">
                <a:effectLst>
                  <a:outerShdw blurRad="38100" dist="38100" dir="2700000" algn="tl">
                    <a:srgbClr val="C0C0C0"/>
                  </a:outerShdw>
                </a:effectLst>
                <a:latin typeface="Arial" charset="0"/>
              </a:rPr>
              <a:t>Environment</a:t>
            </a:r>
          </a:p>
        </p:txBody>
      </p:sp>
      <p:sp>
        <p:nvSpPr>
          <p:cNvPr id="1664010" name="Rectangle 10"/>
          <p:cNvSpPr>
            <a:spLocks noChangeArrowheads="1"/>
          </p:cNvSpPr>
          <p:nvPr/>
        </p:nvSpPr>
        <p:spPr bwMode="auto">
          <a:xfrm>
            <a:off x="3392488" y="6021388"/>
            <a:ext cx="2266950" cy="336550"/>
          </a:xfrm>
          <a:prstGeom prst="rect">
            <a:avLst/>
          </a:prstGeom>
          <a:noFill/>
          <a:ln w="12700">
            <a:noFill/>
            <a:miter lim="800000"/>
            <a:headEnd type="none" w="sm" len="sm"/>
            <a:tailEnd type="none" w="sm" len="sm"/>
          </a:ln>
          <a:effectLst/>
        </p:spPr>
        <p:txBody>
          <a:bodyPr>
            <a:spAutoFit/>
          </a:bodyPr>
          <a:lstStyle/>
          <a:p>
            <a:pPr algn="ctr" eaLnBrk="0" hangingPunct="0">
              <a:defRPr/>
            </a:pPr>
            <a:r>
              <a:rPr lang="en-US" sz="1600" b="1" i="0">
                <a:effectLst>
                  <a:outerShdw blurRad="38100" dist="38100" dir="2700000" algn="tl">
                    <a:srgbClr val="C0C0C0"/>
                  </a:outerShdw>
                </a:effectLst>
                <a:latin typeface="Arial" charset="0"/>
              </a:rPr>
              <a:t>Distribution</a:t>
            </a:r>
          </a:p>
        </p:txBody>
      </p:sp>
      <p:sp>
        <p:nvSpPr>
          <p:cNvPr id="1664011" name="Rectangle 11"/>
          <p:cNvSpPr>
            <a:spLocks noChangeArrowheads="1"/>
          </p:cNvSpPr>
          <p:nvPr/>
        </p:nvSpPr>
        <p:spPr bwMode="auto">
          <a:xfrm>
            <a:off x="814388" y="6016625"/>
            <a:ext cx="2266950" cy="336550"/>
          </a:xfrm>
          <a:prstGeom prst="rect">
            <a:avLst/>
          </a:prstGeom>
          <a:noFill/>
          <a:ln w="12700">
            <a:noFill/>
            <a:miter lim="800000"/>
            <a:headEnd type="none" w="sm" len="sm"/>
            <a:tailEnd type="none" w="sm" len="sm"/>
          </a:ln>
          <a:effectLst/>
        </p:spPr>
        <p:txBody>
          <a:bodyPr>
            <a:spAutoFit/>
          </a:bodyPr>
          <a:lstStyle/>
          <a:p>
            <a:pPr algn="ctr" eaLnBrk="0" hangingPunct="0">
              <a:defRPr/>
            </a:pPr>
            <a:r>
              <a:rPr lang="en-US" sz="1600" b="1" i="0">
                <a:effectLst>
                  <a:outerShdw blurRad="38100" dist="38100" dir="2700000" algn="tl">
                    <a:srgbClr val="C0C0C0"/>
                  </a:outerShdw>
                </a:effectLst>
                <a:latin typeface="Arial" charset="0"/>
              </a:rPr>
              <a:t>Manufacturing</a:t>
            </a:r>
          </a:p>
        </p:txBody>
      </p:sp>
      <p:sp>
        <p:nvSpPr>
          <p:cNvPr id="1664012" name="Rectangle 12"/>
          <p:cNvSpPr>
            <a:spLocks noChangeArrowheads="1"/>
          </p:cNvSpPr>
          <p:nvPr/>
        </p:nvSpPr>
        <p:spPr bwMode="auto">
          <a:xfrm>
            <a:off x="692150" y="3897313"/>
            <a:ext cx="2262188" cy="581025"/>
          </a:xfrm>
          <a:prstGeom prst="rect">
            <a:avLst/>
          </a:prstGeom>
          <a:noFill/>
          <a:ln w="12700">
            <a:noFill/>
            <a:miter lim="800000"/>
            <a:headEnd type="none" w="sm" len="sm"/>
            <a:tailEnd type="none" w="sm" len="sm"/>
          </a:ln>
          <a:effectLst/>
        </p:spPr>
        <p:txBody>
          <a:bodyPr>
            <a:spAutoFit/>
          </a:bodyPr>
          <a:lstStyle/>
          <a:p>
            <a:pPr algn="ctr" eaLnBrk="0" hangingPunct="0">
              <a:defRPr/>
            </a:pPr>
            <a:r>
              <a:rPr lang="en-US" sz="1600" b="1" i="0">
                <a:effectLst>
                  <a:outerShdw blurRad="38100" dist="38100" dir="2700000" algn="tl">
                    <a:srgbClr val="C0C0C0"/>
                  </a:outerShdw>
                </a:effectLst>
                <a:latin typeface="Arial" charset="0"/>
              </a:rPr>
              <a:t>Health / Life Sciences</a:t>
            </a:r>
          </a:p>
        </p:txBody>
      </p:sp>
      <p:sp>
        <p:nvSpPr>
          <p:cNvPr id="1664013" name="Rectangle 13"/>
          <p:cNvSpPr>
            <a:spLocks noChangeArrowheads="1"/>
          </p:cNvSpPr>
          <p:nvPr/>
        </p:nvSpPr>
        <p:spPr bwMode="auto">
          <a:xfrm>
            <a:off x="3832225" y="3924300"/>
            <a:ext cx="1268413" cy="336550"/>
          </a:xfrm>
          <a:prstGeom prst="rect">
            <a:avLst/>
          </a:prstGeom>
          <a:noFill/>
          <a:ln w="12700">
            <a:noFill/>
            <a:miter lim="800000"/>
            <a:headEnd type="none" w="sm" len="sm"/>
            <a:tailEnd type="none" w="sm" len="sm"/>
          </a:ln>
          <a:effectLst/>
        </p:spPr>
        <p:txBody>
          <a:bodyPr wrap="none">
            <a:spAutoFit/>
          </a:bodyPr>
          <a:lstStyle/>
          <a:p>
            <a:pPr eaLnBrk="0" hangingPunct="0">
              <a:defRPr/>
            </a:pPr>
            <a:r>
              <a:rPr lang="en-US" sz="1600" b="1" i="0">
                <a:effectLst>
                  <a:outerShdw blurRad="38100" dist="38100" dir="2700000" algn="tl">
                    <a:srgbClr val="C0C0C0"/>
                  </a:outerShdw>
                </a:effectLst>
                <a:latin typeface="Arial" charset="0"/>
              </a:rPr>
              <a:t>Agriculture</a:t>
            </a:r>
          </a:p>
        </p:txBody>
      </p:sp>
      <p:pic>
        <p:nvPicPr>
          <p:cNvPr id="1664014" name="Picture 14" descr="PG004994 - Purple Wine Grapes Growing on Vine"/>
          <p:cNvPicPr>
            <a:picLocks noChangeAspect="1" noChangeArrowheads="1"/>
          </p:cNvPicPr>
          <p:nvPr/>
        </p:nvPicPr>
        <p:blipFill>
          <a:blip r:embed="rId8" cstate="print"/>
          <a:srcRect/>
          <a:stretch>
            <a:fillRect/>
          </a:stretch>
        </p:blipFill>
        <p:spPr bwMode="auto">
          <a:xfrm>
            <a:off x="3863975" y="1954213"/>
            <a:ext cx="1281113" cy="1905000"/>
          </a:xfrm>
          <a:prstGeom prst="rect">
            <a:avLst/>
          </a:prstGeom>
          <a:noFill/>
          <a:ln w="9525">
            <a:solidFill>
              <a:schemeClr val="hlink"/>
            </a:solidFill>
            <a:miter lim="800000"/>
            <a:headEnd/>
            <a:tailEnd/>
          </a:ln>
          <a:effectLst>
            <a:outerShdw dist="107763" dir="2700000" algn="ctr" rotWithShape="0">
              <a:srgbClr val="000066">
                <a:alpha val="50000"/>
              </a:srgbClr>
            </a:outerShdw>
          </a:effectLst>
        </p:spPr>
      </p:pic>
      <p:sp>
        <p:nvSpPr>
          <p:cNvPr id="50191" name="Text Box 15"/>
          <p:cNvSpPr txBox="1">
            <a:spLocks noChangeArrowheads="1"/>
          </p:cNvSpPr>
          <p:nvPr/>
        </p:nvSpPr>
        <p:spPr bwMode="auto">
          <a:xfrm>
            <a:off x="0" y="1346200"/>
            <a:ext cx="4384675" cy="304800"/>
          </a:xfrm>
          <a:prstGeom prst="rect">
            <a:avLst/>
          </a:prstGeom>
          <a:noFill/>
          <a:ln w="9525">
            <a:noFill/>
            <a:miter lim="800000"/>
            <a:headEnd/>
            <a:tailEnd/>
          </a:ln>
        </p:spPr>
        <p:txBody>
          <a:bodyPr wrap="none">
            <a:spAutoFit/>
          </a:bodyPr>
          <a:lstStyle/>
          <a:p>
            <a:r>
              <a:rPr lang="en-US" sz="1400" i="0">
                <a:latin typeface="Arial" charset="0"/>
              </a:rPr>
              <a:t>Slide courtesy of David Tennenhouse, Intel Research</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1066800"/>
            <a:ext cx="9144000" cy="1295400"/>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51203" name="Rectangle 3"/>
          <p:cNvSpPr>
            <a:spLocks noChangeArrowheads="1"/>
          </p:cNvSpPr>
          <p:nvPr/>
        </p:nvSpPr>
        <p:spPr bwMode="auto">
          <a:xfrm>
            <a:off x="0" y="2514600"/>
            <a:ext cx="9144000" cy="3276600"/>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51204" name="Text Box 4"/>
          <p:cNvSpPr txBox="1">
            <a:spLocks noChangeArrowheads="1"/>
          </p:cNvSpPr>
          <p:nvPr/>
        </p:nvSpPr>
        <p:spPr bwMode="auto">
          <a:xfrm>
            <a:off x="1371600" y="152400"/>
            <a:ext cx="7543800" cy="676275"/>
          </a:xfrm>
          <a:prstGeom prst="rect">
            <a:avLst/>
          </a:prstGeom>
          <a:noFill/>
          <a:ln w="9525">
            <a:noFill/>
            <a:miter lim="800000"/>
            <a:headEnd/>
            <a:tailEnd/>
          </a:ln>
        </p:spPr>
        <p:txBody>
          <a:bodyPr>
            <a:spAutoFit/>
          </a:bodyPr>
          <a:lstStyle/>
          <a:p>
            <a:pPr algn="ctr">
              <a:lnSpc>
                <a:spcPct val="80000"/>
              </a:lnSpc>
              <a:spcBef>
                <a:spcPct val="20000"/>
              </a:spcBef>
            </a:pPr>
            <a:r>
              <a:rPr lang="en-US" i="0">
                <a:solidFill>
                  <a:schemeClr val="bg1"/>
                </a:solidFill>
                <a:latin typeface="Arial" charset="0"/>
              </a:rPr>
              <a:t>Embedded networked sensing will reveal previously unobservable phenomena</a:t>
            </a:r>
          </a:p>
        </p:txBody>
      </p:sp>
      <p:pic>
        <p:nvPicPr>
          <p:cNvPr id="51205" name="Picture 5"/>
          <p:cNvPicPr>
            <a:picLocks noChangeAspect="1" noChangeArrowheads="1"/>
          </p:cNvPicPr>
          <p:nvPr/>
        </p:nvPicPr>
        <p:blipFill>
          <a:blip r:embed="rId3" cstate="print"/>
          <a:srcRect/>
          <a:stretch>
            <a:fillRect/>
          </a:stretch>
        </p:blipFill>
        <p:spPr bwMode="auto">
          <a:xfrm>
            <a:off x="3736975" y="2590800"/>
            <a:ext cx="3200400" cy="2481263"/>
          </a:xfrm>
          <a:prstGeom prst="rect">
            <a:avLst/>
          </a:prstGeom>
          <a:noFill/>
          <a:ln w="9525">
            <a:noFill/>
            <a:miter lim="800000"/>
            <a:headEnd/>
            <a:tailEnd/>
          </a:ln>
        </p:spPr>
      </p:pic>
      <p:pic>
        <p:nvPicPr>
          <p:cNvPr id="51206" name="Picture 6"/>
          <p:cNvPicPr>
            <a:picLocks noChangeAspect="1" noChangeArrowheads="1"/>
          </p:cNvPicPr>
          <p:nvPr/>
        </p:nvPicPr>
        <p:blipFill>
          <a:blip r:embed="rId4" cstate="print"/>
          <a:srcRect/>
          <a:stretch>
            <a:fillRect/>
          </a:stretch>
        </p:blipFill>
        <p:spPr bwMode="auto">
          <a:xfrm>
            <a:off x="7318375" y="2603500"/>
            <a:ext cx="1371600" cy="2425700"/>
          </a:xfrm>
          <a:prstGeom prst="rect">
            <a:avLst/>
          </a:prstGeom>
          <a:noFill/>
          <a:ln w="9525">
            <a:noFill/>
            <a:miter lim="800000"/>
            <a:headEnd/>
            <a:tailEnd/>
          </a:ln>
        </p:spPr>
      </p:pic>
      <p:sp>
        <p:nvSpPr>
          <p:cNvPr id="51207" name="Rectangle 7"/>
          <p:cNvSpPr>
            <a:spLocks noChangeArrowheads="1"/>
          </p:cNvSpPr>
          <p:nvPr/>
        </p:nvSpPr>
        <p:spPr bwMode="auto">
          <a:xfrm>
            <a:off x="6480175" y="3886200"/>
            <a:ext cx="119063" cy="182563"/>
          </a:xfrm>
          <a:prstGeom prst="rect">
            <a:avLst/>
          </a:prstGeom>
          <a:noFill/>
          <a:ln w="9525">
            <a:solidFill>
              <a:schemeClr val="bg1"/>
            </a:solidFill>
            <a:miter lim="800000"/>
            <a:headEnd/>
            <a:tailEnd/>
          </a:ln>
        </p:spPr>
        <p:txBody>
          <a:bodyPr wrap="none" anchor="ctr"/>
          <a:lstStyle/>
          <a:p>
            <a:endParaRPr lang="en-US"/>
          </a:p>
        </p:txBody>
      </p:sp>
      <p:pic>
        <p:nvPicPr>
          <p:cNvPr id="51208" name="Picture 8" descr="spot-NIR0608-mir-08-3"/>
          <p:cNvPicPr>
            <a:picLocks noChangeAspect="1" noChangeArrowheads="1"/>
          </p:cNvPicPr>
          <p:nvPr/>
        </p:nvPicPr>
        <p:blipFill>
          <a:blip r:embed="rId5" cstate="print"/>
          <a:srcRect/>
          <a:stretch>
            <a:fillRect/>
          </a:stretch>
        </p:blipFill>
        <p:spPr bwMode="auto">
          <a:xfrm>
            <a:off x="280988" y="2590800"/>
            <a:ext cx="2998787" cy="2500313"/>
          </a:xfrm>
          <a:prstGeom prst="rect">
            <a:avLst/>
          </a:prstGeom>
          <a:noFill/>
          <a:ln w="9525">
            <a:noFill/>
            <a:miter lim="800000"/>
            <a:headEnd/>
            <a:tailEnd/>
          </a:ln>
        </p:spPr>
      </p:pic>
      <p:sp>
        <p:nvSpPr>
          <p:cNvPr id="51209" name="Rectangle 9"/>
          <p:cNvSpPr>
            <a:spLocks noChangeArrowheads="1"/>
          </p:cNvSpPr>
          <p:nvPr/>
        </p:nvSpPr>
        <p:spPr bwMode="auto">
          <a:xfrm>
            <a:off x="1450975" y="4160838"/>
            <a:ext cx="119063" cy="182562"/>
          </a:xfrm>
          <a:prstGeom prst="rect">
            <a:avLst/>
          </a:prstGeom>
          <a:noFill/>
          <a:ln w="9525">
            <a:solidFill>
              <a:schemeClr val="bg1"/>
            </a:solidFill>
            <a:miter lim="800000"/>
            <a:headEnd/>
            <a:tailEnd/>
          </a:ln>
        </p:spPr>
        <p:txBody>
          <a:bodyPr wrap="none" anchor="ctr"/>
          <a:lstStyle/>
          <a:p>
            <a:endParaRPr lang="en-US"/>
          </a:p>
        </p:txBody>
      </p:sp>
      <p:sp>
        <p:nvSpPr>
          <p:cNvPr id="51210" name="Rectangle 10"/>
          <p:cNvSpPr>
            <a:spLocks noChangeArrowheads="1"/>
          </p:cNvSpPr>
          <p:nvPr/>
        </p:nvSpPr>
        <p:spPr bwMode="auto">
          <a:xfrm>
            <a:off x="457200" y="5105400"/>
            <a:ext cx="4572000" cy="639763"/>
          </a:xfrm>
          <a:prstGeom prst="rect">
            <a:avLst/>
          </a:prstGeom>
          <a:noFill/>
          <a:ln w="9525">
            <a:noFill/>
            <a:miter lim="800000"/>
            <a:headEnd/>
            <a:tailEnd/>
          </a:ln>
        </p:spPr>
        <p:txBody>
          <a:bodyPr>
            <a:spAutoFit/>
          </a:bodyPr>
          <a:lstStyle/>
          <a:p>
            <a:r>
              <a:rPr lang="en-US" sz="1200" i="0">
                <a:latin typeface="Arial" charset="0"/>
              </a:rPr>
              <a:t>SPOT Vegetation </a:t>
            </a:r>
          </a:p>
          <a:p>
            <a:r>
              <a:rPr lang="en-US" sz="1200" i="0">
                <a:latin typeface="Arial" charset="0"/>
              </a:rPr>
              <a:t>Daily Global Coverage</a:t>
            </a:r>
          </a:p>
          <a:p>
            <a:r>
              <a:rPr lang="en-US" sz="1200" i="0">
                <a:latin typeface="Arial" charset="0"/>
              </a:rPr>
              <a:t>SWIR 3 Day Composite</a:t>
            </a:r>
          </a:p>
        </p:txBody>
      </p:sp>
      <p:sp>
        <p:nvSpPr>
          <p:cNvPr id="51211" name="Rectangle 11"/>
          <p:cNvSpPr>
            <a:spLocks noChangeArrowheads="1"/>
          </p:cNvSpPr>
          <p:nvPr/>
        </p:nvSpPr>
        <p:spPr bwMode="auto">
          <a:xfrm>
            <a:off x="3810000" y="5181600"/>
            <a:ext cx="3505200" cy="457200"/>
          </a:xfrm>
          <a:prstGeom prst="rect">
            <a:avLst/>
          </a:prstGeom>
          <a:noFill/>
          <a:ln w="9525">
            <a:noFill/>
            <a:miter lim="800000"/>
            <a:headEnd/>
            <a:tailEnd/>
          </a:ln>
        </p:spPr>
        <p:txBody>
          <a:bodyPr>
            <a:spAutoFit/>
          </a:bodyPr>
          <a:lstStyle/>
          <a:p>
            <a:r>
              <a:rPr lang="en-US" sz="1200" i="0">
                <a:latin typeface="Arial" charset="0"/>
              </a:rPr>
              <a:t>Predicting Soil Erosion Potential: </a:t>
            </a:r>
          </a:p>
          <a:p>
            <a:r>
              <a:rPr lang="en-US" sz="1200" i="0">
                <a:latin typeface="Arial" charset="0"/>
              </a:rPr>
              <a:t>Weekly MODIS Data</a:t>
            </a:r>
          </a:p>
        </p:txBody>
      </p:sp>
      <p:sp>
        <p:nvSpPr>
          <p:cNvPr id="51212" name="Rectangle 12"/>
          <p:cNvSpPr>
            <a:spLocks noChangeArrowheads="1"/>
          </p:cNvSpPr>
          <p:nvPr/>
        </p:nvSpPr>
        <p:spPr bwMode="auto">
          <a:xfrm>
            <a:off x="3736975" y="4343400"/>
            <a:ext cx="4572000" cy="639763"/>
          </a:xfrm>
          <a:prstGeom prst="rect">
            <a:avLst/>
          </a:prstGeom>
          <a:noFill/>
          <a:ln w="9525">
            <a:noFill/>
            <a:miter lim="800000"/>
            <a:headEnd/>
            <a:tailEnd/>
          </a:ln>
        </p:spPr>
        <p:txBody>
          <a:bodyPr>
            <a:spAutoFit/>
          </a:bodyPr>
          <a:lstStyle/>
          <a:p>
            <a:r>
              <a:rPr lang="en-US" sz="1200" i="0">
                <a:solidFill>
                  <a:srgbClr val="FF0000"/>
                </a:solidFill>
                <a:latin typeface="Arial" charset="0"/>
              </a:rPr>
              <a:t>Red</a:t>
            </a:r>
            <a:r>
              <a:rPr lang="en-US" sz="1200" i="0">
                <a:solidFill>
                  <a:schemeClr val="bg1"/>
                </a:solidFill>
                <a:latin typeface="Arial" charset="0"/>
              </a:rPr>
              <a:t>: Soil</a:t>
            </a:r>
          </a:p>
          <a:p>
            <a:r>
              <a:rPr lang="en-US" sz="1200" i="0">
                <a:solidFill>
                  <a:srgbClr val="99FF99"/>
                </a:solidFill>
                <a:latin typeface="Arial" charset="0"/>
              </a:rPr>
              <a:t>Green</a:t>
            </a:r>
            <a:r>
              <a:rPr lang="en-US" sz="1200" i="0">
                <a:solidFill>
                  <a:schemeClr val="bg1"/>
                </a:solidFill>
                <a:latin typeface="Arial" charset="0"/>
              </a:rPr>
              <a:t>: Vegetation</a:t>
            </a:r>
          </a:p>
          <a:p>
            <a:r>
              <a:rPr lang="en-US" sz="1200" i="0">
                <a:solidFill>
                  <a:srgbClr val="66FFFF"/>
                </a:solidFill>
                <a:latin typeface="Arial" charset="0"/>
              </a:rPr>
              <a:t>Blue</a:t>
            </a:r>
            <a:r>
              <a:rPr lang="en-US" sz="1200" i="0">
                <a:solidFill>
                  <a:schemeClr val="bg1"/>
                </a:solidFill>
                <a:latin typeface="Arial" charset="0"/>
              </a:rPr>
              <a:t>: Snow</a:t>
            </a:r>
          </a:p>
        </p:txBody>
      </p:sp>
      <p:sp>
        <p:nvSpPr>
          <p:cNvPr id="51213" name="Text Box 13"/>
          <p:cNvSpPr txBox="1">
            <a:spLocks noChangeArrowheads="1"/>
          </p:cNvSpPr>
          <p:nvPr/>
        </p:nvSpPr>
        <p:spPr bwMode="auto">
          <a:xfrm>
            <a:off x="7315200" y="5181600"/>
            <a:ext cx="1454150" cy="457200"/>
          </a:xfrm>
          <a:prstGeom prst="rect">
            <a:avLst/>
          </a:prstGeom>
          <a:noFill/>
          <a:ln w="9525">
            <a:noFill/>
            <a:miter lim="800000"/>
            <a:headEnd/>
            <a:tailEnd/>
          </a:ln>
        </p:spPr>
        <p:txBody>
          <a:bodyPr wrap="none">
            <a:spAutoFit/>
          </a:bodyPr>
          <a:lstStyle/>
          <a:p>
            <a:r>
              <a:rPr lang="en-US" sz="1200" i="0">
                <a:latin typeface="Arial" charset="0"/>
              </a:rPr>
              <a:t>Sheely Farm 2002</a:t>
            </a:r>
          </a:p>
          <a:p>
            <a:r>
              <a:rPr lang="en-US" sz="1200" i="0">
                <a:latin typeface="Arial" charset="0"/>
              </a:rPr>
              <a:t>Crop map</a:t>
            </a:r>
          </a:p>
        </p:txBody>
      </p:sp>
      <p:sp>
        <p:nvSpPr>
          <p:cNvPr id="51214" name="Rectangle 14"/>
          <p:cNvSpPr>
            <a:spLocks noChangeArrowheads="1"/>
          </p:cNvSpPr>
          <p:nvPr/>
        </p:nvSpPr>
        <p:spPr bwMode="auto">
          <a:xfrm>
            <a:off x="304800" y="1143000"/>
            <a:ext cx="8077200" cy="1081088"/>
          </a:xfrm>
          <a:prstGeom prst="rect">
            <a:avLst/>
          </a:prstGeom>
          <a:noFill/>
          <a:ln w="9525">
            <a:noFill/>
            <a:miter lim="800000"/>
            <a:headEnd/>
            <a:tailEnd/>
          </a:ln>
        </p:spPr>
        <p:txBody>
          <a:bodyPr>
            <a:spAutoFit/>
          </a:bodyPr>
          <a:lstStyle/>
          <a:p>
            <a:pPr>
              <a:lnSpc>
                <a:spcPct val="120000"/>
              </a:lnSpc>
              <a:buFont typeface="Times" pitchFamily="18" charset="0"/>
              <a:buChar char="•"/>
            </a:pPr>
            <a:r>
              <a:rPr lang="en-US" sz="1800" i="0">
                <a:latin typeface="Arial" charset="0"/>
              </a:rPr>
              <a:t>  </a:t>
            </a:r>
            <a:r>
              <a:rPr lang="en-US" sz="1800" b="1" i="0">
                <a:latin typeface="Arial" charset="0"/>
              </a:rPr>
              <a:t>Remote sensing</a:t>
            </a:r>
            <a:r>
              <a:rPr lang="en-US" sz="1800" i="0">
                <a:latin typeface="Arial" charset="0"/>
              </a:rPr>
              <a:t> transformed observations of large scale phenomena</a:t>
            </a:r>
          </a:p>
          <a:p>
            <a:pPr>
              <a:lnSpc>
                <a:spcPct val="120000"/>
              </a:lnSpc>
              <a:buFont typeface="Times" pitchFamily="18" charset="0"/>
              <a:buNone/>
            </a:pPr>
            <a:endParaRPr lang="en-US" sz="900" i="0">
              <a:latin typeface="Arial" charset="0"/>
            </a:endParaRPr>
          </a:p>
          <a:p>
            <a:pPr>
              <a:lnSpc>
                <a:spcPct val="90000"/>
              </a:lnSpc>
              <a:buFont typeface="Times" pitchFamily="18" charset="0"/>
              <a:buChar char="•"/>
            </a:pPr>
            <a:r>
              <a:rPr lang="en-US" sz="1800" i="0">
                <a:latin typeface="Arial" charset="0"/>
              </a:rPr>
              <a:t>  </a:t>
            </a:r>
            <a:r>
              <a:rPr lang="en-US" sz="1800" b="1" i="0">
                <a:latin typeface="Arial" charset="0"/>
              </a:rPr>
              <a:t>In situ sensing</a:t>
            </a:r>
            <a:r>
              <a:rPr lang="en-US" sz="1800" i="0">
                <a:latin typeface="Arial" charset="0"/>
              </a:rPr>
              <a:t> transforms observations of spatially variable processes in heterogeneous and obstructed environments</a:t>
            </a:r>
          </a:p>
        </p:txBody>
      </p:sp>
      <p:sp>
        <p:nvSpPr>
          <p:cNvPr id="51215" name="Text Box 15"/>
          <p:cNvSpPr txBox="1">
            <a:spLocks noChangeArrowheads="1"/>
          </p:cNvSpPr>
          <p:nvPr/>
        </p:nvSpPr>
        <p:spPr bwMode="auto">
          <a:xfrm>
            <a:off x="381000" y="5943600"/>
            <a:ext cx="8534400" cy="457200"/>
          </a:xfrm>
          <a:prstGeom prst="rect">
            <a:avLst/>
          </a:prstGeom>
          <a:noFill/>
          <a:ln w="9525">
            <a:noFill/>
            <a:miter lim="800000"/>
            <a:headEnd/>
            <a:tailEnd/>
          </a:ln>
        </p:spPr>
        <p:txBody>
          <a:bodyPr>
            <a:spAutoFit/>
          </a:bodyPr>
          <a:lstStyle/>
          <a:p>
            <a:r>
              <a:rPr lang="en-US" sz="1200" i="0">
                <a:latin typeface="Arial" charset="0"/>
              </a:rPr>
              <a:t>San Joaquin River Basin</a:t>
            </a:r>
            <a:endParaRPr lang="en-US" sz="1200" b="1" i="0">
              <a:latin typeface="Arial" charset="0"/>
            </a:endParaRPr>
          </a:p>
          <a:p>
            <a:r>
              <a:rPr lang="en-US" sz="1200">
                <a:latin typeface="Arial" charset="0"/>
              </a:rPr>
              <a:t>Courtesy of  Susan Ustin-Center for Spatial Technologies and Remote Sensing </a:t>
            </a:r>
          </a:p>
        </p:txBody>
      </p:sp>
      <p:sp>
        <p:nvSpPr>
          <p:cNvPr id="51216" name="Rectangle 16"/>
          <p:cNvSpPr>
            <a:spLocks noChangeArrowheads="1"/>
          </p:cNvSpPr>
          <p:nvPr/>
        </p:nvSpPr>
        <p:spPr bwMode="auto">
          <a:xfrm>
            <a:off x="10067925" y="4945063"/>
            <a:ext cx="184150" cy="457200"/>
          </a:xfrm>
          <a:prstGeom prst="rect">
            <a:avLst/>
          </a:prstGeom>
          <a:noFill/>
          <a:ln w="9525">
            <a:noFill/>
            <a:miter lim="800000"/>
            <a:headEnd/>
            <a:tailEnd/>
          </a:ln>
        </p:spPr>
        <p:txBody>
          <a:bodyPr wrap="none">
            <a:spAutoFit/>
          </a:bodyPr>
          <a:lstStyle/>
          <a:p>
            <a:pPr eaLnBrk="0" hangingPunct="0"/>
            <a:endParaRPr lang="en-US" i="0">
              <a:latin typeface="Times" pitchFamily="18" charset="0"/>
            </a:endParaRPr>
          </a:p>
        </p:txBody>
      </p:sp>
      <p:sp>
        <p:nvSpPr>
          <p:cNvPr id="51217" name="AutoShape 17"/>
          <p:cNvSpPr>
            <a:spLocks noChangeArrowheads="1"/>
          </p:cNvSpPr>
          <p:nvPr/>
        </p:nvSpPr>
        <p:spPr bwMode="auto">
          <a:xfrm>
            <a:off x="6705600" y="3886200"/>
            <a:ext cx="1295400" cy="228600"/>
          </a:xfrm>
          <a:prstGeom prst="rightArrow">
            <a:avLst>
              <a:gd name="adj1" fmla="val 32287"/>
              <a:gd name="adj2" fmla="val 143713"/>
            </a:avLst>
          </a:prstGeom>
          <a:solidFill>
            <a:srgbClr val="FFFF99"/>
          </a:solidFill>
          <a:ln w="9525">
            <a:solidFill>
              <a:schemeClr val="tx1"/>
            </a:solidFill>
            <a:miter lim="800000"/>
            <a:headEnd/>
            <a:tailEnd/>
          </a:ln>
        </p:spPr>
        <p:txBody>
          <a:bodyPr wrap="none" anchor="ctr"/>
          <a:lstStyle/>
          <a:p>
            <a:endParaRPr lang="en-US"/>
          </a:p>
        </p:txBody>
      </p:sp>
      <p:sp>
        <p:nvSpPr>
          <p:cNvPr id="51218" name="AutoShape 18"/>
          <p:cNvSpPr>
            <a:spLocks noChangeArrowheads="1"/>
          </p:cNvSpPr>
          <p:nvPr/>
        </p:nvSpPr>
        <p:spPr bwMode="auto">
          <a:xfrm>
            <a:off x="2514600" y="3962400"/>
            <a:ext cx="1295400" cy="228600"/>
          </a:xfrm>
          <a:prstGeom prst="rightArrow">
            <a:avLst>
              <a:gd name="adj1" fmla="val 32287"/>
              <a:gd name="adj2" fmla="val 143713"/>
            </a:avLst>
          </a:prstGeom>
          <a:solidFill>
            <a:srgbClr val="FFFF99"/>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098" name="Rectangle 2"/>
          <p:cNvSpPr>
            <a:spLocks noChangeArrowheads="1"/>
          </p:cNvSpPr>
          <p:nvPr/>
        </p:nvSpPr>
        <p:spPr bwMode="auto">
          <a:xfrm>
            <a:off x="0" y="1066800"/>
            <a:ext cx="9144000" cy="2514600"/>
          </a:xfrm>
          <a:prstGeom prst="rect">
            <a:avLst/>
          </a:prstGeom>
          <a:solidFill>
            <a:srgbClr val="DDDDDD"/>
          </a:solidFill>
          <a:ln w="9525">
            <a:noFill/>
            <a:miter lim="800000"/>
            <a:headEnd/>
            <a:tailEnd/>
          </a:ln>
          <a:effectLst>
            <a:outerShdw dist="35921" dir="2700000" algn="ctr" rotWithShape="0">
              <a:schemeClr val="bg2"/>
            </a:outerShdw>
          </a:effectLst>
        </p:spPr>
        <p:txBody>
          <a:bodyPr wrap="none" anchor="ctr"/>
          <a:lstStyle/>
          <a:p>
            <a:pPr>
              <a:defRPr/>
            </a:pPr>
            <a:endParaRPr lang="en-US"/>
          </a:p>
        </p:txBody>
      </p:sp>
      <p:sp>
        <p:nvSpPr>
          <p:cNvPr id="1668099" name="Rectangle 3"/>
          <p:cNvSpPr>
            <a:spLocks noChangeArrowheads="1"/>
          </p:cNvSpPr>
          <p:nvPr/>
        </p:nvSpPr>
        <p:spPr bwMode="auto">
          <a:xfrm>
            <a:off x="0" y="3733800"/>
            <a:ext cx="9144000" cy="2514600"/>
          </a:xfrm>
          <a:prstGeom prst="rect">
            <a:avLst/>
          </a:prstGeom>
          <a:solidFill>
            <a:srgbClr val="DDDDDD"/>
          </a:solidFill>
          <a:ln w="9525">
            <a:noFill/>
            <a:miter lim="800000"/>
            <a:headEnd/>
            <a:tailEnd/>
          </a:ln>
          <a:effectLst>
            <a:outerShdw dist="35921" dir="2700000" algn="ctr" rotWithShape="0">
              <a:schemeClr val="bg2"/>
            </a:outerShdw>
          </a:effectLst>
        </p:spPr>
        <p:txBody>
          <a:bodyPr wrap="none" anchor="ctr"/>
          <a:lstStyle/>
          <a:p>
            <a:pPr>
              <a:defRPr/>
            </a:pPr>
            <a:endParaRPr lang="en-US"/>
          </a:p>
        </p:txBody>
      </p:sp>
      <p:sp>
        <p:nvSpPr>
          <p:cNvPr id="52228" name="Rectangle 4"/>
          <p:cNvSpPr>
            <a:spLocks noGrp="1" noChangeArrowheads="1"/>
          </p:cNvSpPr>
          <p:nvPr>
            <p:ph type="title"/>
          </p:nvPr>
        </p:nvSpPr>
        <p:spPr/>
        <p:txBody>
          <a:bodyPr/>
          <a:lstStyle/>
          <a:p>
            <a:pPr eaLnBrk="1" hangingPunct="1">
              <a:lnSpc>
                <a:spcPct val="80000"/>
              </a:lnSpc>
            </a:pPr>
            <a:r>
              <a:rPr lang="en-US" sz="1300" smtClean="0">
                <a:solidFill>
                  <a:schemeClr val="bg1"/>
                </a:solidFill>
              </a:rPr>
              <a:t>Environmental monitoring applications exhibit high spatial variations and heterogeneity</a:t>
            </a:r>
            <a:endParaRPr lang="en-US" sz="2100" smtClean="0">
              <a:solidFill>
                <a:schemeClr val="bg1"/>
              </a:solidFill>
            </a:endParaRPr>
          </a:p>
        </p:txBody>
      </p:sp>
      <p:pic>
        <p:nvPicPr>
          <p:cNvPr id="52229" name="Picture 5" descr="palmdale_irrigation test"/>
          <p:cNvPicPr>
            <a:picLocks noChangeAspect="1" noChangeArrowheads="1"/>
          </p:cNvPicPr>
          <p:nvPr/>
        </p:nvPicPr>
        <p:blipFill>
          <a:blip r:embed="rId3" cstate="print"/>
          <a:srcRect/>
          <a:stretch>
            <a:fillRect/>
          </a:stretch>
        </p:blipFill>
        <p:spPr bwMode="auto">
          <a:xfrm>
            <a:off x="5181600" y="1219200"/>
            <a:ext cx="2386013" cy="1789113"/>
          </a:xfrm>
          <a:prstGeom prst="rect">
            <a:avLst/>
          </a:prstGeom>
          <a:noFill/>
          <a:ln w="9525">
            <a:noFill/>
            <a:miter lim="800000"/>
            <a:headEnd/>
            <a:tailEnd/>
          </a:ln>
        </p:spPr>
      </p:pic>
      <p:sp>
        <p:nvSpPr>
          <p:cNvPr id="52230" name="Text Box 6">
            <a:hlinkClick r:id="rId4" action="ppaction://hlinkpres?slideindex=6&amp;slidetitle=Slide%206"/>
          </p:cNvPr>
          <p:cNvSpPr txBox="1">
            <a:spLocks noChangeArrowheads="1"/>
          </p:cNvSpPr>
          <p:nvPr/>
        </p:nvSpPr>
        <p:spPr bwMode="auto">
          <a:xfrm>
            <a:off x="5181600" y="3048000"/>
            <a:ext cx="2590800" cy="517525"/>
          </a:xfrm>
          <a:prstGeom prst="rect">
            <a:avLst/>
          </a:prstGeom>
          <a:noFill/>
          <a:ln w="9525">
            <a:noFill/>
            <a:miter lim="800000"/>
            <a:headEnd/>
            <a:tailEnd/>
          </a:ln>
        </p:spPr>
        <p:txBody>
          <a:bodyPr>
            <a:spAutoFit/>
          </a:bodyPr>
          <a:lstStyle/>
          <a:p>
            <a:r>
              <a:rPr lang="en-US" sz="1400" b="1" i="0">
                <a:latin typeface="Arial" charset="0"/>
              </a:rPr>
              <a:t>Precision Agriculture, Water quality management</a:t>
            </a:r>
          </a:p>
        </p:txBody>
      </p:sp>
      <p:pic>
        <p:nvPicPr>
          <p:cNvPr id="52231" name="Picture 7" descr="k5210-16i"/>
          <p:cNvPicPr>
            <a:picLocks noChangeAspect="1" noChangeArrowheads="1"/>
          </p:cNvPicPr>
          <p:nvPr/>
        </p:nvPicPr>
        <p:blipFill>
          <a:blip r:embed="rId5" cstate="print"/>
          <a:srcRect/>
          <a:stretch>
            <a:fillRect/>
          </a:stretch>
        </p:blipFill>
        <p:spPr bwMode="auto">
          <a:xfrm>
            <a:off x="685800" y="1219200"/>
            <a:ext cx="2400300" cy="1600200"/>
          </a:xfrm>
          <a:prstGeom prst="rect">
            <a:avLst/>
          </a:prstGeom>
          <a:noFill/>
          <a:ln w="9525">
            <a:noFill/>
            <a:miter lim="800000"/>
            <a:headEnd/>
            <a:tailEnd/>
          </a:ln>
        </p:spPr>
      </p:pic>
      <p:pic>
        <p:nvPicPr>
          <p:cNvPr id="52232" name="Picture 8" descr="sw0305_43b"/>
          <p:cNvPicPr>
            <a:picLocks noChangeAspect="1" noChangeArrowheads="1"/>
          </p:cNvPicPr>
          <p:nvPr/>
        </p:nvPicPr>
        <p:blipFill>
          <a:blip r:embed="rId6" cstate="print"/>
          <a:srcRect/>
          <a:stretch>
            <a:fillRect/>
          </a:stretch>
        </p:blipFill>
        <p:spPr bwMode="auto">
          <a:xfrm>
            <a:off x="685800" y="3848100"/>
            <a:ext cx="2571750" cy="1866900"/>
          </a:xfrm>
          <a:prstGeom prst="rect">
            <a:avLst/>
          </a:prstGeom>
          <a:noFill/>
          <a:ln w="9525">
            <a:noFill/>
            <a:miter lim="800000"/>
            <a:headEnd/>
            <a:tailEnd/>
          </a:ln>
        </p:spPr>
      </p:pic>
      <p:sp>
        <p:nvSpPr>
          <p:cNvPr id="52233" name="Text Box 9"/>
          <p:cNvSpPr txBox="1">
            <a:spLocks noChangeArrowheads="1"/>
          </p:cNvSpPr>
          <p:nvPr/>
        </p:nvSpPr>
        <p:spPr bwMode="auto">
          <a:xfrm>
            <a:off x="685800" y="3124200"/>
            <a:ext cx="2308225" cy="304800"/>
          </a:xfrm>
          <a:prstGeom prst="rect">
            <a:avLst/>
          </a:prstGeom>
          <a:noFill/>
          <a:ln w="9525">
            <a:noFill/>
            <a:miter lim="800000"/>
            <a:headEnd/>
            <a:tailEnd/>
          </a:ln>
        </p:spPr>
        <p:txBody>
          <a:bodyPr wrap="none">
            <a:spAutoFit/>
          </a:bodyPr>
          <a:lstStyle/>
          <a:p>
            <a:r>
              <a:rPr lang="en-US" sz="1400" b="1" i="0">
                <a:latin typeface="Arial" charset="0"/>
              </a:rPr>
              <a:t>Overflow of embankment</a:t>
            </a:r>
          </a:p>
        </p:txBody>
      </p:sp>
      <p:sp>
        <p:nvSpPr>
          <p:cNvPr id="52234" name="Rectangle 10"/>
          <p:cNvSpPr>
            <a:spLocks noChangeArrowheads="1"/>
          </p:cNvSpPr>
          <p:nvPr/>
        </p:nvSpPr>
        <p:spPr bwMode="auto">
          <a:xfrm>
            <a:off x="609600" y="5715000"/>
            <a:ext cx="3352800" cy="517525"/>
          </a:xfrm>
          <a:prstGeom prst="rect">
            <a:avLst/>
          </a:prstGeom>
          <a:noFill/>
          <a:ln w="9525">
            <a:noFill/>
            <a:miter lim="800000"/>
            <a:headEnd/>
            <a:tailEnd/>
          </a:ln>
        </p:spPr>
        <p:txBody>
          <a:bodyPr anchor="ctr">
            <a:spAutoFit/>
          </a:bodyPr>
          <a:lstStyle/>
          <a:p>
            <a:r>
              <a:rPr lang="en-US" sz="1400" b="1" i="0">
                <a:latin typeface="Arial" charset="0"/>
              </a:rPr>
              <a:t>Algal growth as a result of eutrophication </a:t>
            </a:r>
          </a:p>
        </p:txBody>
      </p:sp>
      <p:sp>
        <p:nvSpPr>
          <p:cNvPr id="52235" name="Text Box 11"/>
          <p:cNvSpPr txBox="1">
            <a:spLocks noChangeArrowheads="1"/>
          </p:cNvSpPr>
          <p:nvPr/>
        </p:nvSpPr>
        <p:spPr bwMode="auto">
          <a:xfrm>
            <a:off x="4876800" y="5715000"/>
            <a:ext cx="3178175" cy="517525"/>
          </a:xfrm>
          <a:prstGeom prst="rect">
            <a:avLst/>
          </a:prstGeom>
          <a:noFill/>
          <a:ln w="9525">
            <a:noFill/>
            <a:miter lim="800000"/>
            <a:headEnd/>
            <a:tailEnd/>
          </a:ln>
        </p:spPr>
        <p:txBody>
          <a:bodyPr wrap="none">
            <a:spAutoFit/>
          </a:bodyPr>
          <a:lstStyle/>
          <a:p>
            <a:r>
              <a:rPr lang="en-US" sz="1400" b="1" i="0">
                <a:latin typeface="Arial" charset="0"/>
              </a:rPr>
              <a:t>Impact of fragmentation on species</a:t>
            </a:r>
          </a:p>
          <a:p>
            <a:r>
              <a:rPr lang="en-US" sz="1400" b="1" i="0">
                <a:latin typeface="Arial" charset="0"/>
              </a:rPr>
              <a:t>diversity</a:t>
            </a:r>
          </a:p>
        </p:txBody>
      </p:sp>
      <p:grpSp>
        <p:nvGrpSpPr>
          <p:cNvPr id="52236" name="Group 12"/>
          <p:cNvGrpSpPr>
            <a:grpSpLocks/>
          </p:cNvGrpSpPr>
          <p:nvPr/>
        </p:nvGrpSpPr>
        <p:grpSpPr bwMode="auto">
          <a:xfrm>
            <a:off x="6934200" y="3962400"/>
            <a:ext cx="1762125" cy="1743075"/>
            <a:chOff x="3600" y="2592"/>
            <a:chExt cx="1110" cy="1098"/>
          </a:xfrm>
        </p:grpSpPr>
        <p:pic>
          <p:nvPicPr>
            <p:cNvPr id="52239" name="Picture 13" descr="pic3"/>
            <p:cNvPicPr>
              <a:picLocks noChangeAspect="1" noChangeArrowheads="1"/>
            </p:cNvPicPr>
            <p:nvPr/>
          </p:nvPicPr>
          <p:blipFill>
            <a:blip r:embed="rId7" cstate="print"/>
            <a:srcRect/>
            <a:stretch>
              <a:fillRect/>
            </a:stretch>
          </p:blipFill>
          <p:spPr bwMode="auto">
            <a:xfrm flipH="1">
              <a:off x="3600" y="2592"/>
              <a:ext cx="540" cy="1098"/>
            </a:xfrm>
            <a:prstGeom prst="rect">
              <a:avLst/>
            </a:prstGeom>
            <a:noFill/>
            <a:ln w="9525">
              <a:noFill/>
              <a:miter lim="800000"/>
              <a:headEnd/>
              <a:tailEnd/>
            </a:ln>
          </p:spPr>
        </p:pic>
        <p:pic>
          <p:nvPicPr>
            <p:cNvPr id="52240" name="Picture 14" descr="pic2"/>
            <p:cNvPicPr>
              <a:picLocks noChangeAspect="1" noChangeArrowheads="1"/>
            </p:cNvPicPr>
            <p:nvPr/>
          </p:nvPicPr>
          <p:blipFill>
            <a:blip r:embed="rId8" cstate="print"/>
            <a:srcRect/>
            <a:stretch>
              <a:fillRect/>
            </a:stretch>
          </p:blipFill>
          <p:spPr bwMode="auto">
            <a:xfrm flipH="1">
              <a:off x="4176" y="2592"/>
              <a:ext cx="534" cy="1098"/>
            </a:xfrm>
            <a:prstGeom prst="rect">
              <a:avLst/>
            </a:prstGeom>
            <a:noFill/>
            <a:ln w="9525">
              <a:noFill/>
              <a:miter lim="800000"/>
              <a:headEnd/>
              <a:tailEnd/>
            </a:ln>
          </p:spPr>
        </p:pic>
      </p:grpSp>
      <p:pic>
        <p:nvPicPr>
          <p:cNvPr id="52237" name="Picture 15" descr="amazon_deforestation"/>
          <p:cNvPicPr>
            <a:picLocks noChangeAspect="1" noChangeArrowheads="1"/>
          </p:cNvPicPr>
          <p:nvPr/>
        </p:nvPicPr>
        <p:blipFill>
          <a:blip r:embed="rId9" cstate="print"/>
          <a:srcRect/>
          <a:stretch>
            <a:fillRect/>
          </a:stretch>
        </p:blipFill>
        <p:spPr bwMode="auto">
          <a:xfrm>
            <a:off x="4724400" y="4038600"/>
            <a:ext cx="1981200" cy="1547813"/>
          </a:xfrm>
          <a:prstGeom prst="rect">
            <a:avLst/>
          </a:prstGeom>
          <a:noFill/>
          <a:ln w="9525">
            <a:noFill/>
            <a:miter lim="800000"/>
            <a:headEnd/>
            <a:tailEnd/>
          </a:ln>
        </p:spPr>
      </p:pic>
      <p:pic>
        <p:nvPicPr>
          <p:cNvPr id="52238" name="Picture 16" descr="markets-agricultural">
            <a:hlinkClick r:id="rId10"/>
          </p:cNvPr>
          <p:cNvPicPr>
            <a:picLocks noChangeAspect="1" noChangeArrowheads="1"/>
          </p:cNvPicPr>
          <p:nvPr/>
        </p:nvPicPr>
        <p:blipFill>
          <a:blip r:embed="rId11" cstate="print"/>
          <a:srcRect/>
          <a:stretch>
            <a:fillRect/>
          </a:stretch>
        </p:blipFill>
        <p:spPr bwMode="auto">
          <a:xfrm>
            <a:off x="7086600" y="1828800"/>
            <a:ext cx="1819275" cy="1206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fabmotetwo45gf1"/>
          <p:cNvPicPr>
            <a:picLocks noChangeAspect="1" noChangeArrowheads="1"/>
          </p:cNvPicPr>
          <p:nvPr/>
        </p:nvPicPr>
        <p:blipFill>
          <a:blip r:embed="rId3" cstate="print"/>
          <a:srcRect/>
          <a:stretch>
            <a:fillRect/>
          </a:stretch>
        </p:blipFill>
        <p:spPr bwMode="auto">
          <a:xfrm>
            <a:off x="3886200" y="4724400"/>
            <a:ext cx="1862138" cy="1809750"/>
          </a:xfrm>
          <a:prstGeom prst="rect">
            <a:avLst/>
          </a:prstGeom>
          <a:noFill/>
          <a:ln w="9525">
            <a:noFill/>
            <a:miter lim="800000"/>
            <a:headEnd/>
            <a:tailEnd/>
          </a:ln>
        </p:spPr>
      </p:pic>
      <p:pic>
        <p:nvPicPr>
          <p:cNvPr id="1670147" name="Picture 3" descr="first_responersOK1"/>
          <p:cNvPicPr>
            <a:picLocks noChangeAspect="1" noChangeArrowheads="1"/>
          </p:cNvPicPr>
          <p:nvPr/>
        </p:nvPicPr>
        <p:blipFill>
          <a:blip r:embed="rId4" cstate="print"/>
          <a:srcRect/>
          <a:stretch>
            <a:fillRect/>
          </a:stretch>
        </p:blipFill>
        <p:spPr bwMode="auto">
          <a:xfrm>
            <a:off x="1371600" y="4953000"/>
            <a:ext cx="2143125" cy="1381125"/>
          </a:xfrm>
          <a:prstGeom prst="rect">
            <a:avLst/>
          </a:prstGeom>
          <a:noFill/>
          <a:ln w="9525">
            <a:solidFill>
              <a:schemeClr val="tx1"/>
            </a:solidFill>
            <a:miter lim="800000"/>
            <a:headEnd/>
            <a:tailEnd/>
          </a:ln>
          <a:effectLst>
            <a:outerShdw dist="35921" dir="2700000" algn="ctr" rotWithShape="0">
              <a:srgbClr val="808080"/>
            </a:outerShdw>
          </a:effectLst>
        </p:spPr>
      </p:pic>
      <p:pic>
        <p:nvPicPr>
          <p:cNvPr id="1670148" name="Picture 4" descr="goldengate_bridge_1"/>
          <p:cNvPicPr>
            <a:picLocks noChangeAspect="1" noChangeArrowheads="1"/>
          </p:cNvPicPr>
          <p:nvPr/>
        </p:nvPicPr>
        <p:blipFill>
          <a:blip r:embed="rId5" cstate="print"/>
          <a:srcRect/>
          <a:stretch>
            <a:fillRect/>
          </a:stretch>
        </p:blipFill>
        <p:spPr bwMode="auto">
          <a:xfrm>
            <a:off x="152400" y="1143000"/>
            <a:ext cx="2476500" cy="1600200"/>
          </a:xfrm>
          <a:prstGeom prst="rect">
            <a:avLst/>
          </a:prstGeom>
          <a:noFill/>
          <a:effectLst>
            <a:outerShdw dist="35921" dir="2700000" algn="ctr" rotWithShape="0">
              <a:srgbClr val="808080"/>
            </a:outerShdw>
          </a:effectLst>
        </p:spPr>
      </p:pic>
      <p:sp>
        <p:nvSpPr>
          <p:cNvPr id="1670149" name="Rectangle 5"/>
          <p:cNvSpPr>
            <a:spLocks noChangeArrowheads="1"/>
          </p:cNvSpPr>
          <p:nvPr/>
        </p:nvSpPr>
        <p:spPr bwMode="auto">
          <a:xfrm>
            <a:off x="2895600" y="1676400"/>
            <a:ext cx="3733800" cy="2590800"/>
          </a:xfrm>
          <a:prstGeom prst="rect">
            <a:avLst/>
          </a:prstGeom>
          <a:solidFill>
            <a:schemeClr val="accent1"/>
          </a:solidFill>
          <a:ln w="9525">
            <a:noFill/>
            <a:miter lim="800000"/>
            <a:headEnd/>
            <a:tailEnd/>
          </a:ln>
          <a:effectLst>
            <a:outerShdw dist="35921" dir="2700000" algn="ctr" rotWithShape="0">
              <a:schemeClr val="bg2"/>
            </a:outerShdw>
          </a:effectLst>
        </p:spPr>
        <p:txBody>
          <a:bodyPr/>
          <a:lstStyle/>
          <a:p>
            <a:pPr marL="342900" indent="-342900">
              <a:lnSpc>
                <a:spcPct val="110000"/>
              </a:lnSpc>
              <a:spcBef>
                <a:spcPct val="20000"/>
              </a:spcBef>
              <a:buClr>
                <a:schemeClr val="tx1"/>
              </a:buClr>
              <a:buSzPct val="65000"/>
              <a:defRPr/>
            </a:pPr>
            <a:r>
              <a:rPr lang="en-US" sz="1900" i="0">
                <a:solidFill>
                  <a:srgbClr val="000000"/>
                </a:solidFill>
                <a:latin typeface="Verdana" pitchFamily="34" charset="0"/>
              </a:rPr>
              <a:t>    As the technology matures we will find wide-reaching applications in the built environment and throughout the business enterprise. </a:t>
            </a:r>
          </a:p>
          <a:p>
            <a:pPr marL="342900" indent="-342900">
              <a:lnSpc>
                <a:spcPct val="110000"/>
              </a:lnSpc>
              <a:spcBef>
                <a:spcPct val="20000"/>
              </a:spcBef>
              <a:buClr>
                <a:schemeClr val="tx1"/>
              </a:buClr>
              <a:buSzPct val="65000"/>
              <a:buFontTx/>
              <a:buChar char="•"/>
              <a:defRPr/>
            </a:pPr>
            <a:endParaRPr lang="en-US" sz="1300" i="0">
              <a:latin typeface="Verdana" pitchFamily="34" charset="0"/>
            </a:endParaRPr>
          </a:p>
        </p:txBody>
      </p:sp>
      <p:sp>
        <p:nvSpPr>
          <p:cNvPr id="53254" name="Rectangle 6"/>
          <p:cNvSpPr>
            <a:spLocks noChangeArrowheads="1"/>
          </p:cNvSpPr>
          <p:nvPr/>
        </p:nvSpPr>
        <p:spPr bwMode="auto">
          <a:xfrm>
            <a:off x="1600200" y="0"/>
            <a:ext cx="7543800" cy="914400"/>
          </a:xfrm>
          <a:prstGeom prst="rect">
            <a:avLst/>
          </a:prstGeom>
          <a:noFill/>
          <a:ln w="9525">
            <a:noFill/>
            <a:miter lim="800000"/>
            <a:headEnd/>
            <a:tailEnd/>
          </a:ln>
        </p:spPr>
        <p:txBody>
          <a:bodyPr anchor="ctr"/>
          <a:lstStyle/>
          <a:p>
            <a:pPr algn="ctr"/>
            <a:r>
              <a:rPr lang="en-US" sz="1300" i="0">
                <a:solidFill>
                  <a:schemeClr val="bg1"/>
                </a:solidFill>
                <a:latin typeface="Verdana" pitchFamily="34" charset="0"/>
              </a:rPr>
              <a:t>Engineering, civilian, enterprise applications</a:t>
            </a:r>
            <a:br>
              <a:rPr lang="en-US" sz="1300" i="0">
                <a:solidFill>
                  <a:schemeClr val="bg1"/>
                </a:solidFill>
                <a:latin typeface="Verdana" pitchFamily="34" charset="0"/>
              </a:rPr>
            </a:br>
            <a:r>
              <a:rPr lang="en-US" sz="1300" i="0">
                <a:solidFill>
                  <a:schemeClr val="bg1"/>
                </a:solidFill>
                <a:latin typeface="Verdana" pitchFamily="34" charset="0"/>
              </a:rPr>
              <a:t>will eventually dominate</a:t>
            </a:r>
            <a:endParaRPr lang="en-US" sz="2100" i="0">
              <a:latin typeface="Verdana" pitchFamily="34" charset="0"/>
            </a:endParaRPr>
          </a:p>
        </p:txBody>
      </p:sp>
      <p:pic>
        <p:nvPicPr>
          <p:cNvPr id="53255" name="Picture 7" descr="aswam1_dam_1"/>
          <p:cNvPicPr>
            <a:picLocks noChangeAspect="1" noChangeArrowheads="1"/>
          </p:cNvPicPr>
          <p:nvPr/>
        </p:nvPicPr>
        <p:blipFill>
          <a:blip r:embed="rId6" cstate="print"/>
          <a:srcRect/>
          <a:stretch>
            <a:fillRect/>
          </a:stretch>
        </p:blipFill>
        <p:spPr bwMode="auto">
          <a:xfrm>
            <a:off x="6781800" y="2667000"/>
            <a:ext cx="2247900" cy="1493838"/>
          </a:xfrm>
          <a:prstGeom prst="rect">
            <a:avLst/>
          </a:prstGeom>
          <a:noFill/>
          <a:ln w="9525">
            <a:noFill/>
            <a:miter lim="800000"/>
            <a:headEnd/>
            <a:tailEnd/>
          </a:ln>
        </p:spPr>
      </p:pic>
      <p:pic>
        <p:nvPicPr>
          <p:cNvPr id="53256" name="Picture 8" descr="thinarch_dam_switz"/>
          <p:cNvPicPr>
            <a:picLocks noChangeAspect="1" noChangeArrowheads="1"/>
          </p:cNvPicPr>
          <p:nvPr/>
        </p:nvPicPr>
        <p:blipFill>
          <a:blip r:embed="rId7" cstate="print"/>
          <a:srcRect/>
          <a:stretch>
            <a:fillRect/>
          </a:stretch>
        </p:blipFill>
        <p:spPr bwMode="auto">
          <a:xfrm>
            <a:off x="6858000" y="1143000"/>
            <a:ext cx="1974850" cy="1573213"/>
          </a:xfrm>
          <a:prstGeom prst="rect">
            <a:avLst/>
          </a:prstGeom>
          <a:noFill/>
          <a:ln w="9525">
            <a:solidFill>
              <a:schemeClr val="tx1"/>
            </a:solidFill>
            <a:miter lim="800000"/>
            <a:headEnd/>
            <a:tailEnd/>
          </a:ln>
        </p:spPr>
      </p:pic>
      <p:pic>
        <p:nvPicPr>
          <p:cNvPr id="53257" name="Picture 9" descr="four seasons building"/>
          <p:cNvPicPr>
            <a:picLocks noChangeAspect="1" noChangeArrowheads="1"/>
          </p:cNvPicPr>
          <p:nvPr/>
        </p:nvPicPr>
        <p:blipFill>
          <a:blip r:embed="rId8" cstate="print"/>
          <a:srcRect/>
          <a:stretch>
            <a:fillRect/>
          </a:stretch>
        </p:blipFill>
        <p:spPr bwMode="auto">
          <a:xfrm>
            <a:off x="6781800" y="4419600"/>
            <a:ext cx="2203450" cy="1652588"/>
          </a:xfrm>
          <a:prstGeom prst="rect">
            <a:avLst/>
          </a:prstGeom>
          <a:noFill/>
          <a:ln w="9525">
            <a:solidFill>
              <a:schemeClr val="tx1"/>
            </a:solidFill>
            <a:miter lim="800000"/>
            <a:headEnd/>
            <a:tailEnd/>
          </a:ln>
        </p:spPr>
      </p:pic>
      <p:pic>
        <p:nvPicPr>
          <p:cNvPr id="53258" name="Picture 10" descr="10fwy_northridgequake1"/>
          <p:cNvPicPr>
            <a:picLocks noChangeAspect="1" noChangeArrowheads="1"/>
          </p:cNvPicPr>
          <p:nvPr/>
        </p:nvPicPr>
        <p:blipFill>
          <a:blip r:embed="rId9" cstate="print"/>
          <a:srcRect/>
          <a:stretch>
            <a:fillRect/>
          </a:stretch>
        </p:blipFill>
        <p:spPr bwMode="auto">
          <a:xfrm>
            <a:off x="5943600" y="4953000"/>
            <a:ext cx="1952625" cy="1381125"/>
          </a:xfrm>
          <a:prstGeom prst="rect">
            <a:avLst/>
          </a:prstGeom>
          <a:noFill/>
          <a:ln w="9525">
            <a:solidFill>
              <a:schemeClr val="tx1"/>
            </a:solidFill>
            <a:miter lim="800000"/>
            <a:headEnd/>
            <a:tailEnd/>
          </a:ln>
        </p:spPr>
      </p:pic>
      <p:pic>
        <p:nvPicPr>
          <p:cNvPr id="53259" name="Picture 11"/>
          <p:cNvPicPr>
            <a:picLocks noChangeAspect="1" noChangeArrowheads="1"/>
          </p:cNvPicPr>
          <p:nvPr/>
        </p:nvPicPr>
        <p:blipFill>
          <a:blip r:embed="rId10" cstate="print"/>
          <a:srcRect/>
          <a:stretch>
            <a:fillRect/>
          </a:stretch>
        </p:blipFill>
        <p:spPr bwMode="auto">
          <a:xfrm>
            <a:off x="838200" y="2819400"/>
            <a:ext cx="1627188" cy="2727325"/>
          </a:xfrm>
          <a:prstGeom prst="rect">
            <a:avLst/>
          </a:prstGeom>
          <a:noFill/>
          <a:ln w="9525">
            <a:noFill/>
            <a:miter lim="800000"/>
            <a:headEnd/>
            <a:tailEnd/>
          </a:ln>
        </p:spPr>
      </p:pic>
      <p:pic>
        <p:nvPicPr>
          <p:cNvPr id="53260" name="Picture 12"/>
          <p:cNvPicPr>
            <a:picLocks noChangeAspect="1" noChangeArrowheads="1"/>
          </p:cNvPicPr>
          <p:nvPr/>
        </p:nvPicPr>
        <p:blipFill>
          <a:blip r:embed="rId11" cstate="print"/>
          <a:srcRect/>
          <a:stretch>
            <a:fillRect/>
          </a:stretch>
        </p:blipFill>
        <p:spPr bwMode="auto">
          <a:xfrm>
            <a:off x="228600" y="4724400"/>
            <a:ext cx="1447800" cy="140335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cstate="print"/>
          <a:srcRect/>
          <a:stretch>
            <a:fillRect/>
          </a:stretch>
        </p:blipFill>
        <p:spPr bwMode="auto">
          <a:xfrm>
            <a:off x="7008813" y="1066800"/>
            <a:ext cx="2135187" cy="2743200"/>
          </a:xfrm>
          <a:prstGeom prst="rect">
            <a:avLst/>
          </a:prstGeom>
          <a:noFill/>
          <a:ln w="9525">
            <a:noFill/>
            <a:miter lim="800000"/>
            <a:headEnd/>
            <a:tailEnd/>
          </a:ln>
        </p:spPr>
      </p:pic>
      <p:sp>
        <p:nvSpPr>
          <p:cNvPr id="54275" name="Rectangle 3"/>
          <p:cNvSpPr>
            <a:spLocks noChangeArrowheads="1"/>
          </p:cNvSpPr>
          <p:nvPr/>
        </p:nvSpPr>
        <p:spPr bwMode="auto">
          <a:xfrm>
            <a:off x="0" y="1143000"/>
            <a:ext cx="4572000" cy="2209800"/>
          </a:xfrm>
          <a:prstGeom prst="rect">
            <a:avLst/>
          </a:prstGeom>
          <a:solidFill>
            <a:srgbClr val="DDDDDD"/>
          </a:solidFill>
          <a:ln w="9525">
            <a:solidFill>
              <a:schemeClr val="tx1"/>
            </a:solidFill>
            <a:miter lim="800000"/>
            <a:headEnd/>
            <a:tailEnd/>
          </a:ln>
        </p:spPr>
        <p:txBody>
          <a:bodyPr wrap="none" anchor="ctr"/>
          <a:lstStyle/>
          <a:p>
            <a:endParaRPr lang="en-US"/>
          </a:p>
        </p:txBody>
      </p:sp>
      <p:pic>
        <p:nvPicPr>
          <p:cNvPr id="54276" name="Picture 4" descr="Figure 1. A boy pumps water from a tube well . . ."/>
          <p:cNvPicPr>
            <a:picLocks noChangeAspect="1" noChangeArrowheads="1"/>
          </p:cNvPicPr>
          <p:nvPr/>
        </p:nvPicPr>
        <p:blipFill>
          <a:blip r:embed="rId4" cstate="print"/>
          <a:srcRect/>
          <a:stretch>
            <a:fillRect/>
          </a:stretch>
        </p:blipFill>
        <p:spPr bwMode="auto">
          <a:xfrm>
            <a:off x="2590800" y="1676400"/>
            <a:ext cx="1549400" cy="1676400"/>
          </a:xfrm>
          <a:prstGeom prst="rect">
            <a:avLst/>
          </a:prstGeom>
          <a:noFill/>
          <a:ln w="9525">
            <a:noFill/>
            <a:miter lim="800000"/>
            <a:headEnd/>
            <a:tailEnd/>
          </a:ln>
        </p:spPr>
      </p:pic>
      <p:sp>
        <p:nvSpPr>
          <p:cNvPr id="54277" name="Text Box 5"/>
          <p:cNvSpPr txBox="1">
            <a:spLocks noChangeArrowheads="1"/>
          </p:cNvSpPr>
          <p:nvPr/>
        </p:nvSpPr>
        <p:spPr bwMode="auto">
          <a:xfrm>
            <a:off x="685800" y="228600"/>
            <a:ext cx="7315200" cy="457200"/>
          </a:xfrm>
          <a:prstGeom prst="rect">
            <a:avLst/>
          </a:prstGeom>
          <a:noFill/>
          <a:ln w="9525">
            <a:noFill/>
            <a:miter lim="800000"/>
            <a:headEnd/>
            <a:tailEnd/>
          </a:ln>
        </p:spPr>
        <p:txBody>
          <a:bodyPr>
            <a:spAutoFit/>
          </a:bodyPr>
          <a:lstStyle/>
          <a:p>
            <a:pPr algn="ctr">
              <a:spcBef>
                <a:spcPct val="50000"/>
              </a:spcBef>
            </a:pPr>
            <a:r>
              <a:rPr lang="en-US" i="0">
                <a:solidFill>
                  <a:schemeClr val="bg1"/>
                </a:solidFill>
                <a:latin typeface="Arial" charset="0"/>
              </a:rPr>
              <a:t>Safe drinking water</a:t>
            </a:r>
          </a:p>
        </p:txBody>
      </p:sp>
      <p:pic>
        <p:nvPicPr>
          <p:cNvPr id="54278" name="Picture 6" descr="Untitled-2"/>
          <p:cNvPicPr>
            <a:picLocks noChangeAspect="1" noChangeArrowheads="1"/>
          </p:cNvPicPr>
          <p:nvPr/>
        </p:nvPicPr>
        <p:blipFill>
          <a:blip r:embed="rId5" cstate="print"/>
          <a:srcRect/>
          <a:stretch>
            <a:fillRect/>
          </a:stretch>
        </p:blipFill>
        <p:spPr bwMode="auto">
          <a:xfrm>
            <a:off x="228600" y="1676400"/>
            <a:ext cx="1905000" cy="1268413"/>
          </a:xfrm>
          <a:prstGeom prst="rect">
            <a:avLst/>
          </a:prstGeom>
          <a:noFill/>
          <a:ln w="9525">
            <a:noFill/>
            <a:miter lim="800000"/>
            <a:headEnd/>
            <a:tailEnd/>
          </a:ln>
        </p:spPr>
      </p:pic>
      <p:sp>
        <p:nvSpPr>
          <p:cNvPr id="54279" name="Text Box 7"/>
          <p:cNvSpPr txBox="1">
            <a:spLocks noChangeArrowheads="1"/>
          </p:cNvSpPr>
          <p:nvPr/>
        </p:nvSpPr>
        <p:spPr bwMode="auto">
          <a:xfrm>
            <a:off x="6219825" y="6129338"/>
            <a:ext cx="2190750" cy="274637"/>
          </a:xfrm>
          <a:prstGeom prst="rect">
            <a:avLst/>
          </a:prstGeom>
          <a:noFill/>
          <a:ln w="9525">
            <a:noFill/>
            <a:miter lim="800000"/>
            <a:headEnd/>
            <a:tailEnd/>
          </a:ln>
        </p:spPr>
        <p:txBody>
          <a:bodyPr wrap="none">
            <a:spAutoFit/>
          </a:bodyPr>
          <a:lstStyle/>
          <a:p>
            <a:r>
              <a:rPr lang="en-US" sz="1200">
                <a:latin typeface="Arial" charset="0"/>
              </a:rPr>
              <a:t>Courtesy of Jennifer Ayla Jay</a:t>
            </a:r>
          </a:p>
        </p:txBody>
      </p:sp>
      <p:sp>
        <p:nvSpPr>
          <p:cNvPr id="54280" name="Rectangle 8"/>
          <p:cNvSpPr>
            <a:spLocks noChangeArrowheads="1"/>
          </p:cNvSpPr>
          <p:nvPr/>
        </p:nvSpPr>
        <p:spPr bwMode="auto">
          <a:xfrm>
            <a:off x="4648200" y="1371600"/>
            <a:ext cx="2743200" cy="2044700"/>
          </a:xfrm>
          <a:prstGeom prst="rect">
            <a:avLst/>
          </a:prstGeom>
          <a:noFill/>
          <a:ln w="9525">
            <a:noFill/>
            <a:miter lim="800000"/>
            <a:headEnd/>
            <a:tailEnd/>
          </a:ln>
        </p:spPr>
        <p:txBody>
          <a:bodyPr>
            <a:spAutoFit/>
          </a:bodyPr>
          <a:lstStyle/>
          <a:p>
            <a:pPr algn="ctr" eaLnBrk="0" hangingPunct="0"/>
            <a:r>
              <a:rPr lang="en-US" sz="1800">
                <a:solidFill>
                  <a:schemeClr val="tx2"/>
                </a:solidFill>
                <a:latin typeface="Arial" charset="0"/>
              </a:rPr>
              <a:t>Hypothesis</a:t>
            </a:r>
            <a:r>
              <a:rPr lang="en-US" sz="1800" i="0">
                <a:solidFill>
                  <a:schemeClr val="tx2"/>
                </a:solidFill>
                <a:latin typeface="Arial" charset="0"/>
              </a:rPr>
              <a:t/>
            </a:r>
            <a:br>
              <a:rPr lang="en-US" sz="1800" i="0">
                <a:solidFill>
                  <a:schemeClr val="tx2"/>
                </a:solidFill>
                <a:latin typeface="Arial" charset="0"/>
              </a:rPr>
            </a:br>
            <a:r>
              <a:rPr lang="en-US" sz="1800" i="0">
                <a:solidFill>
                  <a:schemeClr val="tx2"/>
                </a:solidFill>
                <a:latin typeface="Arial" charset="0"/>
              </a:rPr>
              <a:t>Shallow well depth interactions with local agriculture practices resulted in released arsenic</a:t>
            </a:r>
          </a:p>
          <a:p>
            <a:pPr eaLnBrk="0" hangingPunct="0"/>
            <a:endParaRPr lang="en-US" sz="2000" i="0">
              <a:solidFill>
                <a:schemeClr val="tx2"/>
              </a:solidFill>
              <a:latin typeface="Arial" charset="0"/>
            </a:endParaRPr>
          </a:p>
        </p:txBody>
      </p:sp>
      <p:sp>
        <p:nvSpPr>
          <p:cNvPr id="54281" name="Rectangle 9"/>
          <p:cNvSpPr>
            <a:spLocks noChangeArrowheads="1"/>
          </p:cNvSpPr>
          <p:nvPr/>
        </p:nvSpPr>
        <p:spPr bwMode="auto">
          <a:xfrm>
            <a:off x="228600" y="1219200"/>
            <a:ext cx="3176588" cy="336550"/>
          </a:xfrm>
          <a:prstGeom prst="rect">
            <a:avLst/>
          </a:prstGeom>
          <a:noFill/>
          <a:ln w="9525">
            <a:noFill/>
            <a:miter lim="800000"/>
            <a:headEnd/>
            <a:tailEnd/>
          </a:ln>
        </p:spPr>
        <p:txBody>
          <a:bodyPr wrap="none">
            <a:spAutoFit/>
          </a:bodyPr>
          <a:lstStyle/>
          <a:p>
            <a:pPr eaLnBrk="0" hangingPunct="0"/>
            <a:r>
              <a:rPr lang="en-US" sz="1600" b="1" i="0">
                <a:solidFill>
                  <a:schemeClr val="tx2"/>
                </a:solidFill>
                <a:latin typeface="Arial" charset="0"/>
              </a:rPr>
              <a:t>Small scale interactions matter</a:t>
            </a:r>
          </a:p>
        </p:txBody>
      </p:sp>
      <p:pic>
        <p:nvPicPr>
          <p:cNvPr id="54282" name="Picture 10"/>
          <p:cNvPicPr>
            <a:picLocks noChangeAspect="1" noChangeArrowheads="1"/>
          </p:cNvPicPr>
          <p:nvPr/>
        </p:nvPicPr>
        <p:blipFill>
          <a:blip r:embed="rId6" cstate="print"/>
          <a:srcRect/>
          <a:stretch>
            <a:fillRect/>
          </a:stretch>
        </p:blipFill>
        <p:spPr bwMode="auto">
          <a:xfrm>
            <a:off x="1447800" y="2292350"/>
            <a:ext cx="1624013" cy="1042988"/>
          </a:xfrm>
          <a:prstGeom prst="rect">
            <a:avLst/>
          </a:prstGeom>
          <a:noFill/>
          <a:ln w="9525">
            <a:noFill/>
            <a:miter lim="800000"/>
            <a:headEnd/>
            <a:tailEnd/>
          </a:ln>
        </p:spPr>
      </p:pic>
      <p:sp>
        <p:nvSpPr>
          <p:cNvPr id="54283" name="Rectangle 11"/>
          <p:cNvSpPr>
            <a:spLocks noChangeArrowheads="1"/>
          </p:cNvSpPr>
          <p:nvPr/>
        </p:nvSpPr>
        <p:spPr bwMode="auto">
          <a:xfrm>
            <a:off x="4419600" y="4267200"/>
            <a:ext cx="4724400" cy="2133600"/>
          </a:xfrm>
          <a:prstGeom prst="rect">
            <a:avLst/>
          </a:prstGeom>
          <a:solidFill>
            <a:srgbClr val="DDDDDD"/>
          </a:solidFill>
          <a:ln w="9525">
            <a:solidFill>
              <a:schemeClr val="tx1"/>
            </a:solidFill>
            <a:miter lim="800000"/>
            <a:headEnd/>
            <a:tailEnd/>
          </a:ln>
        </p:spPr>
        <p:txBody>
          <a:bodyPr wrap="none" anchor="ctr"/>
          <a:lstStyle/>
          <a:p>
            <a:endParaRPr lang="en-US"/>
          </a:p>
        </p:txBody>
      </p:sp>
      <p:pic>
        <p:nvPicPr>
          <p:cNvPr id="1672204" name="Picture 12" descr="first_responersOK1"/>
          <p:cNvPicPr>
            <a:picLocks noChangeAspect="1" noChangeArrowheads="1"/>
          </p:cNvPicPr>
          <p:nvPr/>
        </p:nvPicPr>
        <p:blipFill>
          <a:blip r:embed="rId7" cstate="print"/>
          <a:srcRect/>
          <a:stretch>
            <a:fillRect/>
          </a:stretch>
        </p:blipFill>
        <p:spPr bwMode="auto">
          <a:xfrm>
            <a:off x="4572000" y="4714875"/>
            <a:ext cx="2143125" cy="1381125"/>
          </a:xfrm>
          <a:prstGeom prst="rect">
            <a:avLst/>
          </a:prstGeom>
          <a:noFill/>
          <a:ln w="9525">
            <a:solidFill>
              <a:schemeClr val="tx1"/>
            </a:solidFill>
            <a:miter lim="800000"/>
            <a:headEnd/>
            <a:tailEnd/>
          </a:ln>
          <a:effectLst>
            <a:outerShdw dist="35921" dir="2700000" algn="ctr" rotWithShape="0">
              <a:srgbClr val="808080"/>
            </a:outerShdw>
          </a:effectLst>
        </p:spPr>
      </p:pic>
      <p:sp>
        <p:nvSpPr>
          <p:cNvPr id="54285" name="Text Box 13"/>
          <p:cNvSpPr txBox="1">
            <a:spLocks noChangeArrowheads="1"/>
          </p:cNvSpPr>
          <p:nvPr/>
        </p:nvSpPr>
        <p:spPr bwMode="auto">
          <a:xfrm>
            <a:off x="5867400" y="6126163"/>
            <a:ext cx="1860550" cy="274637"/>
          </a:xfrm>
          <a:prstGeom prst="rect">
            <a:avLst/>
          </a:prstGeom>
          <a:noFill/>
          <a:ln w="9525">
            <a:noFill/>
            <a:miter lim="800000"/>
            <a:headEnd/>
            <a:tailEnd/>
          </a:ln>
        </p:spPr>
        <p:txBody>
          <a:bodyPr wrap="none">
            <a:spAutoFit/>
          </a:bodyPr>
          <a:lstStyle/>
          <a:p>
            <a:r>
              <a:rPr lang="en-US" sz="1200" i="0">
                <a:latin typeface="Arial" charset="0"/>
              </a:rPr>
              <a:t>Oklahoma City bombing</a:t>
            </a:r>
          </a:p>
        </p:txBody>
      </p:sp>
      <p:sp>
        <p:nvSpPr>
          <p:cNvPr id="54286" name="Text Box 14"/>
          <p:cNvSpPr txBox="1">
            <a:spLocks noChangeArrowheads="1"/>
          </p:cNvSpPr>
          <p:nvPr/>
        </p:nvSpPr>
        <p:spPr bwMode="auto">
          <a:xfrm>
            <a:off x="4419600" y="4311650"/>
            <a:ext cx="1922463" cy="336550"/>
          </a:xfrm>
          <a:prstGeom prst="rect">
            <a:avLst/>
          </a:prstGeom>
          <a:noFill/>
          <a:ln w="9525">
            <a:noFill/>
            <a:miter lim="800000"/>
            <a:headEnd/>
            <a:tailEnd/>
          </a:ln>
        </p:spPr>
        <p:txBody>
          <a:bodyPr wrap="none">
            <a:spAutoFit/>
          </a:bodyPr>
          <a:lstStyle/>
          <a:p>
            <a:r>
              <a:rPr lang="en-US" sz="1600" b="1" i="0">
                <a:latin typeface="Arial" charset="0"/>
              </a:rPr>
              <a:t>First Responders:</a:t>
            </a:r>
          </a:p>
        </p:txBody>
      </p:sp>
      <p:pic>
        <p:nvPicPr>
          <p:cNvPr id="1672207" name="Picture 15" descr="first_responersOK4a"/>
          <p:cNvPicPr>
            <a:picLocks noChangeAspect="1" noChangeArrowheads="1"/>
          </p:cNvPicPr>
          <p:nvPr/>
        </p:nvPicPr>
        <p:blipFill>
          <a:blip r:embed="rId8" cstate="print"/>
          <a:srcRect/>
          <a:stretch>
            <a:fillRect/>
          </a:stretch>
        </p:blipFill>
        <p:spPr bwMode="auto">
          <a:xfrm>
            <a:off x="6934200" y="4714875"/>
            <a:ext cx="2038350" cy="1381125"/>
          </a:xfrm>
          <a:prstGeom prst="rect">
            <a:avLst/>
          </a:prstGeom>
          <a:noFill/>
          <a:ln w="9525">
            <a:solidFill>
              <a:schemeClr val="tx1"/>
            </a:solidFill>
            <a:miter lim="800000"/>
            <a:headEnd/>
            <a:tailEnd/>
          </a:ln>
          <a:effectLst>
            <a:outerShdw dist="35921" dir="2700000" algn="ctr" rotWithShape="0">
              <a:srgbClr val="808080"/>
            </a:outerShdw>
          </a:effectLst>
        </p:spPr>
      </p:pic>
      <p:grpSp>
        <p:nvGrpSpPr>
          <p:cNvPr id="54288" name="Group 16"/>
          <p:cNvGrpSpPr>
            <a:grpSpLocks/>
          </p:cNvGrpSpPr>
          <p:nvPr/>
        </p:nvGrpSpPr>
        <p:grpSpPr bwMode="auto">
          <a:xfrm>
            <a:off x="0" y="4267200"/>
            <a:ext cx="4267200" cy="2133600"/>
            <a:chOff x="3072" y="2688"/>
            <a:chExt cx="2688" cy="1344"/>
          </a:xfrm>
        </p:grpSpPr>
        <p:sp>
          <p:nvSpPr>
            <p:cNvPr id="54290" name="Rectangle 17"/>
            <p:cNvSpPr>
              <a:spLocks noChangeArrowheads="1"/>
            </p:cNvSpPr>
            <p:nvPr/>
          </p:nvSpPr>
          <p:spPr bwMode="auto">
            <a:xfrm>
              <a:off x="3072" y="2688"/>
              <a:ext cx="2688" cy="1344"/>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54291" name="Text Box 18"/>
            <p:cNvSpPr txBox="1">
              <a:spLocks noChangeArrowheads="1"/>
            </p:cNvSpPr>
            <p:nvPr/>
          </p:nvSpPr>
          <p:spPr bwMode="auto">
            <a:xfrm>
              <a:off x="3093" y="2688"/>
              <a:ext cx="507" cy="212"/>
            </a:xfrm>
            <a:prstGeom prst="rect">
              <a:avLst/>
            </a:prstGeom>
            <a:noFill/>
            <a:ln w="9525">
              <a:noFill/>
              <a:miter lim="800000"/>
              <a:headEnd/>
              <a:tailEnd/>
            </a:ln>
          </p:spPr>
          <p:txBody>
            <a:bodyPr wrap="none">
              <a:spAutoFit/>
            </a:bodyPr>
            <a:lstStyle/>
            <a:p>
              <a:r>
                <a:rPr lang="en-US" sz="1600" b="1" i="0">
                  <a:latin typeface="Arial" charset="0"/>
                </a:rPr>
                <a:t>Flood:</a:t>
              </a:r>
            </a:p>
          </p:txBody>
        </p:sp>
        <p:pic>
          <p:nvPicPr>
            <p:cNvPr id="1672211" name="Picture 19" descr="city-park-on-joachim-creek1"/>
            <p:cNvPicPr>
              <a:picLocks noChangeAspect="1" noChangeArrowheads="1"/>
            </p:cNvPicPr>
            <p:nvPr/>
          </p:nvPicPr>
          <p:blipFill>
            <a:blip r:embed="rId9" cstate="print"/>
            <a:srcRect/>
            <a:stretch>
              <a:fillRect/>
            </a:stretch>
          </p:blipFill>
          <p:spPr bwMode="auto">
            <a:xfrm>
              <a:off x="4488" y="2970"/>
              <a:ext cx="1224" cy="870"/>
            </a:xfrm>
            <a:prstGeom prst="rect">
              <a:avLst/>
            </a:prstGeom>
            <a:noFill/>
            <a:ln w="9525">
              <a:solidFill>
                <a:schemeClr val="tx1"/>
              </a:solidFill>
              <a:miter lim="800000"/>
              <a:headEnd/>
              <a:tailEnd/>
            </a:ln>
            <a:effectLst>
              <a:outerShdw dist="35921" dir="2700000" algn="ctr" rotWithShape="0">
                <a:srgbClr val="808080"/>
              </a:outerShdw>
            </a:effectLst>
          </p:spPr>
        </p:pic>
        <p:pic>
          <p:nvPicPr>
            <p:cNvPr id="1672212" name="Picture 20" descr="floodwarfroad1"/>
            <p:cNvPicPr>
              <a:picLocks noChangeAspect="1" noChangeArrowheads="1"/>
            </p:cNvPicPr>
            <p:nvPr/>
          </p:nvPicPr>
          <p:blipFill>
            <a:blip r:embed="rId10" cstate="print"/>
            <a:srcRect/>
            <a:stretch>
              <a:fillRect/>
            </a:stretch>
          </p:blipFill>
          <p:spPr bwMode="auto">
            <a:xfrm>
              <a:off x="3120" y="2976"/>
              <a:ext cx="1290" cy="864"/>
            </a:xfrm>
            <a:prstGeom prst="rect">
              <a:avLst/>
            </a:prstGeom>
            <a:noFill/>
            <a:ln w="9525">
              <a:solidFill>
                <a:schemeClr val="tx1"/>
              </a:solidFill>
              <a:miter lim="800000"/>
              <a:headEnd/>
              <a:tailEnd/>
            </a:ln>
            <a:effectLst>
              <a:outerShdw dist="35921" dir="2700000" algn="ctr" rotWithShape="0">
                <a:srgbClr val="808080"/>
              </a:outerShdw>
            </a:effectLst>
          </p:spPr>
        </p:pic>
        <p:sp>
          <p:nvSpPr>
            <p:cNvPr id="54294" name="Text Box 21"/>
            <p:cNvSpPr txBox="1">
              <a:spLocks noChangeArrowheads="1"/>
            </p:cNvSpPr>
            <p:nvPr/>
          </p:nvSpPr>
          <p:spPr bwMode="auto">
            <a:xfrm>
              <a:off x="3855" y="3859"/>
              <a:ext cx="1300" cy="173"/>
            </a:xfrm>
            <a:prstGeom prst="rect">
              <a:avLst/>
            </a:prstGeom>
            <a:noFill/>
            <a:ln w="9525">
              <a:noFill/>
              <a:miter lim="800000"/>
              <a:headEnd/>
              <a:tailEnd/>
            </a:ln>
          </p:spPr>
          <p:txBody>
            <a:bodyPr wrap="none">
              <a:spAutoFit/>
            </a:bodyPr>
            <a:lstStyle/>
            <a:p>
              <a:r>
                <a:rPr lang="en-US" sz="1200" i="0">
                  <a:latin typeface="Arial" charset="0"/>
                </a:rPr>
                <a:t>Mississippi Flood Plain ‘93</a:t>
              </a:r>
            </a:p>
          </p:txBody>
        </p:sp>
      </p:grpSp>
      <p:sp>
        <p:nvSpPr>
          <p:cNvPr id="54289" name="Rectangle 22"/>
          <p:cNvSpPr>
            <a:spLocks noChangeArrowheads="1"/>
          </p:cNvSpPr>
          <p:nvPr/>
        </p:nvSpPr>
        <p:spPr bwMode="auto">
          <a:xfrm>
            <a:off x="0" y="3429000"/>
            <a:ext cx="9144000" cy="762000"/>
          </a:xfrm>
          <a:prstGeom prst="rect">
            <a:avLst/>
          </a:prstGeom>
          <a:solidFill>
            <a:schemeClr val="bg2"/>
          </a:solidFill>
          <a:ln w="9525">
            <a:noFill/>
            <a:miter lim="800000"/>
            <a:headEnd/>
            <a:tailEnd/>
          </a:ln>
        </p:spPr>
        <p:txBody>
          <a:bodyPr anchor="ctr"/>
          <a:lstStyle/>
          <a:p>
            <a:pPr algn="ctr"/>
            <a:r>
              <a:rPr lang="en-US" sz="1300" i="0">
                <a:solidFill>
                  <a:schemeClr val="bg1"/>
                </a:solidFill>
                <a:latin typeface="Verdana" pitchFamily="34" charset="0"/>
              </a:rPr>
              <a:t>Prevention and response to natural disasters </a:t>
            </a:r>
            <a:endParaRPr lang="en-US" sz="1500" i="0">
              <a:latin typeface="Verdana"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ChangeArrowheads="1"/>
          </p:cNvSpPr>
          <p:nvPr/>
        </p:nvSpPr>
        <p:spPr bwMode="auto">
          <a:xfrm>
            <a:off x="0" y="4038600"/>
            <a:ext cx="9144000" cy="2362200"/>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2053" name="Rectangle 3"/>
          <p:cNvSpPr>
            <a:spLocks noChangeArrowheads="1"/>
          </p:cNvSpPr>
          <p:nvPr/>
        </p:nvSpPr>
        <p:spPr bwMode="auto">
          <a:xfrm>
            <a:off x="0" y="990600"/>
            <a:ext cx="9144000" cy="2362200"/>
          </a:xfrm>
          <a:prstGeom prst="rect">
            <a:avLst/>
          </a:prstGeom>
          <a:solidFill>
            <a:srgbClr val="DDDDDD"/>
          </a:solidFill>
          <a:ln w="9525">
            <a:solidFill>
              <a:schemeClr val="tx1"/>
            </a:solidFill>
            <a:miter lim="800000"/>
            <a:headEnd/>
            <a:tailEnd/>
          </a:ln>
        </p:spPr>
        <p:txBody>
          <a:bodyPr wrap="none" anchor="ctr"/>
          <a:lstStyle/>
          <a:p>
            <a:endParaRPr lang="en-US"/>
          </a:p>
        </p:txBody>
      </p:sp>
      <p:sp>
        <p:nvSpPr>
          <p:cNvPr id="2054" name="Rectangle 4"/>
          <p:cNvSpPr>
            <a:spLocks noGrp="1" noChangeArrowheads="1"/>
          </p:cNvSpPr>
          <p:nvPr>
            <p:ph type="title"/>
          </p:nvPr>
        </p:nvSpPr>
        <p:spPr>
          <a:xfrm>
            <a:off x="1143000" y="0"/>
            <a:ext cx="8153400" cy="990600"/>
          </a:xfrm>
          <a:noFill/>
        </p:spPr>
        <p:txBody>
          <a:bodyPr anchor="ctr"/>
          <a:lstStyle/>
          <a:p>
            <a:pPr eaLnBrk="1" hangingPunct="1"/>
            <a:r>
              <a:rPr lang="en-US" sz="1300" smtClean="0">
                <a:solidFill>
                  <a:schemeClr val="bg1"/>
                </a:solidFill>
              </a:rPr>
              <a:t>Structural integrity modeling and monitoring </a:t>
            </a:r>
            <a:endParaRPr lang="en-US" sz="1500" smtClean="0"/>
          </a:p>
        </p:txBody>
      </p:sp>
      <p:pic>
        <p:nvPicPr>
          <p:cNvPr id="1674245" name="Picture 5" descr="Akashi1_bridge_1"/>
          <p:cNvPicPr>
            <a:picLocks noChangeAspect="1" noChangeArrowheads="1"/>
          </p:cNvPicPr>
          <p:nvPr/>
        </p:nvPicPr>
        <p:blipFill>
          <a:blip r:embed="rId4" cstate="print"/>
          <a:srcRect/>
          <a:stretch>
            <a:fillRect/>
          </a:stretch>
        </p:blipFill>
        <p:spPr bwMode="auto">
          <a:xfrm>
            <a:off x="496888" y="1325563"/>
            <a:ext cx="2339975" cy="1600200"/>
          </a:xfrm>
          <a:prstGeom prst="rect">
            <a:avLst/>
          </a:prstGeom>
          <a:noFill/>
          <a:effectLst>
            <a:outerShdw dist="35921" dir="2700000" algn="ctr" rotWithShape="0">
              <a:srgbClr val="808080"/>
            </a:outerShdw>
          </a:effectLst>
        </p:spPr>
      </p:pic>
      <p:sp>
        <p:nvSpPr>
          <p:cNvPr id="2056" name="Text Box 6"/>
          <p:cNvSpPr txBox="1">
            <a:spLocks noChangeArrowheads="1"/>
          </p:cNvSpPr>
          <p:nvPr/>
        </p:nvSpPr>
        <p:spPr bwMode="auto">
          <a:xfrm>
            <a:off x="725488" y="3001963"/>
            <a:ext cx="1708150" cy="274637"/>
          </a:xfrm>
          <a:prstGeom prst="rect">
            <a:avLst/>
          </a:prstGeom>
          <a:noFill/>
          <a:ln w="9525">
            <a:noFill/>
            <a:miter lim="800000"/>
            <a:headEnd/>
            <a:tailEnd/>
          </a:ln>
        </p:spPr>
        <p:txBody>
          <a:bodyPr wrap="none">
            <a:spAutoFit/>
          </a:bodyPr>
          <a:lstStyle/>
          <a:p>
            <a:r>
              <a:rPr lang="en-US" sz="1200" i="0">
                <a:latin typeface="Arial" charset="0"/>
              </a:rPr>
              <a:t>Akashi Bridge - Japan</a:t>
            </a:r>
          </a:p>
        </p:txBody>
      </p:sp>
      <p:pic>
        <p:nvPicPr>
          <p:cNvPr id="1674247" name="Picture 7" descr="thinarch_dam_switz"/>
          <p:cNvPicPr>
            <a:picLocks noChangeAspect="1" noChangeArrowheads="1"/>
          </p:cNvPicPr>
          <p:nvPr/>
        </p:nvPicPr>
        <p:blipFill>
          <a:blip r:embed="rId5" cstate="print"/>
          <a:srcRect/>
          <a:stretch>
            <a:fillRect/>
          </a:stretch>
        </p:blipFill>
        <p:spPr bwMode="auto">
          <a:xfrm>
            <a:off x="6592888" y="1325563"/>
            <a:ext cx="1974850" cy="1573212"/>
          </a:xfrm>
          <a:prstGeom prst="rect">
            <a:avLst/>
          </a:prstGeom>
          <a:noFill/>
          <a:ln w="9525">
            <a:solidFill>
              <a:schemeClr val="tx1"/>
            </a:solidFill>
            <a:miter lim="800000"/>
            <a:headEnd/>
            <a:tailEnd/>
          </a:ln>
          <a:effectLst>
            <a:outerShdw dist="35921" dir="2700000" algn="ctr" rotWithShape="0">
              <a:srgbClr val="808080"/>
            </a:outerShdw>
          </a:effectLst>
        </p:spPr>
      </p:pic>
      <p:sp>
        <p:nvSpPr>
          <p:cNvPr id="2058" name="Text Box 8"/>
          <p:cNvSpPr txBox="1">
            <a:spLocks noChangeArrowheads="1"/>
          </p:cNvSpPr>
          <p:nvPr/>
        </p:nvSpPr>
        <p:spPr bwMode="auto">
          <a:xfrm>
            <a:off x="6516688" y="3001963"/>
            <a:ext cx="2190750" cy="274637"/>
          </a:xfrm>
          <a:prstGeom prst="rect">
            <a:avLst/>
          </a:prstGeom>
          <a:noFill/>
          <a:ln w="9525">
            <a:noFill/>
            <a:miter lim="800000"/>
            <a:headEnd/>
            <a:tailEnd/>
          </a:ln>
        </p:spPr>
        <p:txBody>
          <a:bodyPr wrap="none">
            <a:spAutoFit/>
          </a:bodyPr>
          <a:lstStyle/>
          <a:p>
            <a:r>
              <a:rPr lang="en-US" sz="1200" i="0">
                <a:latin typeface="Arial" charset="0"/>
              </a:rPr>
              <a:t>A thin arch dam - Switzerland</a:t>
            </a:r>
          </a:p>
        </p:txBody>
      </p:sp>
      <p:pic>
        <p:nvPicPr>
          <p:cNvPr id="1674249" name="Picture 9" descr="goldengate_bridge_1"/>
          <p:cNvPicPr>
            <a:picLocks noChangeAspect="1" noChangeArrowheads="1"/>
          </p:cNvPicPr>
          <p:nvPr/>
        </p:nvPicPr>
        <p:blipFill>
          <a:blip r:embed="rId6" cstate="print"/>
          <a:srcRect/>
          <a:stretch>
            <a:fillRect/>
          </a:stretch>
        </p:blipFill>
        <p:spPr bwMode="auto">
          <a:xfrm>
            <a:off x="3429000" y="1323975"/>
            <a:ext cx="2476500" cy="1600200"/>
          </a:xfrm>
          <a:prstGeom prst="rect">
            <a:avLst/>
          </a:prstGeom>
          <a:noFill/>
          <a:effectLst>
            <a:outerShdw dist="35921" dir="2700000" algn="ctr" rotWithShape="0">
              <a:srgbClr val="808080"/>
            </a:outerShdw>
          </a:effectLst>
        </p:spPr>
      </p:pic>
      <p:sp>
        <p:nvSpPr>
          <p:cNvPr id="2060" name="Text Box 10"/>
          <p:cNvSpPr txBox="1">
            <a:spLocks noChangeArrowheads="1"/>
          </p:cNvSpPr>
          <p:nvPr/>
        </p:nvSpPr>
        <p:spPr bwMode="auto">
          <a:xfrm>
            <a:off x="3427413" y="3001963"/>
            <a:ext cx="2724150" cy="274637"/>
          </a:xfrm>
          <a:prstGeom prst="rect">
            <a:avLst/>
          </a:prstGeom>
          <a:noFill/>
          <a:ln w="9525">
            <a:noFill/>
            <a:miter lim="800000"/>
            <a:headEnd/>
            <a:tailEnd/>
          </a:ln>
        </p:spPr>
        <p:txBody>
          <a:bodyPr wrap="none">
            <a:spAutoFit/>
          </a:bodyPr>
          <a:lstStyle/>
          <a:p>
            <a:r>
              <a:rPr lang="en-US" sz="1200" i="0">
                <a:latin typeface="Arial" charset="0"/>
              </a:rPr>
              <a:t>Golden Gate Bridge – San Francisco</a:t>
            </a:r>
          </a:p>
        </p:txBody>
      </p:sp>
      <p:sp>
        <p:nvSpPr>
          <p:cNvPr id="2061" name="Rectangle 11"/>
          <p:cNvSpPr>
            <a:spLocks noChangeArrowheads="1"/>
          </p:cNvSpPr>
          <p:nvPr/>
        </p:nvSpPr>
        <p:spPr bwMode="auto">
          <a:xfrm>
            <a:off x="0" y="3429000"/>
            <a:ext cx="9144000" cy="762000"/>
          </a:xfrm>
          <a:prstGeom prst="rect">
            <a:avLst/>
          </a:prstGeom>
          <a:solidFill>
            <a:schemeClr val="bg2"/>
          </a:solidFill>
          <a:ln w="9525">
            <a:noFill/>
            <a:miter lim="800000"/>
            <a:headEnd/>
            <a:tailEnd/>
          </a:ln>
        </p:spPr>
        <p:txBody>
          <a:bodyPr anchor="ctr"/>
          <a:lstStyle/>
          <a:p>
            <a:pPr algn="ctr"/>
            <a:r>
              <a:rPr lang="en-US" sz="1300" i="0">
                <a:solidFill>
                  <a:schemeClr val="bg1"/>
                </a:solidFill>
                <a:latin typeface="Verdana" pitchFamily="34" charset="0"/>
              </a:rPr>
              <a:t>Condition based maintenance </a:t>
            </a:r>
            <a:endParaRPr lang="en-US" sz="1500" i="0">
              <a:latin typeface="Verdana" pitchFamily="34" charset="0"/>
            </a:endParaRPr>
          </a:p>
        </p:txBody>
      </p:sp>
      <p:graphicFrame>
        <p:nvGraphicFramePr>
          <p:cNvPr id="2050" name="Object 12"/>
          <p:cNvGraphicFramePr>
            <a:graphicFrameLocks noChangeAspect="1"/>
          </p:cNvGraphicFramePr>
          <p:nvPr/>
        </p:nvGraphicFramePr>
        <p:xfrm>
          <a:off x="304800" y="4495800"/>
          <a:ext cx="2971800" cy="1703388"/>
        </p:xfrm>
        <a:graphic>
          <a:graphicData uri="http://schemas.openxmlformats.org/presentationml/2006/ole">
            <p:oleObj spid="_x0000_s2050" name="Bitmap Image" r:id="rId7" imgW="2467319" imgH="1676634" progId="Paint.Picture">
              <p:embed/>
            </p:oleObj>
          </a:graphicData>
        </a:graphic>
      </p:graphicFrame>
      <p:graphicFrame>
        <p:nvGraphicFramePr>
          <p:cNvPr id="2051" name="Object 13"/>
          <p:cNvGraphicFramePr>
            <a:graphicFrameLocks noChangeAspect="1"/>
          </p:cNvGraphicFramePr>
          <p:nvPr/>
        </p:nvGraphicFramePr>
        <p:xfrm>
          <a:off x="6019800" y="4343400"/>
          <a:ext cx="2497138" cy="1987550"/>
        </p:xfrm>
        <a:graphic>
          <a:graphicData uri="http://schemas.openxmlformats.org/presentationml/2006/ole">
            <p:oleObj spid="_x0000_s2051" name="Bitmap Image" r:id="rId8" imgW="2704762" imgH="2553056" progId="Paint.Picture">
              <p:embed/>
            </p:oleObj>
          </a:graphicData>
        </a:graphic>
      </p:graphicFrame>
      <p:pic>
        <p:nvPicPr>
          <p:cNvPr id="2062" name="Picture 14" descr="fabmotetwo45gf1"/>
          <p:cNvPicPr>
            <a:picLocks noChangeAspect="1" noChangeArrowheads="1"/>
          </p:cNvPicPr>
          <p:nvPr/>
        </p:nvPicPr>
        <p:blipFill>
          <a:blip r:embed="rId9" cstate="print"/>
          <a:srcRect/>
          <a:stretch>
            <a:fillRect/>
          </a:stretch>
        </p:blipFill>
        <p:spPr bwMode="auto">
          <a:xfrm>
            <a:off x="3581400" y="4343400"/>
            <a:ext cx="2166938" cy="2106613"/>
          </a:xfrm>
          <a:prstGeom prst="rect">
            <a:avLst/>
          </a:prstGeom>
          <a:noFill/>
          <a:ln w="9525">
            <a:noFill/>
            <a:miter lim="800000"/>
            <a:headEnd/>
            <a:tailEnd/>
          </a:ln>
        </p:spPr>
      </p:pic>
      <p:sp>
        <p:nvSpPr>
          <p:cNvPr id="2063" name="Text Box 15"/>
          <p:cNvSpPr txBox="1">
            <a:spLocks noChangeArrowheads="1"/>
          </p:cNvSpPr>
          <p:nvPr/>
        </p:nvSpPr>
        <p:spPr bwMode="auto">
          <a:xfrm>
            <a:off x="7086600" y="4419600"/>
            <a:ext cx="1400175" cy="304800"/>
          </a:xfrm>
          <a:prstGeom prst="rect">
            <a:avLst/>
          </a:prstGeom>
          <a:noFill/>
          <a:ln w="12700">
            <a:noFill/>
            <a:miter lim="800000"/>
            <a:headEnd type="none" w="sm" len="sm"/>
            <a:tailEnd type="none" w="sm" len="sm"/>
          </a:ln>
        </p:spPr>
        <p:txBody>
          <a:bodyPr wrap="none">
            <a:spAutoFit/>
          </a:bodyPr>
          <a:lstStyle/>
          <a:p>
            <a:pPr eaLnBrk="0" hangingPunct="0"/>
            <a:r>
              <a:rPr lang="en-US" sz="1400" b="1" i="0">
                <a:solidFill>
                  <a:schemeClr val="bg1"/>
                </a:solidFill>
                <a:latin typeface="Arial" charset="0"/>
              </a:rPr>
              <a:t>Intel Research</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ChangeArrowheads="1"/>
          </p:cNvSpPr>
          <p:nvPr/>
        </p:nvSpPr>
        <p:spPr bwMode="auto">
          <a:xfrm>
            <a:off x="4343400" y="5105400"/>
            <a:ext cx="2133600" cy="914400"/>
          </a:xfrm>
          <a:prstGeom prst="rect">
            <a:avLst/>
          </a:prstGeom>
          <a:solidFill>
            <a:schemeClr val="hlink"/>
          </a:solidFill>
          <a:ln w="9525">
            <a:noFill/>
            <a:miter lim="800000"/>
            <a:headEnd/>
            <a:tailEnd/>
          </a:ln>
          <a:effectLst>
            <a:outerShdw dist="35921" dir="2700000" algn="ctr" rotWithShape="0">
              <a:schemeClr val="bg2"/>
            </a:outerShdw>
          </a:effectLst>
        </p:spPr>
        <p:txBody>
          <a:bodyPr wrap="none" anchor="ctr"/>
          <a:lstStyle/>
          <a:p>
            <a:pPr>
              <a:defRPr/>
            </a:pPr>
            <a:endParaRPr lang="en-US"/>
          </a:p>
        </p:txBody>
      </p:sp>
      <p:sp>
        <p:nvSpPr>
          <p:cNvPr id="1676291" name="Rectangle 3"/>
          <p:cNvSpPr>
            <a:spLocks noChangeArrowheads="1"/>
          </p:cNvSpPr>
          <p:nvPr/>
        </p:nvSpPr>
        <p:spPr bwMode="auto">
          <a:xfrm>
            <a:off x="4343400" y="3581400"/>
            <a:ext cx="2133600" cy="914400"/>
          </a:xfrm>
          <a:prstGeom prst="rect">
            <a:avLst/>
          </a:prstGeom>
          <a:solidFill>
            <a:schemeClr val="accent1"/>
          </a:solidFill>
          <a:ln w="9525">
            <a:noFill/>
            <a:miter lim="800000"/>
            <a:headEnd/>
            <a:tailEnd/>
          </a:ln>
          <a:effectLst>
            <a:outerShdw dist="35921" dir="2700000" algn="ctr" rotWithShape="0">
              <a:schemeClr val="bg2"/>
            </a:outerShdw>
          </a:effectLst>
        </p:spPr>
        <p:txBody>
          <a:bodyPr wrap="none" anchor="ctr"/>
          <a:lstStyle/>
          <a:p>
            <a:pPr>
              <a:defRPr/>
            </a:pPr>
            <a:endParaRPr lang="en-US"/>
          </a:p>
        </p:txBody>
      </p:sp>
      <p:sp>
        <p:nvSpPr>
          <p:cNvPr id="1676292" name="Rectangle 4"/>
          <p:cNvSpPr>
            <a:spLocks noChangeArrowheads="1"/>
          </p:cNvSpPr>
          <p:nvPr/>
        </p:nvSpPr>
        <p:spPr bwMode="auto">
          <a:xfrm>
            <a:off x="4343400" y="1143000"/>
            <a:ext cx="2057400" cy="914400"/>
          </a:xfrm>
          <a:prstGeom prst="rect">
            <a:avLst/>
          </a:prstGeom>
          <a:solidFill>
            <a:srgbClr val="DDDDDD"/>
          </a:solidFill>
          <a:ln w="9525">
            <a:noFill/>
            <a:miter lim="800000"/>
            <a:headEnd/>
            <a:tailEnd/>
          </a:ln>
          <a:effectLst>
            <a:outerShdw dist="35921" dir="2700000" algn="ctr" rotWithShape="0">
              <a:schemeClr val="bg2"/>
            </a:outerShdw>
          </a:effectLst>
        </p:spPr>
        <p:txBody>
          <a:bodyPr wrap="none" anchor="ctr"/>
          <a:lstStyle/>
          <a:p>
            <a:pPr>
              <a:defRPr/>
            </a:pPr>
            <a:endParaRPr lang="en-US"/>
          </a:p>
        </p:txBody>
      </p:sp>
      <p:sp>
        <p:nvSpPr>
          <p:cNvPr id="55301" name="Text Box 5"/>
          <p:cNvSpPr txBox="1">
            <a:spLocks noChangeArrowheads="1"/>
          </p:cNvSpPr>
          <p:nvPr/>
        </p:nvSpPr>
        <p:spPr bwMode="auto">
          <a:xfrm>
            <a:off x="898525" y="950913"/>
            <a:ext cx="6645275" cy="366712"/>
          </a:xfrm>
          <a:prstGeom prst="rect">
            <a:avLst/>
          </a:prstGeom>
          <a:noFill/>
          <a:ln w="9525">
            <a:noFill/>
            <a:miter lim="800000"/>
            <a:headEnd/>
            <a:tailEnd/>
          </a:ln>
        </p:spPr>
        <p:txBody>
          <a:bodyPr>
            <a:spAutoFit/>
          </a:bodyPr>
          <a:lstStyle/>
          <a:p>
            <a:endParaRPr lang="en-US" sz="1800" i="0">
              <a:latin typeface="Arial" charset="0"/>
            </a:endParaRPr>
          </a:p>
        </p:txBody>
      </p:sp>
      <p:sp>
        <p:nvSpPr>
          <p:cNvPr id="55302" name="Text Box 6"/>
          <p:cNvSpPr txBox="1">
            <a:spLocks noChangeArrowheads="1"/>
          </p:cNvSpPr>
          <p:nvPr/>
        </p:nvSpPr>
        <p:spPr bwMode="auto">
          <a:xfrm>
            <a:off x="2133600" y="228600"/>
            <a:ext cx="5910263" cy="457200"/>
          </a:xfrm>
          <a:prstGeom prst="rect">
            <a:avLst/>
          </a:prstGeom>
          <a:noFill/>
          <a:ln w="9525">
            <a:noFill/>
            <a:miter lim="800000"/>
            <a:headEnd/>
            <a:tailEnd/>
          </a:ln>
        </p:spPr>
        <p:txBody>
          <a:bodyPr wrap="none">
            <a:spAutoFit/>
          </a:bodyPr>
          <a:lstStyle/>
          <a:p>
            <a:r>
              <a:rPr lang="en-US" i="0">
                <a:solidFill>
                  <a:schemeClr val="bg1"/>
                </a:solidFill>
                <a:latin typeface="Arial" charset="0"/>
              </a:rPr>
              <a:t>Pervasive observation in the public sphere</a:t>
            </a:r>
          </a:p>
        </p:txBody>
      </p:sp>
      <p:pic>
        <p:nvPicPr>
          <p:cNvPr id="55303" name="Picture 7" descr="selecion1"/>
          <p:cNvPicPr>
            <a:picLocks noChangeAspect="1" noChangeArrowheads="1"/>
          </p:cNvPicPr>
          <p:nvPr/>
        </p:nvPicPr>
        <p:blipFill>
          <a:blip r:embed="rId3" cstate="print"/>
          <a:srcRect/>
          <a:stretch>
            <a:fillRect/>
          </a:stretch>
        </p:blipFill>
        <p:spPr bwMode="auto">
          <a:xfrm>
            <a:off x="0" y="990600"/>
            <a:ext cx="4003675" cy="3003550"/>
          </a:xfrm>
          <a:prstGeom prst="rect">
            <a:avLst/>
          </a:prstGeom>
          <a:noFill/>
          <a:ln w="9525">
            <a:noFill/>
            <a:miter lim="800000"/>
            <a:headEnd/>
            <a:tailEnd/>
          </a:ln>
        </p:spPr>
      </p:pic>
      <p:sp>
        <p:nvSpPr>
          <p:cNvPr id="55304" name="Rectangle 8"/>
          <p:cNvSpPr>
            <a:spLocks noChangeArrowheads="1"/>
          </p:cNvSpPr>
          <p:nvPr/>
        </p:nvSpPr>
        <p:spPr bwMode="auto">
          <a:xfrm>
            <a:off x="4114800" y="1371600"/>
            <a:ext cx="2514600" cy="457200"/>
          </a:xfrm>
          <a:prstGeom prst="rect">
            <a:avLst/>
          </a:prstGeom>
          <a:noFill/>
          <a:ln w="9525">
            <a:noFill/>
            <a:miter lim="800000"/>
            <a:headEnd/>
            <a:tailEnd/>
          </a:ln>
        </p:spPr>
        <p:txBody>
          <a:bodyPr anchor="ctr"/>
          <a:lstStyle/>
          <a:p>
            <a:pPr algn="r"/>
            <a:r>
              <a:rPr lang="en-US" sz="1000" b="1" i="0">
                <a:latin typeface="Verdana" pitchFamily="34" charset="0"/>
              </a:rPr>
              <a:t>Transparency Visibility</a:t>
            </a:r>
            <a:endParaRPr lang="en-US" sz="800" i="0">
              <a:latin typeface="Verdana" pitchFamily="34" charset="0"/>
            </a:endParaRPr>
          </a:p>
        </p:txBody>
      </p:sp>
      <p:pic>
        <p:nvPicPr>
          <p:cNvPr id="55305" name="Picture 9"/>
          <p:cNvPicPr>
            <a:picLocks noChangeAspect="1" noChangeArrowheads="1"/>
          </p:cNvPicPr>
          <p:nvPr/>
        </p:nvPicPr>
        <p:blipFill>
          <a:blip r:embed="rId4" cstate="print"/>
          <a:srcRect/>
          <a:stretch>
            <a:fillRect/>
          </a:stretch>
        </p:blipFill>
        <p:spPr bwMode="auto">
          <a:xfrm>
            <a:off x="4719638" y="2286000"/>
            <a:ext cx="4424362" cy="992188"/>
          </a:xfrm>
          <a:prstGeom prst="rect">
            <a:avLst/>
          </a:prstGeom>
          <a:noFill/>
          <a:ln w="9525">
            <a:noFill/>
            <a:miter lim="800000"/>
            <a:headEnd/>
            <a:tailEnd/>
          </a:ln>
        </p:spPr>
      </p:pic>
      <p:pic>
        <p:nvPicPr>
          <p:cNvPr id="55306" name="Picture 10"/>
          <p:cNvPicPr>
            <a:picLocks noChangeAspect="1" noChangeArrowheads="1"/>
          </p:cNvPicPr>
          <p:nvPr/>
        </p:nvPicPr>
        <p:blipFill>
          <a:blip r:embed="rId5" cstate="print"/>
          <a:srcRect/>
          <a:stretch>
            <a:fillRect/>
          </a:stretch>
        </p:blipFill>
        <p:spPr bwMode="auto">
          <a:xfrm>
            <a:off x="6977063" y="990600"/>
            <a:ext cx="2166937" cy="1260475"/>
          </a:xfrm>
          <a:prstGeom prst="rect">
            <a:avLst/>
          </a:prstGeom>
          <a:noFill/>
          <a:ln w="9525">
            <a:noFill/>
            <a:miter lim="800000"/>
            <a:headEnd/>
            <a:tailEnd/>
          </a:ln>
        </p:spPr>
      </p:pic>
      <p:sp>
        <p:nvSpPr>
          <p:cNvPr id="55307" name="Text Box 11"/>
          <p:cNvSpPr txBox="1">
            <a:spLocks noChangeArrowheads="1"/>
          </p:cNvSpPr>
          <p:nvPr/>
        </p:nvSpPr>
        <p:spPr bwMode="auto">
          <a:xfrm>
            <a:off x="0" y="6248400"/>
            <a:ext cx="4984750" cy="274638"/>
          </a:xfrm>
          <a:prstGeom prst="rect">
            <a:avLst/>
          </a:prstGeom>
          <a:noFill/>
          <a:ln w="9525">
            <a:noFill/>
            <a:miter lim="800000"/>
            <a:headEnd/>
            <a:tailEnd/>
          </a:ln>
        </p:spPr>
        <p:txBody>
          <a:bodyPr wrap="none">
            <a:spAutoFit/>
          </a:bodyPr>
          <a:lstStyle/>
          <a:p>
            <a:r>
              <a:rPr lang="en-US" sz="1200">
                <a:latin typeface="Arial" charset="0"/>
              </a:rPr>
              <a:t>Courtesy of Dana Cuff - Institute for Pervasive Computing and Society</a:t>
            </a:r>
          </a:p>
        </p:txBody>
      </p:sp>
      <p:pic>
        <p:nvPicPr>
          <p:cNvPr id="55308" name="Picture 12"/>
          <p:cNvPicPr>
            <a:picLocks noChangeAspect="1" noChangeArrowheads="1"/>
          </p:cNvPicPr>
          <p:nvPr/>
        </p:nvPicPr>
        <p:blipFill>
          <a:blip r:embed="rId6" cstate="print"/>
          <a:srcRect/>
          <a:stretch>
            <a:fillRect/>
          </a:stretch>
        </p:blipFill>
        <p:spPr bwMode="auto">
          <a:xfrm>
            <a:off x="7315200" y="3505200"/>
            <a:ext cx="1627188" cy="2727325"/>
          </a:xfrm>
          <a:prstGeom prst="rect">
            <a:avLst/>
          </a:prstGeom>
          <a:noFill/>
          <a:ln w="9525">
            <a:noFill/>
            <a:miter lim="800000"/>
            <a:headEnd/>
            <a:tailEnd/>
          </a:ln>
        </p:spPr>
      </p:pic>
      <p:sp>
        <p:nvSpPr>
          <p:cNvPr id="55309" name="Rectangle 13"/>
          <p:cNvSpPr>
            <a:spLocks noChangeArrowheads="1"/>
          </p:cNvSpPr>
          <p:nvPr/>
        </p:nvSpPr>
        <p:spPr bwMode="auto">
          <a:xfrm>
            <a:off x="4343400" y="3810000"/>
            <a:ext cx="2819400" cy="366713"/>
          </a:xfrm>
          <a:prstGeom prst="rect">
            <a:avLst/>
          </a:prstGeom>
          <a:noFill/>
          <a:ln w="9525">
            <a:noFill/>
            <a:miter lim="800000"/>
            <a:headEnd/>
            <a:tailEnd/>
          </a:ln>
        </p:spPr>
        <p:txBody>
          <a:bodyPr>
            <a:spAutoFit/>
          </a:bodyPr>
          <a:lstStyle/>
          <a:p>
            <a:pPr eaLnBrk="0" hangingPunct="0"/>
            <a:r>
              <a:rPr lang="en-US" sz="1800" b="1" i="0">
                <a:latin typeface="Arial" charset="0"/>
              </a:rPr>
              <a:t>Privacy Reframed</a:t>
            </a:r>
            <a:endParaRPr lang="en-US" sz="1400" b="1" i="0">
              <a:latin typeface="Arial" charset="0"/>
            </a:endParaRPr>
          </a:p>
        </p:txBody>
      </p:sp>
      <p:pic>
        <p:nvPicPr>
          <p:cNvPr id="55310" name="Picture 14"/>
          <p:cNvPicPr>
            <a:picLocks noChangeAspect="1" noChangeArrowheads="1"/>
          </p:cNvPicPr>
          <p:nvPr/>
        </p:nvPicPr>
        <p:blipFill>
          <a:blip r:embed="rId7" cstate="print"/>
          <a:srcRect/>
          <a:stretch>
            <a:fillRect/>
          </a:stretch>
        </p:blipFill>
        <p:spPr bwMode="auto">
          <a:xfrm>
            <a:off x="533400" y="4038600"/>
            <a:ext cx="2971800" cy="2232025"/>
          </a:xfrm>
          <a:prstGeom prst="rect">
            <a:avLst/>
          </a:prstGeom>
          <a:noFill/>
          <a:ln w="9525">
            <a:noFill/>
            <a:miter lim="800000"/>
            <a:headEnd/>
            <a:tailEnd/>
          </a:ln>
        </p:spPr>
      </p:pic>
      <p:sp>
        <p:nvSpPr>
          <p:cNvPr id="55311" name="Rectangle 15"/>
          <p:cNvSpPr>
            <a:spLocks noChangeArrowheads="1"/>
          </p:cNvSpPr>
          <p:nvPr/>
        </p:nvSpPr>
        <p:spPr bwMode="auto">
          <a:xfrm>
            <a:off x="4419600" y="5181600"/>
            <a:ext cx="2514600" cy="823913"/>
          </a:xfrm>
          <a:prstGeom prst="rect">
            <a:avLst/>
          </a:prstGeom>
          <a:noFill/>
          <a:ln w="9525">
            <a:noFill/>
            <a:miter lim="800000"/>
            <a:headEnd/>
            <a:tailEnd/>
          </a:ln>
        </p:spPr>
        <p:txBody>
          <a:bodyPr>
            <a:spAutoFit/>
          </a:bodyPr>
          <a:lstStyle/>
          <a:p>
            <a:r>
              <a:rPr lang="en-US" sz="1800" b="1" i="0">
                <a:solidFill>
                  <a:schemeClr val="bg1"/>
                </a:solidFill>
                <a:latin typeface="Arial" charset="0"/>
              </a:rPr>
              <a:t>Design versus</a:t>
            </a:r>
            <a:r>
              <a:rPr lang="en-US" sz="1800" b="1" i="0">
                <a:solidFill>
                  <a:schemeClr val="hlink"/>
                </a:solidFill>
                <a:latin typeface="Arial" charset="0"/>
              </a:rPr>
              <a:t> </a:t>
            </a:r>
            <a:r>
              <a:rPr lang="en-US" sz="1800" b="1" i="0">
                <a:latin typeface="Arial" charset="0"/>
              </a:rPr>
              <a:t>Regulation</a:t>
            </a:r>
          </a:p>
          <a:p>
            <a:endParaRPr lang="en-US" sz="1200" b="1" i="0">
              <a:solidFill>
                <a:srgbClr val="4F4F4F"/>
              </a:solidFill>
              <a:latin typeface="Arial"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3200400" y="1371600"/>
            <a:ext cx="2743200" cy="685800"/>
          </a:xfrm>
          <a:prstGeom prst="rect">
            <a:avLst/>
          </a:prstGeom>
          <a:solidFill>
            <a:schemeClr val="accent1"/>
          </a:solidFill>
          <a:ln w="9525">
            <a:noFill/>
            <a:miter lim="800000"/>
            <a:headEnd/>
            <a:tailEnd/>
          </a:ln>
        </p:spPr>
        <p:txBody>
          <a:bodyPr wrap="none" anchor="ctr"/>
          <a:lstStyle/>
          <a:p>
            <a:endParaRPr lang="en-US"/>
          </a:p>
        </p:txBody>
      </p:sp>
      <p:sp>
        <p:nvSpPr>
          <p:cNvPr id="56323" name="Rectangle 3"/>
          <p:cNvSpPr>
            <a:spLocks noChangeArrowheads="1"/>
          </p:cNvSpPr>
          <p:nvPr/>
        </p:nvSpPr>
        <p:spPr bwMode="auto">
          <a:xfrm>
            <a:off x="609600" y="1219200"/>
            <a:ext cx="7696200" cy="4876800"/>
          </a:xfrm>
          <a:prstGeom prst="rect">
            <a:avLst/>
          </a:prstGeom>
          <a:solidFill>
            <a:srgbClr val="DDDDDD"/>
          </a:solidFill>
          <a:ln w="9525">
            <a:noFill/>
            <a:miter lim="800000"/>
            <a:headEnd/>
            <a:tailEnd/>
          </a:ln>
          <a:effectLst>
            <a:prstShdw prst="shdw17" dist="17961" dir="2700000">
              <a:srgbClr val="858585"/>
            </a:prstShdw>
          </a:effectLst>
        </p:spPr>
        <p:txBody>
          <a:bodyPr wrap="none" anchor="ctr"/>
          <a:lstStyle/>
          <a:p>
            <a:pPr algn="ctr"/>
            <a:endParaRPr lang="en-US" sz="1800" i="0">
              <a:latin typeface="Arial" charset="0"/>
            </a:endParaRPr>
          </a:p>
        </p:txBody>
      </p:sp>
      <p:sp>
        <p:nvSpPr>
          <p:cNvPr id="56324" name="Rectangle 4"/>
          <p:cNvSpPr>
            <a:spLocks noChangeArrowheads="1"/>
          </p:cNvSpPr>
          <p:nvPr/>
        </p:nvSpPr>
        <p:spPr bwMode="auto">
          <a:xfrm>
            <a:off x="609600" y="3200400"/>
            <a:ext cx="2971800" cy="457200"/>
          </a:xfrm>
          <a:prstGeom prst="rect">
            <a:avLst/>
          </a:prstGeom>
          <a:solidFill>
            <a:schemeClr val="accent1"/>
          </a:solidFill>
          <a:ln w="9525">
            <a:noFill/>
            <a:miter lim="800000"/>
            <a:headEnd/>
            <a:tailEnd/>
          </a:ln>
        </p:spPr>
        <p:txBody>
          <a:bodyPr wrap="none" anchor="ctr"/>
          <a:lstStyle/>
          <a:p>
            <a:endParaRPr lang="en-US"/>
          </a:p>
        </p:txBody>
      </p:sp>
      <p:sp>
        <p:nvSpPr>
          <p:cNvPr id="56325" name="Rectangle 5"/>
          <p:cNvSpPr>
            <a:spLocks noChangeArrowheads="1"/>
          </p:cNvSpPr>
          <p:nvPr/>
        </p:nvSpPr>
        <p:spPr bwMode="auto">
          <a:xfrm>
            <a:off x="3200400" y="4648200"/>
            <a:ext cx="2514600" cy="1371600"/>
          </a:xfrm>
          <a:prstGeom prst="rect">
            <a:avLst/>
          </a:prstGeom>
          <a:solidFill>
            <a:schemeClr val="accent1"/>
          </a:solidFill>
          <a:ln w="9525">
            <a:noFill/>
            <a:miter lim="800000"/>
            <a:headEnd/>
            <a:tailEnd/>
          </a:ln>
        </p:spPr>
        <p:txBody>
          <a:bodyPr wrap="none" anchor="ctr"/>
          <a:lstStyle/>
          <a:p>
            <a:endParaRPr lang="en-US"/>
          </a:p>
        </p:txBody>
      </p:sp>
      <p:sp>
        <p:nvSpPr>
          <p:cNvPr id="56326" name="Rectangle 6"/>
          <p:cNvSpPr>
            <a:spLocks noChangeArrowheads="1"/>
          </p:cNvSpPr>
          <p:nvPr/>
        </p:nvSpPr>
        <p:spPr bwMode="auto">
          <a:xfrm>
            <a:off x="5257800" y="3200400"/>
            <a:ext cx="3048000" cy="457200"/>
          </a:xfrm>
          <a:prstGeom prst="rect">
            <a:avLst/>
          </a:prstGeom>
          <a:solidFill>
            <a:schemeClr val="accent1"/>
          </a:solidFill>
          <a:ln w="9525">
            <a:noFill/>
            <a:miter lim="800000"/>
            <a:headEnd/>
            <a:tailEnd/>
          </a:ln>
        </p:spPr>
        <p:txBody>
          <a:bodyPr wrap="none" anchor="ctr"/>
          <a:lstStyle/>
          <a:p>
            <a:endParaRPr lang="en-US"/>
          </a:p>
        </p:txBody>
      </p:sp>
      <p:sp>
        <p:nvSpPr>
          <p:cNvPr id="56327" name="Rectangle 7"/>
          <p:cNvSpPr>
            <a:spLocks noGrp="1" noChangeArrowheads="1"/>
          </p:cNvSpPr>
          <p:nvPr>
            <p:ph type="title"/>
          </p:nvPr>
        </p:nvSpPr>
        <p:spPr>
          <a:xfrm>
            <a:off x="1066800" y="0"/>
            <a:ext cx="7772400" cy="914400"/>
          </a:xfrm>
        </p:spPr>
        <p:txBody>
          <a:bodyPr/>
          <a:lstStyle/>
          <a:p>
            <a:pPr eaLnBrk="1" hangingPunct="1"/>
            <a:r>
              <a:rPr lang="en-US" sz="1300" smtClean="0">
                <a:solidFill>
                  <a:schemeClr val="bg1"/>
                </a:solidFill>
              </a:rPr>
              <a:t>Many technical and policy challenges ahead </a:t>
            </a:r>
            <a:endParaRPr lang="en-US" sz="2100" smtClean="0">
              <a:solidFill>
                <a:schemeClr val="bg1"/>
              </a:solidFill>
            </a:endParaRPr>
          </a:p>
        </p:txBody>
      </p:sp>
      <p:pic>
        <p:nvPicPr>
          <p:cNvPr id="1678344" name="Picture 8" descr="Akashi1_bridge_1"/>
          <p:cNvPicPr>
            <a:picLocks noChangeAspect="1" noChangeArrowheads="1"/>
          </p:cNvPicPr>
          <p:nvPr/>
        </p:nvPicPr>
        <p:blipFill>
          <a:blip r:embed="rId3" cstate="print"/>
          <a:srcRect/>
          <a:stretch>
            <a:fillRect/>
          </a:stretch>
        </p:blipFill>
        <p:spPr bwMode="auto">
          <a:xfrm>
            <a:off x="820738" y="1249363"/>
            <a:ext cx="2074862" cy="1419225"/>
          </a:xfrm>
          <a:prstGeom prst="rect">
            <a:avLst/>
          </a:prstGeom>
          <a:noFill/>
          <a:effectLst>
            <a:outerShdw dist="35921" dir="2700000" algn="ctr" rotWithShape="0">
              <a:srgbClr val="808080"/>
            </a:outerShdw>
          </a:effectLst>
        </p:spPr>
      </p:pic>
      <p:pic>
        <p:nvPicPr>
          <p:cNvPr id="1678345" name="Picture 9" descr="thinarch_dam_switz"/>
          <p:cNvPicPr>
            <a:picLocks noChangeAspect="1" noChangeArrowheads="1"/>
          </p:cNvPicPr>
          <p:nvPr/>
        </p:nvPicPr>
        <p:blipFill>
          <a:blip r:embed="rId4" cstate="print"/>
          <a:srcRect/>
          <a:stretch>
            <a:fillRect/>
          </a:stretch>
        </p:blipFill>
        <p:spPr bwMode="auto">
          <a:xfrm>
            <a:off x="6254750" y="1249363"/>
            <a:ext cx="1746250" cy="1392237"/>
          </a:xfrm>
          <a:prstGeom prst="rect">
            <a:avLst/>
          </a:prstGeom>
          <a:noFill/>
          <a:ln w="9525">
            <a:solidFill>
              <a:schemeClr val="tx1"/>
            </a:solidFill>
            <a:miter lim="800000"/>
            <a:headEnd/>
            <a:tailEnd/>
          </a:ln>
          <a:effectLst>
            <a:outerShdw dist="35921" dir="2700000" algn="ctr" rotWithShape="0">
              <a:srgbClr val="808080"/>
            </a:outerShdw>
          </a:effectLst>
        </p:spPr>
      </p:pic>
      <p:pic>
        <p:nvPicPr>
          <p:cNvPr id="1678346" name="Picture 10" descr="Figure 1. A boy pumps water from a tube well . . ."/>
          <p:cNvPicPr>
            <a:picLocks noChangeAspect="1" noChangeArrowheads="1"/>
          </p:cNvPicPr>
          <p:nvPr/>
        </p:nvPicPr>
        <p:blipFill>
          <a:blip r:embed="rId5" cstate="print"/>
          <a:srcRect/>
          <a:stretch>
            <a:fillRect/>
          </a:stretch>
        </p:blipFill>
        <p:spPr bwMode="auto">
          <a:xfrm>
            <a:off x="3581400" y="2667000"/>
            <a:ext cx="1690688" cy="1828800"/>
          </a:xfrm>
          <a:prstGeom prst="rect">
            <a:avLst/>
          </a:prstGeom>
          <a:noFill/>
          <a:ln w="9525">
            <a:solidFill>
              <a:schemeClr val="tx1"/>
            </a:solidFill>
            <a:miter lim="800000"/>
            <a:headEnd/>
            <a:tailEnd/>
          </a:ln>
          <a:effectLst>
            <a:outerShdw dist="35921" dir="2700000" algn="ctr" rotWithShape="0">
              <a:srgbClr val="808080"/>
            </a:outerShdw>
          </a:effectLst>
        </p:spPr>
      </p:pic>
      <p:pic>
        <p:nvPicPr>
          <p:cNvPr id="1678347" name="Picture 11" descr="first_responersOK1"/>
          <p:cNvPicPr>
            <a:picLocks noChangeAspect="1" noChangeArrowheads="1"/>
          </p:cNvPicPr>
          <p:nvPr/>
        </p:nvPicPr>
        <p:blipFill>
          <a:blip r:embed="rId6" cstate="print"/>
          <a:srcRect/>
          <a:stretch>
            <a:fillRect/>
          </a:stretch>
        </p:blipFill>
        <p:spPr bwMode="auto">
          <a:xfrm>
            <a:off x="838200" y="4638675"/>
            <a:ext cx="2143125" cy="1381125"/>
          </a:xfrm>
          <a:prstGeom prst="rect">
            <a:avLst/>
          </a:prstGeom>
          <a:noFill/>
          <a:ln w="9525">
            <a:solidFill>
              <a:schemeClr val="tx1"/>
            </a:solidFill>
            <a:miter lim="800000"/>
            <a:headEnd/>
            <a:tailEnd/>
          </a:ln>
          <a:effectLst>
            <a:outerShdw dist="35921" dir="2700000" algn="ctr" rotWithShape="0">
              <a:srgbClr val="808080"/>
            </a:outerShdw>
          </a:effectLst>
        </p:spPr>
      </p:pic>
      <p:pic>
        <p:nvPicPr>
          <p:cNvPr id="1678348" name="Picture 12" descr="floodwarfroad1"/>
          <p:cNvPicPr>
            <a:picLocks noChangeAspect="1" noChangeArrowheads="1"/>
          </p:cNvPicPr>
          <p:nvPr/>
        </p:nvPicPr>
        <p:blipFill>
          <a:blip r:embed="rId7" cstate="print"/>
          <a:srcRect/>
          <a:stretch>
            <a:fillRect/>
          </a:stretch>
        </p:blipFill>
        <p:spPr bwMode="auto">
          <a:xfrm>
            <a:off x="5943600" y="4648200"/>
            <a:ext cx="2047875" cy="1371600"/>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sp>
        <p:nvSpPr>
          <p:cNvPr id="56333" name="Text Box 13"/>
          <p:cNvSpPr txBox="1">
            <a:spLocks noChangeArrowheads="1"/>
          </p:cNvSpPr>
          <p:nvPr/>
        </p:nvSpPr>
        <p:spPr bwMode="auto">
          <a:xfrm>
            <a:off x="3200400" y="1371600"/>
            <a:ext cx="2819400" cy="701675"/>
          </a:xfrm>
          <a:prstGeom prst="rect">
            <a:avLst/>
          </a:prstGeom>
          <a:solidFill>
            <a:schemeClr val="accent1"/>
          </a:solidFill>
          <a:ln w="9525">
            <a:noFill/>
            <a:miter lim="800000"/>
            <a:headEnd/>
            <a:tailEnd/>
          </a:ln>
        </p:spPr>
        <p:txBody>
          <a:bodyPr>
            <a:spAutoFit/>
          </a:bodyPr>
          <a:lstStyle/>
          <a:p>
            <a:pPr algn="ctr"/>
            <a:r>
              <a:rPr lang="en-US" sz="2000" b="1" i="0">
                <a:latin typeface="Arial" charset="0"/>
              </a:rPr>
              <a:t>How will we monitor the monitors?</a:t>
            </a:r>
            <a:endParaRPr lang="en-US" i="0">
              <a:latin typeface="Arial" charset="0"/>
            </a:endParaRPr>
          </a:p>
        </p:txBody>
      </p:sp>
      <p:sp>
        <p:nvSpPr>
          <p:cNvPr id="56334" name="Text Box 14"/>
          <p:cNvSpPr txBox="1">
            <a:spLocks noChangeArrowheads="1"/>
          </p:cNvSpPr>
          <p:nvPr/>
        </p:nvSpPr>
        <p:spPr bwMode="auto">
          <a:xfrm>
            <a:off x="2895600" y="4800600"/>
            <a:ext cx="3124200" cy="1006475"/>
          </a:xfrm>
          <a:prstGeom prst="rect">
            <a:avLst/>
          </a:prstGeom>
          <a:noFill/>
          <a:ln w="9525">
            <a:noFill/>
            <a:miter lim="800000"/>
            <a:headEnd/>
            <a:tailEnd/>
          </a:ln>
        </p:spPr>
        <p:txBody>
          <a:bodyPr>
            <a:spAutoFit/>
          </a:bodyPr>
          <a:lstStyle/>
          <a:p>
            <a:pPr algn="ctr"/>
            <a:r>
              <a:rPr lang="en-US" sz="2000" b="1" i="0">
                <a:latin typeface="Arial" charset="0"/>
              </a:rPr>
              <a:t>Trustworthy, autonomous, distributed systems</a:t>
            </a:r>
            <a:endParaRPr lang="en-US" sz="2000" i="0">
              <a:latin typeface="Arial" charset="0"/>
            </a:endParaRPr>
          </a:p>
        </p:txBody>
      </p:sp>
      <p:sp>
        <p:nvSpPr>
          <p:cNvPr id="56335" name="Text Box 15"/>
          <p:cNvSpPr txBox="1">
            <a:spLocks noChangeArrowheads="1"/>
          </p:cNvSpPr>
          <p:nvPr/>
        </p:nvSpPr>
        <p:spPr bwMode="auto">
          <a:xfrm>
            <a:off x="609600" y="3276600"/>
            <a:ext cx="2819400" cy="396875"/>
          </a:xfrm>
          <a:prstGeom prst="rect">
            <a:avLst/>
          </a:prstGeom>
          <a:noFill/>
          <a:ln w="9525">
            <a:noFill/>
            <a:miter lim="800000"/>
            <a:headEnd/>
            <a:tailEnd/>
          </a:ln>
        </p:spPr>
        <p:txBody>
          <a:bodyPr>
            <a:spAutoFit/>
          </a:bodyPr>
          <a:lstStyle/>
          <a:p>
            <a:pPr algn="ctr"/>
            <a:r>
              <a:rPr lang="en-US" sz="2000" b="1" i="0">
                <a:latin typeface="Arial" charset="0"/>
              </a:rPr>
              <a:t>Embeddable sensors</a:t>
            </a:r>
          </a:p>
        </p:txBody>
      </p:sp>
      <p:sp>
        <p:nvSpPr>
          <p:cNvPr id="56336" name="Text Box 16"/>
          <p:cNvSpPr txBox="1">
            <a:spLocks noChangeArrowheads="1"/>
          </p:cNvSpPr>
          <p:nvPr/>
        </p:nvSpPr>
        <p:spPr bwMode="auto">
          <a:xfrm>
            <a:off x="5257800" y="3260725"/>
            <a:ext cx="3124200" cy="396875"/>
          </a:xfrm>
          <a:prstGeom prst="rect">
            <a:avLst/>
          </a:prstGeom>
          <a:noFill/>
          <a:ln w="9525">
            <a:noFill/>
            <a:miter lim="800000"/>
            <a:headEnd/>
            <a:tailEnd/>
          </a:ln>
        </p:spPr>
        <p:txBody>
          <a:bodyPr>
            <a:spAutoFit/>
          </a:bodyPr>
          <a:lstStyle/>
          <a:p>
            <a:pPr algn="ctr"/>
            <a:r>
              <a:rPr lang="en-US" sz="2000" b="1" i="0">
                <a:latin typeface="Arial" charset="0"/>
              </a:rPr>
              <a:t>Multi-scale data fusion</a:t>
            </a:r>
            <a:endParaRPr lang="en-US" sz="2000" i="0">
              <a:latin typeface="Arial"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Oval 2"/>
          <p:cNvSpPr>
            <a:spLocks noChangeArrowheads="1"/>
          </p:cNvSpPr>
          <p:nvPr/>
        </p:nvSpPr>
        <p:spPr bwMode="auto">
          <a:xfrm>
            <a:off x="7543800" y="990600"/>
            <a:ext cx="1600200" cy="762000"/>
          </a:xfrm>
          <a:prstGeom prst="ellipse">
            <a:avLst/>
          </a:prstGeom>
          <a:solidFill>
            <a:srgbClr val="DDDDDD"/>
          </a:solidFill>
          <a:ln w="9525">
            <a:noFill/>
            <a:round/>
            <a:headEnd/>
            <a:tailEnd/>
          </a:ln>
        </p:spPr>
        <p:txBody>
          <a:bodyPr wrap="none" anchor="ctr"/>
          <a:lstStyle/>
          <a:p>
            <a:endParaRPr lang="en-US"/>
          </a:p>
        </p:txBody>
      </p:sp>
      <p:sp>
        <p:nvSpPr>
          <p:cNvPr id="57347" name="Oval 3"/>
          <p:cNvSpPr>
            <a:spLocks noChangeArrowheads="1"/>
          </p:cNvSpPr>
          <p:nvPr/>
        </p:nvSpPr>
        <p:spPr bwMode="auto">
          <a:xfrm>
            <a:off x="7543800" y="1676400"/>
            <a:ext cx="1600200" cy="762000"/>
          </a:xfrm>
          <a:prstGeom prst="ellipse">
            <a:avLst/>
          </a:prstGeom>
          <a:solidFill>
            <a:srgbClr val="DDDDDD"/>
          </a:solidFill>
          <a:ln w="9525">
            <a:noFill/>
            <a:round/>
            <a:headEnd/>
            <a:tailEnd/>
          </a:ln>
        </p:spPr>
        <p:txBody>
          <a:bodyPr wrap="none" anchor="ctr"/>
          <a:lstStyle/>
          <a:p>
            <a:endParaRPr lang="en-US"/>
          </a:p>
        </p:txBody>
      </p:sp>
      <p:sp>
        <p:nvSpPr>
          <p:cNvPr id="57348" name="Oval 4"/>
          <p:cNvSpPr>
            <a:spLocks noChangeArrowheads="1"/>
          </p:cNvSpPr>
          <p:nvPr/>
        </p:nvSpPr>
        <p:spPr bwMode="auto">
          <a:xfrm>
            <a:off x="7543800" y="2362200"/>
            <a:ext cx="1600200" cy="762000"/>
          </a:xfrm>
          <a:prstGeom prst="ellipse">
            <a:avLst/>
          </a:prstGeom>
          <a:solidFill>
            <a:srgbClr val="DDDDDD"/>
          </a:solidFill>
          <a:ln w="9525">
            <a:noFill/>
            <a:round/>
            <a:headEnd/>
            <a:tailEnd/>
          </a:ln>
        </p:spPr>
        <p:txBody>
          <a:bodyPr wrap="none" anchor="ctr"/>
          <a:lstStyle/>
          <a:p>
            <a:endParaRPr lang="en-US"/>
          </a:p>
        </p:txBody>
      </p:sp>
      <p:sp>
        <p:nvSpPr>
          <p:cNvPr id="57349" name="Oval 5"/>
          <p:cNvSpPr>
            <a:spLocks noChangeArrowheads="1"/>
          </p:cNvSpPr>
          <p:nvPr/>
        </p:nvSpPr>
        <p:spPr bwMode="auto">
          <a:xfrm>
            <a:off x="7543800" y="2971800"/>
            <a:ext cx="1600200" cy="762000"/>
          </a:xfrm>
          <a:prstGeom prst="ellipse">
            <a:avLst/>
          </a:prstGeom>
          <a:solidFill>
            <a:srgbClr val="DDDDDD"/>
          </a:solidFill>
          <a:ln w="9525">
            <a:noFill/>
            <a:round/>
            <a:headEnd/>
            <a:tailEnd/>
          </a:ln>
        </p:spPr>
        <p:txBody>
          <a:bodyPr wrap="none" anchor="ctr"/>
          <a:lstStyle/>
          <a:p>
            <a:endParaRPr lang="en-US"/>
          </a:p>
        </p:txBody>
      </p:sp>
      <p:sp>
        <p:nvSpPr>
          <p:cNvPr id="57350" name="Oval 6"/>
          <p:cNvSpPr>
            <a:spLocks noChangeArrowheads="1"/>
          </p:cNvSpPr>
          <p:nvPr/>
        </p:nvSpPr>
        <p:spPr bwMode="auto">
          <a:xfrm>
            <a:off x="7543800" y="3581400"/>
            <a:ext cx="1600200" cy="762000"/>
          </a:xfrm>
          <a:prstGeom prst="ellipse">
            <a:avLst/>
          </a:prstGeom>
          <a:solidFill>
            <a:srgbClr val="DDDDDD"/>
          </a:solidFill>
          <a:ln w="9525">
            <a:noFill/>
            <a:round/>
            <a:headEnd/>
            <a:tailEnd/>
          </a:ln>
        </p:spPr>
        <p:txBody>
          <a:bodyPr wrap="none" anchor="ctr"/>
          <a:lstStyle/>
          <a:p>
            <a:endParaRPr lang="en-US"/>
          </a:p>
        </p:txBody>
      </p:sp>
      <p:sp>
        <p:nvSpPr>
          <p:cNvPr id="57351" name="Oval 7"/>
          <p:cNvSpPr>
            <a:spLocks noChangeArrowheads="1"/>
          </p:cNvSpPr>
          <p:nvPr/>
        </p:nvSpPr>
        <p:spPr bwMode="auto">
          <a:xfrm>
            <a:off x="0" y="1676400"/>
            <a:ext cx="1600200" cy="762000"/>
          </a:xfrm>
          <a:prstGeom prst="ellipse">
            <a:avLst/>
          </a:prstGeom>
          <a:solidFill>
            <a:srgbClr val="DDDDDD"/>
          </a:solidFill>
          <a:ln w="9525">
            <a:noFill/>
            <a:round/>
            <a:headEnd/>
            <a:tailEnd/>
          </a:ln>
        </p:spPr>
        <p:txBody>
          <a:bodyPr wrap="none" anchor="ctr"/>
          <a:lstStyle/>
          <a:p>
            <a:endParaRPr lang="en-US"/>
          </a:p>
        </p:txBody>
      </p:sp>
      <p:sp>
        <p:nvSpPr>
          <p:cNvPr id="57352" name="Oval 8"/>
          <p:cNvSpPr>
            <a:spLocks noChangeArrowheads="1"/>
          </p:cNvSpPr>
          <p:nvPr/>
        </p:nvSpPr>
        <p:spPr bwMode="auto">
          <a:xfrm>
            <a:off x="0" y="2362200"/>
            <a:ext cx="1600200" cy="762000"/>
          </a:xfrm>
          <a:prstGeom prst="ellipse">
            <a:avLst/>
          </a:prstGeom>
          <a:solidFill>
            <a:srgbClr val="DDDDDD"/>
          </a:solidFill>
          <a:ln w="9525">
            <a:noFill/>
            <a:round/>
            <a:headEnd/>
            <a:tailEnd/>
          </a:ln>
        </p:spPr>
        <p:txBody>
          <a:bodyPr wrap="none" anchor="ctr"/>
          <a:lstStyle/>
          <a:p>
            <a:endParaRPr lang="en-US"/>
          </a:p>
        </p:txBody>
      </p:sp>
      <p:sp>
        <p:nvSpPr>
          <p:cNvPr id="57353" name="Oval 9"/>
          <p:cNvSpPr>
            <a:spLocks noChangeArrowheads="1"/>
          </p:cNvSpPr>
          <p:nvPr/>
        </p:nvSpPr>
        <p:spPr bwMode="auto">
          <a:xfrm>
            <a:off x="0" y="2971800"/>
            <a:ext cx="1600200" cy="762000"/>
          </a:xfrm>
          <a:prstGeom prst="ellipse">
            <a:avLst/>
          </a:prstGeom>
          <a:solidFill>
            <a:srgbClr val="DDDDDD"/>
          </a:solidFill>
          <a:ln w="9525">
            <a:noFill/>
            <a:round/>
            <a:headEnd/>
            <a:tailEnd/>
          </a:ln>
        </p:spPr>
        <p:txBody>
          <a:bodyPr wrap="none" anchor="ctr"/>
          <a:lstStyle/>
          <a:p>
            <a:endParaRPr lang="en-US"/>
          </a:p>
        </p:txBody>
      </p:sp>
      <p:sp>
        <p:nvSpPr>
          <p:cNvPr id="57354" name="Oval 10"/>
          <p:cNvSpPr>
            <a:spLocks noChangeArrowheads="1"/>
          </p:cNvSpPr>
          <p:nvPr/>
        </p:nvSpPr>
        <p:spPr bwMode="auto">
          <a:xfrm>
            <a:off x="0" y="3581400"/>
            <a:ext cx="1600200" cy="762000"/>
          </a:xfrm>
          <a:prstGeom prst="ellipse">
            <a:avLst/>
          </a:prstGeom>
          <a:solidFill>
            <a:srgbClr val="DDDDDD"/>
          </a:solidFill>
          <a:ln w="9525">
            <a:noFill/>
            <a:round/>
            <a:headEnd/>
            <a:tailEnd/>
          </a:ln>
        </p:spPr>
        <p:txBody>
          <a:bodyPr wrap="none" anchor="ctr"/>
          <a:lstStyle/>
          <a:p>
            <a:endParaRPr lang="en-US"/>
          </a:p>
        </p:txBody>
      </p:sp>
      <p:sp>
        <p:nvSpPr>
          <p:cNvPr id="57355" name="Oval 11"/>
          <p:cNvSpPr>
            <a:spLocks noChangeArrowheads="1"/>
          </p:cNvSpPr>
          <p:nvPr/>
        </p:nvSpPr>
        <p:spPr bwMode="auto">
          <a:xfrm>
            <a:off x="0" y="990600"/>
            <a:ext cx="1600200" cy="762000"/>
          </a:xfrm>
          <a:prstGeom prst="ellipse">
            <a:avLst/>
          </a:prstGeom>
          <a:solidFill>
            <a:srgbClr val="DDDDDD"/>
          </a:solidFill>
          <a:ln w="9525">
            <a:noFill/>
            <a:round/>
            <a:headEnd/>
            <a:tailEnd/>
          </a:ln>
        </p:spPr>
        <p:txBody>
          <a:bodyPr wrap="none" anchor="ctr"/>
          <a:lstStyle/>
          <a:p>
            <a:endParaRPr lang="en-US"/>
          </a:p>
        </p:txBody>
      </p:sp>
      <p:pic>
        <p:nvPicPr>
          <p:cNvPr id="57356" name="Picture 12" descr="goldengate_bridge_1"/>
          <p:cNvPicPr>
            <a:picLocks noChangeAspect="1" noChangeArrowheads="1"/>
          </p:cNvPicPr>
          <p:nvPr/>
        </p:nvPicPr>
        <p:blipFill>
          <a:blip r:embed="rId3" cstate="print"/>
          <a:srcRect/>
          <a:stretch>
            <a:fillRect/>
          </a:stretch>
        </p:blipFill>
        <p:spPr bwMode="auto">
          <a:xfrm>
            <a:off x="2133600" y="1143000"/>
            <a:ext cx="1905000" cy="1230313"/>
          </a:xfrm>
          <a:prstGeom prst="rect">
            <a:avLst/>
          </a:prstGeom>
          <a:noFill/>
          <a:ln w="9525">
            <a:noFill/>
            <a:miter lim="800000"/>
            <a:headEnd/>
            <a:tailEnd/>
          </a:ln>
        </p:spPr>
      </p:pic>
      <p:sp>
        <p:nvSpPr>
          <p:cNvPr id="57357" name="Rectangle 13"/>
          <p:cNvSpPr>
            <a:spLocks noGrp="1" noChangeArrowheads="1"/>
          </p:cNvSpPr>
          <p:nvPr>
            <p:ph type="title" idx="4294967295"/>
          </p:nvPr>
        </p:nvSpPr>
        <p:spPr>
          <a:xfrm>
            <a:off x="381000" y="593725"/>
            <a:ext cx="8148638" cy="473075"/>
          </a:xfrm>
        </p:spPr>
        <p:txBody>
          <a:bodyPr/>
          <a:lstStyle/>
          <a:p>
            <a:pPr eaLnBrk="1" hangingPunct="1"/>
            <a:r>
              <a:rPr lang="en-US" sz="1300" smtClean="0">
                <a:solidFill>
                  <a:schemeClr val="bg1"/>
                </a:solidFill>
              </a:rPr>
              <a:t>Broad relevance to global issues</a:t>
            </a:r>
            <a:br>
              <a:rPr lang="en-US" sz="1300" smtClean="0">
                <a:solidFill>
                  <a:schemeClr val="bg1"/>
                </a:solidFill>
              </a:rPr>
            </a:br>
            <a:r>
              <a:rPr lang="en-US" sz="1000" i="1" smtClean="0">
                <a:solidFill>
                  <a:schemeClr val="bg1"/>
                </a:solidFill>
              </a:rPr>
              <a:t>requires commitment to multidisciplinary experimental research</a:t>
            </a:r>
            <a:endParaRPr lang="en-US" sz="2100" smtClean="0"/>
          </a:p>
        </p:txBody>
      </p:sp>
      <p:pic>
        <p:nvPicPr>
          <p:cNvPr id="57358" name="Picture 14"/>
          <p:cNvPicPr>
            <a:picLocks noChangeAspect="1" noChangeArrowheads="1"/>
          </p:cNvPicPr>
          <p:nvPr/>
        </p:nvPicPr>
        <p:blipFill>
          <a:blip r:embed="rId4" cstate="print"/>
          <a:srcRect/>
          <a:stretch>
            <a:fillRect/>
          </a:stretch>
        </p:blipFill>
        <p:spPr bwMode="auto">
          <a:xfrm>
            <a:off x="1981200" y="2438400"/>
            <a:ext cx="1406525" cy="1676400"/>
          </a:xfrm>
          <a:prstGeom prst="rect">
            <a:avLst/>
          </a:prstGeom>
          <a:noFill/>
          <a:ln w="9525">
            <a:solidFill>
              <a:schemeClr val="tx1"/>
            </a:solidFill>
            <a:miter lim="800000"/>
            <a:headEnd/>
            <a:tailEnd/>
          </a:ln>
        </p:spPr>
      </p:pic>
      <p:pic>
        <p:nvPicPr>
          <p:cNvPr id="57359" name="Picture 15"/>
          <p:cNvPicPr>
            <a:picLocks noChangeAspect="1" noChangeArrowheads="1"/>
          </p:cNvPicPr>
          <p:nvPr/>
        </p:nvPicPr>
        <p:blipFill>
          <a:blip r:embed="rId5" cstate="print"/>
          <a:srcRect/>
          <a:stretch>
            <a:fillRect/>
          </a:stretch>
        </p:blipFill>
        <p:spPr bwMode="auto">
          <a:xfrm>
            <a:off x="4495800" y="2209800"/>
            <a:ext cx="2514600" cy="1981200"/>
          </a:xfrm>
          <a:prstGeom prst="rect">
            <a:avLst/>
          </a:prstGeom>
          <a:noFill/>
          <a:ln w="9525">
            <a:solidFill>
              <a:schemeClr val="tx1"/>
            </a:solidFill>
            <a:miter lim="800000"/>
            <a:headEnd/>
            <a:tailEnd/>
          </a:ln>
        </p:spPr>
      </p:pic>
      <p:sp>
        <p:nvSpPr>
          <p:cNvPr id="57360" name="Line 16"/>
          <p:cNvSpPr>
            <a:spLocks noChangeShapeType="1"/>
          </p:cNvSpPr>
          <p:nvPr/>
        </p:nvSpPr>
        <p:spPr bwMode="auto">
          <a:xfrm>
            <a:off x="0" y="4419600"/>
            <a:ext cx="9144000" cy="0"/>
          </a:xfrm>
          <a:prstGeom prst="line">
            <a:avLst/>
          </a:prstGeom>
          <a:noFill/>
          <a:ln w="57150">
            <a:pattFill prst="wdDnDiag">
              <a:fgClr>
                <a:srgbClr val="7C0E80"/>
              </a:fgClr>
              <a:bgClr>
                <a:srgbClr val="FFFFFF"/>
              </a:bgClr>
            </a:pattFill>
            <a:round/>
            <a:headEnd/>
            <a:tailEnd/>
          </a:ln>
        </p:spPr>
        <p:txBody>
          <a:bodyPr wrap="none" anchor="ctr"/>
          <a:lstStyle/>
          <a:p>
            <a:endParaRPr lang="en-US"/>
          </a:p>
        </p:txBody>
      </p:sp>
      <p:sp>
        <p:nvSpPr>
          <p:cNvPr id="57361" name="Text Box 17"/>
          <p:cNvSpPr txBox="1">
            <a:spLocks noChangeArrowheads="1"/>
          </p:cNvSpPr>
          <p:nvPr/>
        </p:nvSpPr>
        <p:spPr bwMode="auto">
          <a:xfrm>
            <a:off x="7908925" y="1219200"/>
            <a:ext cx="1082675" cy="336550"/>
          </a:xfrm>
          <a:prstGeom prst="rect">
            <a:avLst/>
          </a:prstGeom>
          <a:noFill/>
          <a:ln w="9525">
            <a:noFill/>
            <a:miter lim="800000"/>
            <a:headEnd/>
            <a:tailEnd/>
          </a:ln>
        </p:spPr>
        <p:txBody>
          <a:bodyPr>
            <a:spAutoFit/>
          </a:bodyPr>
          <a:lstStyle/>
          <a:p>
            <a:pPr eaLnBrk="0" hangingPunct="0">
              <a:spcBef>
                <a:spcPct val="50000"/>
              </a:spcBef>
            </a:pPr>
            <a:r>
              <a:rPr lang="en-US" sz="1600" i="0">
                <a:latin typeface="Arial" charset="0"/>
              </a:rPr>
              <a:t>Security</a:t>
            </a:r>
          </a:p>
        </p:txBody>
      </p:sp>
      <p:sp>
        <p:nvSpPr>
          <p:cNvPr id="57362" name="Text Box 18"/>
          <p:cNvSpPr txBox="1">
            <a:spLocks noChangeArrowheads="1"/>
          </p:cNvSpPr>
          <p:nvPr/>
        </p:nvSpPr>
        <p:spPr bwMode="auto">
          <a:xfrm>
            <a:off x="0" y="1752600"/>
            <a:ext cx="1676400" cy="581025"/>
          </a:xfrm>
          <a:prstGeom prst="rect">
            <a:avLst/>
          </a:prstGeom>
          <a:noFill/>
          <a:ln w="9525">
            <a:noFill/>
            <a:miter lim="800000"/>
            <a:headEnd/>
            <a:tailEnd/>
          </a:ln>
        </p:spPr>
        <p:txBody>
          <a:bodyPr>
            <a:spAutoFit/>
          </a:bodyPr>
          <a:lstStyle/>
          <a:p>
            <a:pPr algn="ctr" eaLnBrk="0" hangingPunct="0">
              <a:spcBef>
                <a:spcPct val="50000"/>
              </a:spcBef>
            </a:pPr>
            <a:r>
              <a:rPr lang="en-US" sz="1600" i="0">
                <a:latin typeface="Arial" charset="0"/>
              </a:rPr>
              <a:t>Global Climate Change</a:t>
            </a:r>
          </a:p>
        </p:txBody>
      </p:sp>
      <p:sp>
        <p:nvSpPr>
          <p:cNvPr id="57363" name="Text Box 19"/>
          <p:cNvSpPr txBox="1">
            <a:spLocks noChangeArrowheads="1"/>
          </p:cNvSpPr>
          <p:nvPr/>
        </p:nvSpPr>
        <p:spPr bwMode="auto">
          <a:xfrm>
            <a:off x="7620000" y="1781175"/>
            <a:ext cx="1524000" cy="581025"/>
          </a:xfrm>
          <a:prstGeom prst="rect">
            <a:avLst/>
          </a:prstGeom>
          <a:noFill/>
          <a:ln w="9525">
            <a:noFill/>
            <a:miter lim="800000"/>
            <a:headEnd/>
            <a:tailEnd/>
          </a:ln>
        </p:spPr>
        <p:txBody>
          <a:bodyPr>
            <a:spAutoFit/>
          </a:bodyPr>
          <a:lstStyle/>
          <a:p>
            <a:pPr algn="ctr" eaLnBrk="0" hangingPunct="0">
              <a:spcBef>
                <a:spcPct val="50000"/>
              </a:spcBef>
            </a:pPr>
            <a:r>
              <a:rPr lang="en-US" sz="1600" i="0">
                <a:latin typeface="Arial" charset="0"/>
              </a:rPr>
              <a:t>Precision Agriculture</a:t>
            </a:r>
          </a:p>
        </p:txBody>
      </p:sp>
      <p:sp>
        <p:nvSpPr>
          <p:cNvPr id="57364" name="Text Box 20"/>
          <p:cNvSpPr txBox="1">
            <a:spLocks noChangeArrowheads="1"/>
          </p:cNvSpPr>
          <p:nvPr/>
        </p:nvSpPr>
        <p:spPr bwMode="auto">
          <a:xfrm>
            <a:off x="7543800" y="3076575"/>
            <a:ext cx="1524000" cy="581025"/>
          </a:xfrm>
          <a:prstGeom prst="rect">
            <a:avLst/>
          </a:prstGeom>
          <a:noFill/>
          <a:ln w="9525">
            <a:noFill/>
            <a:miter lim="800000"/>
            <a:headEnd/>
            <a:tailEnd/>
          </a:ln>
        </p:spPr>
        <p:txBody>
          <a:bodyPr>
            <a:spAutoFit/>
          </a:bodyPr>
          <a:lstStyle/>
          <a:p>
            <a:pPr algn="ctr" eaLnBrk="0" hangingPunct="0">
              <a:spcBef>
                <a:spcPct val="50000"/>
              </a:spcBef>
            </a:pPr>
            <a:r>
              <a:rPr lang="en-US" sz="1600" i="0">
                <a:latin typeface="Arial" charset="0"/>
              </a:rPr>
              <a:t>Coral Reef Health</a:t>
            </a:r>
          </a:p>
        </p:txBody>
      </p:sp>
      <p:sp>
        <p:nvSpPr>
          <p:cNvPr id="57365" name="Text Box 21"/>
          <p:cNvSpPr txBox="1">
            <a:spLocks noChangeArrowheads="1"/>
          </p:cNvSpPr>
          <p:nvPr/>
        </p:nvSpPr>
        <p:spPr bwMode="auto">
          <a:xfrm>
            <a:off x="7543800" y="3686175"/>
            <a:ext cx="1676400" cy="581025"/>
          </a:xfrm>
          <a:prstGeom prst="rect">
            <a:avLst/>
          </a:prstGeom>
          <a:noFill/>
          <a:ln w="9525">
            <a:noFill/>
            <a:miter lim="800000"/>
            <a:headEnd/>
            <a:tailEnd/>
          </a:ln>
        </p:spPr>
        <p:txBody>
          <a:bodyPr>
            <a:spAutoFit/>
          </a:bodyPr>
          <a:lstStyle/>
          <a:p>
            <a:pPr algn="ctr" eaLnBrk="0" hangingPunct="0">
              <a:spcBef>
                <a:spcPct val="50000"/>
              </a:spcBef>
            </a:pPr>
            <a:r>
              <a:rPr lang="en-US" sz="1600" i="0">
                <a:latin typeface="Arial" charset="0"/>
              </a:rPr>
              <a:t>Global Seismic Grids/Facilities</a:t>
            </a:r>
          </a:p>
        </p:txBody>
      </p:sp>
      <p:pic>
        <p:nvPicPr>
          <p:cNvPr id="57366" name="Picture 22"/>
          <p:cNvPicPr>
            <a:picLocks noChangeAspect="1" noChangeArrowheads="1"/>
          </p:cNvPicPr>
          <p:nvPr/>
        </p:nvPicPr>
        <p:blipFill>
          <a:blip r:embed="rId6" cstate="print"/>
          <a:srcRect/>
          <a:stretch>
            <a:fillRect/>
          </a:stretch>
        </p:blipFill>
        <p:spPr bwMode="auto">
          <a:xfrm>
            <a:off x="3429000" y="1905000"/>
            <a:ext cx="1238250" cy="1981200"/>
          </a:xfrm>
          <a:prstGeom prst="rect">
            <a:avLst/>
          </a:prstGeom>
          <a:noFill/>
          <a:ln w="9525">
            <a:noFill/>
            <a:miter lim="800000"/>
            <a:headEnd/>
            <a:tailEnd/>
          </a:ln>
        </p:spPr>
      </p:pic>
      <p:sp>
        <p:nvSpPr>
          <p:cNvPr id="57367" name="Text Box 23"/>
          <p:cNvSpPr txBox="1">
            <a:spLocks noChangeArrowheads="1"/>
          </p:cNvSpPr>
          <p:nvPr/>
        </p:nvSpPr>
        <p:spPr bwMode="auto">
          <a:xfrm>
            <a:off x="7543800" y="2465388"/>
            <a:ext cx="1524000" cy="506412"/>
          </a:xfrm>
          <a:prstGeom prst="rect">
            <a:avLst/>
          </a:prstGeom>
          <a:noFill/>
          <a:ln w="9525">
            <a:noFill/>
            <a:miter lim="800000"/>
            <a:headEnd/>
            <a:tailEnd/>
          </a:ln>
        </p:spPr>
        <p:txBody>
          <a:bodyPr>
            <a:spAutoFit/>
          </a:bodyPr>
          <a:lstStyle/>
          <a:p>
            <a:pPr algn="ctr" eaLnBrk="0" hangingPunct="0">
              <a:lnSpc>
                <a:spcPct val="60000"/>
              </a:lnSpc>
              <a:spcBef>
                <a:spcPct val="50000"/>
              </a:spcBef>
            </a:pPr>
            <a:r>
              <a:rPr lang="en-US" sz="1600" i="0">
                <a:latin typeface="Arial" charset="0"/>
              </a:rPr>
              <a:t>Public</a:t>
            </a:r>
          </a:p>
          <a:p>
            <a:pPr algn="ctr" eaLnBrk="0" hangingPunct="0">
              <a:lnSpc>
                <a:spcPct val="60000"/>
              </a:lnSpc>
              <a:spcBef>
                <a:spcPct val="50000"/>
              </a:spcBef>
            </a:pPr>
            <a:r>
              <a:rPr lang="en-US" sz="1600" i="0">
                <a:latin typeface="Arial" charset="0"/>
              </a:rPr>
              <a:t>Health</a:t>
            </a:r>
          </a:p>
        </p:txBody>
      </p:sp>
      <p:sp>
        <p:nvSpPr>
          <p:cNvPr id="57368" name="Text Box 24"/>
          <p:cNvSpPr txBox="1">
            <a:spLocks noChangeArrowheads="1"/>
          </p:cNvSpPr>
          <p:nvPr/>
        </p:nvSpPr>
        <p:spPr bwMode="auto">
          <a:xfrm>
            <a:off x="0" y="3122613"/>
            <a:ext cx="1524000" cy="458787"/>
          </a:xfrm>
          <a:prstGeom prst="rect">
            <a:avLst/>
          </a:prstGeom>
          <a:noFill/>
          <a:ln w="9525">
            <a:noFill/>
            <a:miter lim="800000"/>
            <a:headEnd/>
            <a:tailEnd/>
          </a:ln>
        </p:spPr>
        <p:txBody>
          <a:bodyPr>
            <a:spAutoFit/>
          </a:bodyPr>
          <a:lstStyle/>
          <a:p>
            <a:pPr algn="ctr" eaLnBrk="0" hangingPunct="0">
              <a:lnSpc>
                <a:spcPct val="50000"/>
              </a:lnSpc>
              <a:spcBef>
                <a:spcPct val="50000"/>
              </a:spcBef>
            </a:pPr>
            <a:r>
              <a:rPr lang="en-US" sz="1600" i="0">
                <a:latin typeface="Arial" charset="0"/>
              </a:rPr>
              <a:t>Water</a:t>
            </a:r>
          </a:p>
          <a:p>
            <a:pPr algn="ctr" eaLnBrk="0" hangingPunct="0">
              <a:lnSpc>
                <a:spcPct val="50000"/>
              </a:lnSpc>
              <a:spcBef>
                <a:spcPct val="50000"/>
              </a:spcBef>
            </a:pPr>
            <a:r>
              <a:rPr lang="en-US" sz="1600" i="0">
                <a:latin typeface="Arial" charset="0"/>
              </a:rPr>
              <a:t>Quality</a:t>
            </a:r>
          </a:p>
        </p:txBody>
      </p:sp>
      <p:sp>
        <p:nvSpPr>
          <p:cNvPr id="57369" name="Text Box 25"/>
          <p:cNvSpPr txBox="1">
            <a:spLocks noChangeArrowheads="1"/>
          </p:cNvSpPr>
          <p:nvPr/>
        </p:nvSpPr>
        <p:spPr bwMode="auto">
          <a:xfrm>
            <a:off x="-76200" y="3657600"/>
            <a:ext cx="1752600" cy="581025"/>
          </a:xfrm>
          <a:prstGeom prst="rect">
            <a:avLst/>
          </a:prstGeom>
          <a:noFill/>
          <a:ln w="9525">
            <a:noFill/>
            <a:miter lim="800000"/>
            <a:headEnd/>
            <a:tailEnd/>
          </a:ln>
        </p:spPr>
        <p:txBody>
          <a:bodyPr>
            <a:spAutoFit/>
          </a:bodyPr>
          <a:lstStyle/>
          <a:p>
            <a:pPr algn="ctr" eaLnBrk="0" hangingPunct="0"/>
            <a:r>
              <a:rPr lang="en-US" sz="1600" i="0">
                <a:latin typeface="Arial" charset="0"/>
              </a:rPr>
              <a:t>Early Warning, Crisis Response</a:t>
            </a:r>
            <a:endParaRPr lang="en-US" sz="1800" i="0">
              <a:latin typeface="Arial" charset="0"/>
            </a:endParaRPr>
          </a:p>
        </p:txBody>
      </p:sp>
      <p:pic>
        <p:nvPicPr>
          <p:cNvPr id="57370" name="Picture 26"/>
          <p:cNvPicPr>
            <a:picLocks noChangeAspect="1" noChangeArrowheads="1"/>
          </p:cNvPicPr>
          <p:nvPr/>
        </p:nvPicPr>
        <p:blipFill>
          <a:blip r:embed="rId7" cstate="print"/>
          <a:srcRect/>
          <a:stretch>
            <a:fillRect/>
          </a:stretch>
        </p:blipFill>
        <p:spPr bwMode="auto">
          <a:xfrm>
            <a:off x="4876800" y="1219200"/>
            <a:ext cx="1304925" cy="1676400"/>
          </a:xfrm>
          <a:prstGeom prst="rect">
            <a:avLst/>
          </a:prstGeom>
          <a:noFill/>
          <a:ln w="9525">
            <a:solidFill>
              <a:schemeClr val="tx1"/>
            </a:solidFill>
            <a:miter lim="800000"/>
            <a:headEnd/>
            <a:tailEnd/>
          </a:ln>
        </p:spPr>
      </p:pic>
      <p:pic>
        <p:nvPicPr>
          <p:cNvPr id="57371" name="Picture 27"/>
          <p:cNvPicPr>
            <a:picLocks noChangeAspect="1" noChangeArrowheads="1"/>
          </p:cNvPicPr>
          <p:nvPr/>
        </p:nvPicPr>
        <p:blipFill>
          <a:blip r:embed="rId8" cstate="print"/>
          <a:srcRect/>
          <a:stretch>
            <a:fillRect/>
          </a:stretch>
        </p:blipFill>
        <p:spPr bwMode="auto">
          <a:xfrm>
            <a:off x="6172200" y="1295400"/>
            <a:ext cx="727075" cy="1219200"/>
          </a:xfrm>
          <a:prstGeom prst="rect">
            <a:avLst/>
          </a:prstGeom>
          <a:noFill/>
          <a:ln w="9525">
            <a:noFill/>
            <a:miter lim="800000"/>
            <a:headEnd/>
            <a:tailEnd/>
          </a:ln>
        </p:spPr>
      </p:pic>
      <p:sp>
        <p:nvSpPr>
          <p:cNvPr id="57372" name="Text Box 28"/>
          <p:cNvSpPr txBox="1">
            <a:spLocks noChangeArrowheads="1"/>
          </p:cNvSpPr>
          <p:nvPr/>
        </p:nvSpPr>
        <p:spPr bwMode="auto">
          <a:xfrm>
            <a:off x="76200" y="2438400"/>
            <a:ext cx="1524000" cy="48260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1600" i="0">
                <a:latin typeface="Arial" charset="0"/>
              </a:rPr>
              <a:t>Wildfire Management</a:t>
            </a:r>
          </a:p>
        </p:txBody>
      </p:sp>
      <p:sp>
        <p:nvSpPr>
          <p:cNvPr id="57373" name="Text Box 29"/>
          <p:cNvSpPr txBox="1">
            <a:spLocks noChangeArrowheads="1"/>
          </p:cNvSpPr>
          <p:nvPr/>
        </p:nvSpPr>
        <p:spPr bwMode="auto">
          <a:xfrm>
            <a:off x="-76200" y="990600"/>
            <a:ext cx="1676400" cy="581025"/>
          </a:xfrm>
          <a:prstGeom prst="rect">
            <a:avLst/>
          </a:prstGeom>
          <a:noFill/>
          <a:ln w="9525">
            <a:noFill/>
            <a:miter lim="800000"/>
            <a:headEnd/>
            <a:tailEnd/>
          </a:ln>
        </p:spPr>
        <p:txBody>
          <a:bodyPr>
            <a:spAutoFit/>
          </a:bodyPr>
          <a:lstStyle/>
          <a:p>
            <a:pPr algn="ctr" eaLnBrk="0" hangingPunct="0">
              <a:spcBef>
                <a:spcPct val="50000"/>
              </a:spcBef>
            </a:pPr>
            <a:r>
              <a:rPr lang="en-US" sz="1600" i="0">
                <a:latin typeface="Arial" charset="0"/>
              </a:rPr>
              <a:t>Civil Infrastructure</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Application Comments from Dave Culler</a:t>
            </a:r>
          </a:p>
        </p:txBody>
      </p:sp>
      <p:sp>
        <p:nvSpPr>
          <p:cNvPr id="58371" name="Rectangle 3"/>
          <p:cNvSpPr>
            <a:spLocks noGrp="1" noChangeArrowheads="1"/>
          </p:cNvSpPr>
          <p:nvPr>
            <p:ph type="body" idx="1"/>
          </p:nvPr>
        </p:nvSpPr>
        <p:spPr/>
        <p:txBody>
          <a:bodyPr/>
          <a:lstStyle/>
          <a:p>
            <a:pPr eaLnBrk="1" hangingPunct="1"/>
            <a:endParaRPr lang="en-US"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t>A PIR sensing application</a:t>
            </a:r>
          </a:p>
        </p:txBody>
      </p:sp>
      <p:sp>
        <p:nvSpPr>
          <p:cNvPr id="1028" name="Text Box 8"/>
          <p:cNvSpPr txBox="1">
            <a:spLocks noChangeArrowheads="1"/>
          </p:cNvSpPr>
          <p:nvPr/>
        </p:nvSpPr>
        <p:spPr bwMode="auto">
          <a:xfrm>
            <a:off x="152400" y="1600200"/>
            <a:ext cx="6324600" cy="4864100"/>
          </a:xfrm>
          <a:prstGeom prst="rect">
            <a:avLst/>
          </a:prstGeom>
          <a:noFill/>
          <a:ln w="9525">
            <a:noFill/>
            <a:miter lim="800000"/>
            <a:headEnd/>
            <a:tailEnd/>
          </a:ln>
        </p:spPr>
        <p:txBody>
          <a:bodyPr>
            <a:spAutoFit/>
          </a:bodyPr>
          <a:lstStyle/>
          <a:p>
            <a:pPr>
              <a:lnSpc>
                <a:spcPct val="140000"/>
              </a:lnSpc>
            </a:pPr>
            <a:r>
              <a:rPr lang="en-US" sz="2100" i="0">
                <a:latin typeface="Verdana" pitchFamily="34" charset="0"/>
                <a:sym typeface="Symbol" pitchFamily="18" charset="2"/>
              </a:rPr>
              <a:t>Detect &amp; classify                                   presence of target </a:t>
            </a:r>
          </a:p>
          <a:p>
            <a:pPr>
              <a:lnSpc>
                <a:spcPct val="70000"/>
              </a:lnSpc>
            </a:pPr>
            <a:endParaRPr lang="en-US" sz="1900" i="0">
              <a:latin typeface="Verdana" pitchFamily="34" charset="0"/>
            </a:endParaRPr>
          </a:p>
          <a:p>
            <a:pPr>
              <a:lnSpc>
                <a:spcPct val="0"/>
              </a:lnSpc>
            </a:pPr>
            <a:endParaRPr lang="en-US" sz="1900" i="0">
              <a:latin typeface="Verdana" pitchFamily="34" charset="0"/>
            </a:endParaRPr>
          </a:p>
          <a:p>
            <a:pPr>
              <a:lnSpc>
                <a:spcPct val="20000"/>
              </a:lnSpc>
            </a:pPr>
            <a:endParaRPr lang="en-US" sz="1900" i="0">
              <a:latin typeface="Verdana" pitchFamily="34" charset="0"/>
            </a:endParaRPr>
          </a:p>
          <a:p>
            <a:endParaRPr lang="en-US" sz="1900" i="0">
              <a:latin typeface="Verdana" pitchFamily="34" charset="0"/>
            </a:endParaRPr>
          </a:p>
          <a:p>
            <a:endParaRPr lang="en-US" sz="1900" i="0">
              <a:latin typeface="Verdana" pitchFamily="34" charset="0"/>
            </a:endParaRPr>
          </a:p>
          <a:p>
            <a:pPr>
              <a:lnSpc>
                <a:spcPct val="60000"/>
              </a:lnSpc>
            </a:pPr>
            <a:endParaRPr lang="en-US" sz="1900" i="0">
              <a:latin typeface="Verdana" pitchFamily="34" charset="0"/>
            </a:endParaRPr>
          </a:p>
          <a:p>
            <a:endParaRPr lang="en-US" sz="1900" i="0">
              <a:latin typeface="Verdana" pitchFamily="34" charset="0"/>
            </a:endParaRPr>
          </a:p>
          <a:p>
            <a:r>
              <a:rPr lang="en-US" sz="2100" i="0">
                <a:latin typeface="Verdana" pitchFamily="34" charset="0"/>
              </a:rPr>
              <a:t>Application components</a:t>
            </a:r>
          </a:p>
          <a:p>
            <a:pPr>
              <a:lnSpc>
                <a:spcPct val="30000"/>
              </a:lnSpc>
            </a:pPr>
            <a:endParaRPr lang="en-US" sz="1900" i="0">
              <a:latin typeface="Verdana" pitchFamily="34" charset="0"/>
            </a:endParaRPr>
          </a:p>
          <a:p>
            <a:pPr>
              <a:lnSpc>
                <a:spcPct val="150000"/>
              </a:lnSpc>
              <a:buFontTx/>
              <a:buChar char="•"/>
            </a:pPr>
            <a:r>
              <a:rPr lang="en-US" sz="1900" i="0">
                <a:latin typeface="Verdana" pitchFamily="34" charset="0"/>
              </a:rPr>
              <a:t>  signal conditioning hardware</a:t>
            </a:r>
          </a:p>
          <a:p>
            <a:pPr>
              <a:lnSpc>
                <a:spcPct val="150000"/>
              </a:lnSpc>
              <a:buFontTx/>
              <a:buChar char="•"/>
            </a:pPr>
            <a:r>
              <a:rPr lang="en-US" sz="1900" i="0">
                <a:latin typeface="Verdana" pitchFamily="34" charset="0"/>
              </a:rPr>
              <a:t>  analog to digital converter</a:t>
            </a:r>
          </a:p>
          <a:p>
            <a:pPr>
              <a:lnSpc>
                <a:spcPct val="150000"/>
              </a:lnSpc>
              <a:buFontTx/>
              <a:buChar char="•"/>
            </a:pPr>
            <a:r>
              <a:rPr lang="en-US" sz="1900" i="0">
                <a:latin typeface="Verdana" pitchFamily="34" charset="0"/>
              </a:rPr>
              <a:t>  driver </a:t>
            </a:r>
          </a:p>
          <a:p>
            <a:pPr>
              <a:lnSpc>
                <a:spcPct val="150000"/>
              </a:lnSpc>
              <a:buFontTx/>
              <a:buChar char="•"/>
            </a:pPr>
            <a:r>
              <a:rPr lang="en-US" sz="1900" i="0">
                <a:latin typeface="Verdana" pitchFamily="34" charset="0"/>
              </a:rPr>
              <a:t>  sampler</a:t>
            </a:r>
          </a:p>
          <a:p>
            <a:pPr>
              <a:lnSpc>
                <a:spcPct val="150000"/>
              </a:lnSpc>
              <a:buFontTx/>
              <a:buChar char="•"/>
            </a:pPr>
            <a:r>
              <a:rPr lang="en-US" sz="1900" i="0">
                <a:latin typeface="Verdana" pitchFamily="34" charset="0"/>
              </a:rPr>
              <a:t>  target detector</a:t>
            </a:r>
            <a:r>
              <a:rPr lang="en-US" sz="1700" i="0">
                <a:latin typeface="Verdana" pitchFamily="34" charset="0"/>
              </a:rPr>
              <a:t> &amp; classifier</a:t>
            </a:r>
          </a:p>
        </p:txBody>
      </p:sp>
      <p:grpSp>
        <p:nvGrpSpPr>
          <p:cNvPr id="1029" name="Group 10066"/>
          <p:cNvGrpSpPr>
            <a:grpSpLocks/>
          </p:cNvGrpSpPr>
          <p:nvPr/>
        </p:nvGrpSpPr>
        <p:grpSpPr bwMode="auto">
          <a:xfrm>
            <a:off x="3233738" y="1143000"/>
            <a:ext cx="6138862" cy="5486400"/>
            <a:chOff x="0" y="672"/>
            <a:chExt cx="3867" cy="3456"/>
          </a:xfrm>
        </p:grpSpPr>
        <p:graphicFrame>
          <p:nvGraphicFramePr>
            <p:cNvPr id="1026" name="Object 3"/>
            <p:cNvGraphicFramePr>
              <a:graphicFrameLocks noChangeAspect="1"/>
            </p:cNvGraphicFramePr>
            <p:nvPr/>
          </p:nvGraphicFramePr>
          <p:xfrm>
            <a:off x="0" y="672"/>
            <a:ext cx="3867" cy="2148"/>
          </p:xfrm>
          <a:graphic>
            <a:graphicData uri="http://schemas.openxmlformats.org/presentationml/2006/ole">
              <p:oleObj spid="_x0000_s1026" name="Chart" r:id="rId4" imgW="6791479" imgH="3771952" progId="Excel.Chart.8">
                <p:embed/>
              </p:oleObj>
            </a:graphicData>
          </a:graphic>
        </p:graphicFrame>
        <p:pic>
          <p:nvPicPr>
            <p:cNvPr id="1030" name="Picture 4"/>
            <p:cNvPicPr>
              <a:picLocks noChangeAspect="1" noChangeArrowheads="1"/>
            </p:cNvPicPr>
            <p:nvPr/>
          </p:nvPicPr>
          <p:blipFill>
            <a:blip r:embed="rId5" cstate="print"/>
            <a:srcRect/>
            <a:stretch>
              <a:fillRect/>
            </a:stretch>
          </p:blipFill>
          <p:spPr bwMode="auto">
            <a:xfrm>
              <a:off x="432" y="3093"/>
              <a:ext cx="1248" cy="1035"/>
            </a:xfrm>
            <a:prstGeom prst="rect">
              <a:avLst/>
            </a:prstGeom>
            <a:noFill/>
            <a:ln w="9525">
              <a:noFill/>
              <a:miter lim="800000"/>
              <a:headEnd/>
              <a:tailEnd/>
            </a:ln>
          </p:spPr>
        </p:pic>
        <p:sp>
          <p:nvSpPr>
            <p:cNvPr id="1031" name="Line 5"/>
            <p:cNvSpPr>
              <a:spLocks noChangeShapeType="1"/>
            </p:cNvSpPr>
            <p:nvPr/>
          </p:nvSpPr>
          <p:spPr bwMode="auto">
            <a:xfrm flipH="1">
              <a:off x="480" y="1776"/>
              <a:ext cx="240" cy="1344"/>
            </a:xfrm>
            <a:prstGeom prst="line">
              <a:avLst/>
            </a:prstGeom>
            <a:noFill/>
            <a:ln w="9525">
              <a:solidFill>
                <a:srgbClr val="FF0000"/>
              </a:solidFill>
              <a:round/>
              <a:headEnd/>
              <a:tailEnd/>
            </a:ln>
          </p:spPr>
          <p:txBody>
            <a:bodyPr/>
            <a:lstStyle/>
            <a:p>
              <a:endParaRPr lang="en-US"/>
            </a:p>
          </p:txBody>
        </p:sp>
        <p:sp>
          <p:nvSpPr>
            <p:cNvPr id="1032" name="Line 6"/>
            <p:cNvSpPr>
              <a:spLocks noChangeShapeType="1"/>
            </p:cNvSpPr>
            <p:nvPr/>
          </p:nvSpPr>
          <p:spPr bwMode="auto">
            <a:xfrm>
              <a:off x="1056" y="1776"/>
              <a:ext cx="576" cy="1344"/>
            </a:xfrm>
            <a:prstGeom prst="line">
              <a:avLst/>
            </a:prstGeom>
            <a:noFill/>
            <a:ln w="9525">
              <a:solidFill>
                <a:srgbClr val="FF3300"/>
              </a:solidFill>
              <a:round/>
              <a:headEnd/>
              <a:tailEnd/>
            </a:ln>
          </p:spPr>
          <p:txBody>
            <a:bodyPr/>
            <a:lstStyle/>
            <a:p>
              <a:endParaRPr lang="en-US"/>
            </a:p>
          </p:txBody>
        </p:sp>
        <p:sp>
          <p:nvSpPr>
            <p:cNvPr id="1033" name="Text Box 7"/>
            <p:cNvSpPr txBox="1">
              <a:spLocks noChangeArrowheads="1"/>
            </p:cNvSpPr>
            <p:nvPr/>
          </p:nvSpPr>
          <p:spPr bwMode="auto">
            <a:xfrm>
              <a:off x="576" y="2746"/>
              <a:ext cx="864" cy="326"/>
            </a:xfrm>
            <a:prstGeom prst="rect">
              <a:avLst/>
            </a:prstGeom>
            <a:noFill/>
            <a:ln w="9525">
              <a:noFill/>
              <a:miter lim="800000"/>
              <a:headEnd/>
              <a:tailEnd/>
            </a:ln>
          </p:spPr>
          <p:txBody>
            <a:bodyPr wrap="none">
              <a:spAutoFit/>
            </a:bodyPr>
            <a:lstStyle/>
            <a:p>
              <a:r>
                <a:rPr lang="en-US" sz="1400" i="0">
                  <a:latin typeface="Arial" charset="0"/>
                </a:rPr>
                <a:t>PDF of Noise</a:t>
              </a:r>
            </a:p>
            <a:p>
              <a:r>
                <a:rPr lang="en-US" sz="1400" i="0">
                  <a:latin typeface="Arial" charset="0"/>
                </a:rPr>
                <a:t>Kurtosis = 2.97</a:t>
              </a:r>
            </a:p>
          </p:txBody>
        </p:sp>
        <p:sp>
          <p:nvSpPr>
            <p:cNvPr id="1034" name="Oval 9"/>
            <p:cNvSpPr>
              <a:spLocks noChangeArrowheads="1"/>
            </p:cNvSpPr>
            <p:nvPr/>
          </p:nvSpPr>
          <p:spPr bwMode="auto">
            <a:xfrm>
              <a:off x="2064" y="2160"/>
              <a:ext cx="768" cy="768"/>
            </a:xfrm>
            <a:prstGeom prst="ellipse">
              <a:avLst/>
            </a:prstGeom>
            <a:noFill/>
            <a:ln w="25400">
              <a:solidFill>
                <a:srgbClr val="FF0000"/>
              </a:solidFill>
              <a:round/>
              <a:headEnd/>
              <a:tailEnd/>
            </a:ln>
          </p:spPr>
          <p:txBody>
            <a:bodyPr wrap="none" anchor="ctr"/>
            <a:lstStyle/>
            <a:p>
              <a:endParaRPr lang="en-US"/>
            </a:p>
          </p:txBody>
        </p:sp>
        <p:sp>
          <p:nvSpPr>
            <p:cNvPr id="1035" name="Oval 10"/>
            <p:cNvSpPr>
              <a:spLocks noChangeArrowheads="1"/>
            </p:cNvSpPr>
            <p:nvPr/>
          </p:nvSpPr>
          <p:spPr bwMode="auto">
            <a:xfrm>
              <a:off x="768" y="2256"/>
              <a:ext cx="240" cy="240"/>
            </a:xfrm>
            <a:prstGeom prst="ellipse">
              <a:avLst/>
            </a:prstGeom>
            <a:noFill/>
            <a:ln w="25400">
              <a:solidFill>
                <a:srgbClr val="FF0000"/>
              </a:solidFill>
              <a:round/>
              <a:headEnd/>
              <a:tailEnd/>
            </a:ln>
          </p:spPr>
          <p:txBody>
            <a:bodyPr wrap="none" anchor="ctr"/>
            <a:lstStyle/>
            <a:p>
              <a:endParaRPr lang="en-US"/>
            </a:p>
          </p:txBody>
        </p:sp>
        <p:sp>
          <p:nvSpPr>
            <p:cNvPr id="1036" name="Text Box 11"/>
            <p:cNvSpPr txBox="1">
              <a:spLocks noChangeArrowheads="1"/>
            </p:cNvSpPr>
            <p:nvPr/>
          </p:nvSpPr>
          <p:spPr bwMode="auto">
            <a:xfrm>
              <a:off x="2112" y="1968"/>
              <a:ext cx="540" cy="1076"/>
            </a:xfrm>
            <a:prstGeom prst="rect">
              <a:avLst/>
            </a:prstGeom>
            <a:noFill/>
            <a:ln w="9525">
              <a:noFill/>
              <a:miter lim="800000"/>
              <a:headEnd/>
              <a:tailEnd/>
            </a:ln>
          </p:spPr>
          <p:txBody>
            <a:bodyPr wrap="none">
              <a:spAutoFit/>
            </a:bodyPr>
            <a:lstStyle/>
            <a:p>
              <a:r>
                <a:rPr lang="en-US" sz="10600"/>
                <a:t>S</a:t>
              </a:r>
            </a:p>
          </p:txBody>
        </p:sp>
        <p:sp>
          <p:nvSpPr>
            <p:cNvPr id="1037" name="Text Box 12"/>
            <p:cNvSpPr txBox="1">
              <a:spLocks noChangeArrowheads="1"/>
            </p:cNvSpPr>
            <p:nvPr/>
          </p:nvSpPr>
          <p:spPr bwMode="auto">
            <a:xfrm>
              <a:off x="768" y="2160"/>
              <a:ext cx="265" cy="327"/>
            </a:xfrm>
            <a:prstGeom prst="rect">
              <a:avLst/>
            </a:prstGeom>
            <a:noFill/>
            <a:ln w="9525">
              <a:noFill/>
              <a:miter lim="800000"/>
              <a:headEnd/>
              <a:tailEnd/>
            </a:ln>
          </p:spPr>
          <p:txBody>
            <a:bodyPr wrap="none">
              <a:spAutoFit/>
            </a:bodyPr>
            <a:lstStyle/>
            <a:p>
              <a:r>
                <a:rPr lang="en-US" sz="2800"/>
                <a:t>N</a:t>
              </a: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6" name="Rectangle 2"/>
          <p:cNvSpPr>
            <a:spLocks noGrp="1" noChangeArrowheads="1"/>
          </p:cNvSpPr>
          <p:nvPr>
            <p:ph type="body" idx="1"/>
          </p:nvPr>
        </p:nvSpPr>
        <p:spPr/>
        <p:txBody>
          <a:bodyPr/>
          <a:lstStyle/>
          <a:p>
            <a:pPr marL="285750" indent="-285750" eaLnBrk="1" hangingPunct="1"/>
            <a:r>
              <a:rPr lang="en-US" smtClean="0"/>
              <a:t>Monitoring Space – the Macroscope</a:t>
            </a:r>
          </a:p>
          <a:p>
            <a:pPr marL="685800" lvl="1" indent="-228600" eaLnBrk="1" hangingPunct="1"/>
            <a:r>
              <a:rPr lang="en-US" smtClean="0"/>
              <a:t>Environment Monitoring, Conservation biology, ...</a:t>
            </a:r>
          </a:p>
          <a:p>
            <a:pPr marL="685800" lvl="1" indent="-228600" eaLnBrk="1" hangingPunct="1"/>
            <a:r>
              <a:rPr lang="en-US" i="1" smtClean="0"/>
              <a:t>Precision agriculture, </a:t>
            </a:r>
          </a:p>
          <a:p>
            <a:pPr marL="685800" lvl="1" indent="-228600" eaLnBrk="1" hangingPunct="1"/>
            <a:r>
              <a:rPr lang="en-US" i="1" smtClean="0"/>
              <a:t>Building comfort &amp; efficiency, HVAC ... </a:t>
            </a:r>
          </a:p>
          <a:p>
            <a:pPr marL="685800" lvl="1" indent="-228600" eaLnBrk="1" hangingPunct="1"/>
            <a:r>
              <a:rPr lang="en-US" i="1" smtClean="0"/>
              <a:t>Alarms, security, surveillance, treaty verification ...</a:t>
            </a:r>
          </a:p>
        </p:txBody>
      </p:sp>
      <p:pic>
        <p:nvPicPr>
          <p:cNvPr id="3077" name="Picture 3" descr="env-gradient"/>
          <p:cNvPicPr>
            <a:picLocks noChangeAspect="1" noChangeArrowheads="1"/>
          </p:cNvPicPr>
          <p:nvPr/>
        </p:nvPicPr>
        <p:blipFill>
          <a:blip r:embed="rId4" cstate="print"/>
          <a:srcRect/>
          <a:stretch>
            <a:fillRect/>
          </a:stretch>
        </p:blipFill>
        <p:spPr bwMode="auto">
          <a:xfrm>
            <a:off x="5715000" y="228600"/>
            <a:ext cx="2155825" cy="887413"/>
          </a:xfrm>
          <a:prstGeom prst="rect">
            <a:avLst/>
          </a:prstGeom>
          <a:noFill/>
          <a:ln w="9525">
            <a:noFill/>
            <a:miter lim="800000"/>
            <a:headEnd/>
            <a:tailEnd/>
          </a:ln>
        </p:spPr>
      </p:pic>
      <p:pic>
        <p:nvPicPr>
          <p:cNvPr id="3078" name="Picture 4" descr="ant-with-patch-small"/>
          <p:cNvPicPr>
            <a:picLocks noChangeAspect="1" noChangeArrowheads="1"/>
          </p:cNvPicPr>
          <p:nvPr/>
        </p:nvPicPr>
        <p:blipFill>
          <a:blip r:embed="rId5" cstate="print"/>
          <a:srcRect/>
          <a:stretch>
            <a:fillRect/>
          </a:stretch>
        </p:blipFill>
        <p:spPr bwMode="auto">
          <a:xfrm>
            <a:off x="7696200" y="381000"/>
            <a:ext cx="1373188" cy="1828800"/>
          </a:xfrm>
          <a:prstGeom prst="rect">
            <a:avLst/>
          </a:prstGeom>
          <a:noFill/>
          <a:ln w="9525">
            <a:noFill/>
            <a:miter lim="800000"/>
            <a:headEnd/>
            <a:tailEnd/>
          </a:ln>
        </p:spPr>
      </p:pic>
      <p:grpSp>
        <p:nvGrpSpPr>
          <p:cNvPr id="3079" name="Group 5"/>
          <p:cNvGrpSpPr>
            <a:grpSpLocks/>
          </p:cNvGrpSpPr>
          <p:nvPr/>
        </p:nvGrpSpPr>
        <p:grpSpPr bwMode="auto">
          <a:xfrm>
            <a:off x="7467600" y="1981200"/>
            <a:ext cx="1676400" cy="990600"/>
            <a:chOff x="1344" y="2400"/>
            <a:chExt cx="3264" cy="1800"/>
          </a:xfrm>
        </p:grpSpPr>
        <p:pic>
          <p:nvPicPr>
            <p:cNvPr id="3151" name="Picture 6" descr="mountain"/>
            <p:cNvPicPr>
              <a:picLocks noChangeAspect="1" noChangeArrowheads="1"/>
            </p:cNvPicPr>
            <p:nvPr/>
          </p:nvPicPr>
          <p:blipFill>
            <a:blip r:embed="rId6" cstate="print"/>
            <a:srcRect/>
            <a:stretch>
              <a:fillRect/>
            </a:stretch>
          </p:blipFill>
          <p:spPr bwMode="auto">
            <a:xfrm>
              <a:off x="1344" y="2400"/>
              <a:ext cx="3264" cy="1800"/>
            </a:xfrm>
            <a:prstGeom prst="rect">
              <a:avLst/>
            </a:prstGeom>
            <a:noFill/>
            <a:ln w="9525">
              <a:noFill/>
              <a:miter lim="800000"/>
              <a:headEnd/>
              <a:tailEnd/>
            </a:ln>
          </p:spPr>
        </p:pic>
        <p:sp>
          <p:nvSpPr>
            <p:cNvPr id="3152" name="Oval 7"/>
            <p:cNvSpPr>
              <a:spLocks noChangeArrowheads="1"/>
            </p:cNvSpPr>
            <p:nvPr/>
          </p:nvSpPr>
          <p:spPr bwMode="auto">
            <a:xfrm>
              <a:off x="1680" y="388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53" name="Oval 8"/>
            <p:cNvSpPr>
              <a:spLocks noChangeArrowheads="1"/>
            </p:cNvSpPr>
            <p:nvPr/>
          </p:nvSpPr>
          <p:spPr bwMode="auto">
            <a:xfrm>
              <a:off x="2064" y="388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54" name="Oval 9"/>
            <p:cNvSpPr>
              <a:spLocks noChangeArrowheads="1"/>
            </p:cNvSpPr>
            <p:nvPr/>
          </p:nvSpPr>
          <p:spPr bwMode="auto">
            <a:xfrm>
              <a:off x="3120" y="369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55" name="Oval 10"/>
            <p:cNvSpPr>
              <a:spLocks noChangeArrowheads="1"/>
            </p:cNvSpPr>
            <p:nvPr/>
          </p:nvSpPr>
          <p:spPr bwMode="auto">
            <a:xfrm>
              <a:off x="2496" y="4032"/>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56" name="Oval 11"/>
            <p:cNvSpPr>
              <a:spLocks noChangeArrowheads="1"/>
            </p:cNvSpPr>
            <p:nvPr/>
          </p:nvSpPr>
          <p:spPr bwMode="auto">
            <a:xfrm>
              <a:off x="2208" y="369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57" name="Oval 12"/>
            <p:cNvSpPr>
              <a:spLocks noChangeArrowheads="1"/>
            </p:cNvSpPr>
            <p:nvPr/>
          </p:nvSpPr>
          <p:spPr bwMode="auto">
            <a:xfrm>
              <a:off x="2640" y="3840"/>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58" name="Oval 13"/>
            <p:cNvSpPr>
              <a:spLocks noChangeArrowheads="1"/>
            </p:cNvSpPr>
            <p:nvPr/>
          </p:nvSpPr>
          <p:spPr bwMode="auto">
            <a:xfrm>
              <a:off x="3408" y="393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59" name="Oval 14"/>
            <p:cNvSpPr>
              <a:spLocks noChangeArrowheads="1"/>
            </p:cNvSpPr>
            <p:nvPr/>
          </p:nvSpPr>
          <p:spPr bwMode="auto">
            <a:xfrm>
              <a:off x="4272" y="364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60" name="Oval 15"/>
            <p:cNvSpPr>
              <a:spLocks noChangeArrowheads="1"/>
            </p:cNvSpPr>
            <p:nvPr/>
          </p:nvSpPr>
          <p:spPr bwMode="auto">
            <a:xfrm>
              <a:off x="3840" y="369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61" name="Oval 16"/>
            <p:cNvSpPr>
              <a:spLocks noChangeArrowheads="1"/>
            </p:cNvSpPr>
            <p:nvPr/>
          </p:nvSpPr>
          <p:spPr bwMode="auto">
            <a:xfrm>
              <a:off x="3888" y="3984"/>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62" name="Oval 17"/>
            <p:cNvSpPr>
              <a:spLocks noChangeArrowheads="1"/>
            </p:cNvSpPr>
            <p:nvPr/>
          </p:nvSpPr>
          <p:spPr bwMode="auto">
            <a:xfrm>
              <a:off x="2640" y="3600"/>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63" name="Oval 18"/>
            <p:cNvSpPr>
              <a:spLocks noChangeArrowheads="1"/>
            </p:cNvSpPr>
            <p:nvPr/>
          </p:nvSpPr>
          <p:spPr bwMode="auto">
            <a:xfrm>
              <a:off x="1872" y="4032"/>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64" name="Oval 19"/>
            <p:cNvSpPr>
              <a:spLocks noChangeArrowheads="1"/>
            </p:cNvSpPr>
            <p:nvPr/>
          </p:nvSpPr>
          <p:spPr bwMode="auto">
            <a:xfrm>
              <a:off x="1680" y="3552"/>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65" name="Oval 20"/>
            <p:cNvSpPr>
              <a:spLocks noChangeArrowheads="1"/>
            </p:cNvSpPr>
            <p:nvPr/>
          </p:nvSpPr>
          <p:spPr bwMode="auto">
            <a:xfrm>
              <a:off x="3312" y="345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66" name="Oval 21"/>
            <p:cNvSpPr>
              <a:spLocks noChangeArrowheads="1"/>
            </p:cNvSpPr>
            <p:nvPr/>
          </p:nvSpPr>
          <p:spPr bwMode="auto">
            <a:xfrm>
              <a:off x="2256" y="345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67" name="Oval 22"/>
            <p:cNvSpPr>
              <a:spLocks noChangeArrowheads="1"/>
            </p:cNvSpPr>
            <p:nvPr/>
          </p:nvSpPr>
          <p:spPr bwMode="auto">
            <a:xfrm>
              <a:off x="3696" y="3504"/>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68" name="Oval 23"/>
            <p:cNvSpPr>
              <a:spLocks noChangeArrowheads="1"/>
            </p:cNvSpPr>
            <p:nvPr/>
          </p:nvSpPr>
          <p:spPr bwMode="auto">
            <a:xfrm>
              <a:off x="4464" y="340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69" name="Line 24"/>
            <p:cNvSpPr>
              <a:spLocks noChangeShapeType="1"/>
            </p:cNvSpPr>
            <p:nvPr/>
          </p:nvSpPr>
          <p:spPr bwMode="auto">
            <a:xfrm>
              <a:off x="1680" y="3600"/>
              <a:ext cx="0" cy="288"/>
            </a:xfrm>
            <a:prstGeom prst="line">
              <a:avLst/>
            </a:prstGeom>
            <a:noFill/>
            <a:ln w="28575">
              <a:solidFill>
                <a:schemeClr val="bg1"/>
              </a:solidFill>
              <a:round/>
              <a:headEnd/>
              <a:tailEnd/>
            </a:ln>
          </p:spPr>
          <p:txBody>
            <a:bodyPr wrap="none" anchor="ctr"/>
            <a:lstStyle/>
            <a:p>
              <a:endParaRPr lang="en-US"/>
            </a:p>
          </p:txBody>
        </p:sp>
        <p:sp>
          <p:nvSpPr>
            <p:cNvPr id="3170" name="Line 25"/>
            <p:cNvSpPr>
              <a:spLocks noChangeShapeType="1"/>
            </p:cNvSpPr>
            <p:nvPr/>
          </p:nvSpPr>
          <p:spPr bwMode="auto">
            <a:xfrm flipH="1">
              <a:off x="2112" y="3744"/>
              <a:ext cx="96" cy="144"/>
            </a:xfrm>
            <a:prstGeom prst="line">
              <a:avLst/>
            </a:prstGeom>
            <a:noFill/>
            <a:ln w="28575">
              <a:solidFill>
                <a:schemeClr val="bg1"/>
              </a:solidFill>
              <a:round/>
              <a:headEnd/>
              <a:tailEnd/>
            </a:ln>
          </p:spPr>
          <p:txBody>
            <a:bodyPr wrap="none" anchor="ctr"/>
            <a:lstStyle/>
            <a:p>
              <a:endParaRPr lang="en-US"/>
            </a:p>
          </p:txBody>
        </p:sp>
        <p:sp>
          <p:nvSpPr>
            <p:cNvPr id="3171" name="Line 26"/>
            <p:cNvSpPr>
              <a:spLocks noChangeShapeType="1"/>
            </p:cNvSpPr>
            <p:nvPr/>
          </p:nvSpPr>
          <p:spPr bwMode="auto">
            <a:xfrm>
              <a:off x="1728" y="3936"/>
              <a:ext cx="144" cy="96"/>
            </a:xfrm>
            <a:prstGeom prst="line">
              <a:avLst/>
            </a:prstGeom>
            <a:noFill/>
            <a:ln w="28575">
              <a:solidFill>
                <a:schemeClr val="bg1"/>
              </a:solidFill>
              <a:round/>
              <a:headEnd/>
              <a:tailEnd/>
            </a:ln>
          </p:spPr>
          <p:txBody>
            <a:bodyPr wrap="none" anchor="ctr"/>
            <a:lstStyle/>
            <a:p>
              <a:endParaRPr lang="en-US"/>
            </a:p>
          </p:txBody>
        </p:sp>
        <p:sp>
          <p:nvSpPr>
            <p:cNvPr id="3172" name="Line 27"/>
            <p:cNvSpPr>
              <a:spLocks noChangeShapeType="1"/>
            </p:cNvSpPr>
            <p:nvPr/>
          </p:nvSpPr>
          <p:spPr bwMode="auto">
            <a:xfrm flipH="1">
              <a:off x="1920" y="3936"/>
              <a:ext cx="144" cy="96"/>
            </a:xfrm>
            <a:prstGeom prst="line">
              <a:avLst/>
            </a:prstGeom>
            <a:noFill/>
            <a:ln w="28575">
              <a:solidFill>
                <a:schemeClr val="bg1"/>
              </a:solidFill>
              <a:round/>
              <a:headEnd/>
              <a:tailEnd/>
            </a:ln>
          </p:spPr>
          <p:txBody>
            <a:bodyPr wrap="none" anchor="ctr"/>
            <a:lstStyle/>
            <a:p>
              <a:endParaRPr lang="en-US"/>
            </a:p>
          </p:txBody>
        </p:sp>
        <p:sp>
          <p:nvSpPr>
            <p:cNvPr id="3173" name="Line 28"/>
            <p:cNvSpPr>
              <a:spLocks noChangeShapeType="1"/>
            </p:cNvSpPr>
            <p:nvPr/>
          </p:nvSpPr>
          <p:spPr bwMode="auto">
            <a:xfrm>
              <a:off x="2256" y="3504"/>
              <a:ext cx="0" cy="192"/>
            </a:xfrm>
            <a:prstGeom prst="line">
              <a:avLst/>
            </a:prstGeom>
            <a:noFill/>
            <a:ln w="28575">
              <a:solidFill>
                <a:schemeClr val="bg1"/>
              </a:solidFill>
              <a:round/>
              <a:headEnd/>
              <a:tailEnd/>
            </a:ln>
          </p:spPr>
          <p:txBody>
            <a:bodyPr wrap="none" anchor="ctr"/>
            <a:lstStyle/>
            <a:p>
              <a:endParaRPr lang="en-US"/>
            </a:p>
          </p:txBody>
        </p:sp>
        <p:sp>
          <p:nvSpPr>
            <p:cNvPr id="3174" name="Line 29"/>
            <p:cNvSpPr>
              <a:spLocks noChangeShapeType="1"/>
            </p:cNvSpPr>
            <p:nvPr/>
          </p:nvSpPr>
          <p:spPr bwMode="auto">
            <a:xfrm flipV="1">
              <a:off x="2256" y="3648"/>
              <a:ext cx="384" cy="48"/>
            </a:xfrm>
            <a:prstGeom prst="line">
              <a:avLst/>
            </a:prstGeom>
            <a:noFill/>
            <a:ln w="28575">
              <a:solidFill>
                <a:schemeClr val="bg1"/>
              </a:solidFill>
              <a:round/>
              <a:headEnd/>
              <a:tailEnd/>
            </a:ln>
          </p:spPr>
          <p:txBody>
            <a:bodyPr wrap="none" anchor="ctr"/>
            <a:lstStyle/>
            <a:p>
              <a:endParaRPr lang="en-US"/>
            </a:p>
          </p:txBody>
        </p:sp>
        <p:sp>
          <p:nvSpPr>
            <p:cNvPr id="3175" name="Line 30"/>
            <p:cNvSpPr>
              <a:spLocks noChangeShapeType="1"/>
            </p:cNvSpPr>
            <p:nvPr/>
          </p:nvSpPr>
          <p:spPr bwMode="auto">
            <a:xfrm flipH="1">
              <a:off x="3168" y="3504"/>
              <a:ext cx="144" cy="240"/>
            </a:xfrm>
            <a:prstGeom prst="line">
              <a:avLst/>
            </a:prstGeom>
            <a:noFill/>
            <a:ln w="28575">
              <a:solidFill>
                <a:schemeClr val="bg1"/>
              </a:solidFill>
              <a:round/>
              <a:headEnd/>
              <a:tailEnd/>
            </a:ln>
          </p:spPr>
          <p:txBody>
            <a:bodyPr wrap="none" anchor="ctr"/>
            <a:lstStyle/>
            <a:p>
              <a:endParaRPr lang="en-US"/>
            </a:p>
          </p:txBody>
        </p:sp>
        <p:sp>
          <p:nvSpPr>
            <p:cNvPr id="3176" name="Line 31"/>
            <p:cNvSpPr>
              <a:spLocks noChangeShapeType="1"/>
            </p:cNvSpPr>
            <p:nvPr/>
          </p:nvSpPr>
          <p:spPr bwMode="auto">
            <a:xfrm flipV="1">
              <a:off x="2688" y="3744"/>
              <a:ext cx="432" cy="144"/>
            </a:xfrm>
            <a:prstGeom prst="line">
              <a:avLst/>
            </a:prstGeom>
            <a:noFill/>
            <a:ln w="28575">
              <a:solidFill>
                <a:schemeClr val="bg1"/>
              </a:solidFill>
              <a:round/>
              <a:headEnd/>
              <a:tailEnd/>
            </a:ln>
          </p:spPr>
          <p:txBody>
            <a:bodyPr wrap="none" anchor="ctr"/>
            <a:lstStyle/>
            <a:p>
              <a:endParaRPr lang="en-US"/>
            </a:p>
          </p:txBody>
        </p:sp>
        <p:sp>
          <p:nvSpPr>
            <p:cNvPr id="3177" name="Line 32"/>
            <p:cNvSpPr>
              <a:spLocks noChangeShapeType="1"/>
            </p:cNvSpPr>
            <p:nvPr/>
          </p:nvSpPr>
          <p:spPr bwMode="auto">
            <a:xfrm flipH="1">
              <a:off x="2544" y="3888"/>
              <a:ext cx="144" cy="144"/>
            </a:xfrm>
            <a:prstGeom prst="line">
              <a:avLst/>
            </a:prstGeom>
            <a:noFill/>
            <a:ln w="28575">
              <a:solidFill>
                <a:schemeClr val="bg1"/>
              </a:solidFill>
              <a:round/>
              <a:headEnd/>
              <a:tailEnd/>
            </a:ln>
          </p:spPr>
          <p:txBody>
            <a:bodyPr wrap="none" anchor="ctr"/>
            <a:lstStyle/>
            <a:p>
              <a:endParaRPr lang="en-US"/>
            </a:p>
          </p:txBody>
        </p:sp>
        <p:sp>
          <p:nvSpPr>
            <p:cNvPr id="3178" name="Line 33"/>
            <p:cNvSpPr>
              <a:spLocks noChangeShapeType="1"/>
            </p:cNvSpPr>
            <p:nvPr/>
          </p:nvSpPr>
          <p:spPr bwMode="auto">
            <a:xfrm>
              <a:off x="2112" y="3888"/>
              <a:ext cx="384" cy="144"/>
            </a:xfrm>
            <a:prstGeom prst="line">
              <a:avLst/>
            </a:prstGeom>
            <a:noFill/>
            <a:ln w="28575">
              <a:solidFill>
                <a:schemeClr val="bg1"/>
              </a:solidFill>
              <a:round/>
              <a:headEnd/>
              <a:tailEnd/>
            </a:ln>
          </p:spPr>
          <p:txBody>
            <a:bodyPr wrap="none" anchor="ctr"/>
            <a:lstStyle/>
            <a:p>
              <a:endParaRPr lang="en-US"/>
            </a:p>
          </p:txBody>
        </p:sp>
        <p:sp>
          <p:nvSpPr>
            <p:cNvPr id="3179" name="Line 34"/>
            <p:cNvSpPr>
              <a:spLocks noChangeShapeType="1"/>
            </p:cNvSpPr>
            <p:nvPr/>
          </p:nvSpPr>
          <p:spPr bwMode="auto">
            <a:xfrm>
              <a:off x="2688" y="3648"/>
              <a:ext cx="0" cy="192"/>
            </a:xfrm>
            <a:prstGeom prst="line">
              <a:avLst/>
            </a:prstGeom>
            <a:noFill/>
            <a:ln w="28575">
              <a:solidFill>
                <a:schemeClr val="bg1"/>
              </a:solidFill>
              <a:round/>
              <a:headEnd/>
              <a:tailEnd/>
            </a:ln>
          </p:spPr>
          <p:txBody>
            <a:bodyPr wrap="none" anchor="ctr"/>
            <a:lstStyle/>
            <a:p>
              <a:endParaRPr lang="en-US"/>
            </a:p>
          </p:txBody>
        </p:sp>
        <p:sp>
          <p:nvSpPr>
            <p:cNvPr id="3180" name="Line 35"/>
            <p:cNvSpPr>
              <a:spLocks noChangeShapeType="1"/>
            </p:cNvSpPr>
            <p:nvPr/>
          </p:nvSpPr>
          <p:spPr bwMode="auto">
            <a:xfrm flipH="1">
              <a:off x="4320" y="3456"/>
              <a:ext cx="144" cy="192"/>
            </a:xfrm>
            <a:prstGeom prst="line">
              <a:avLst/>
            </a:prstGeom>
            <a:noFill/>
            <a:ln w="28575">
              <a:solidFill>
                <a:schemeClr val="bg1"/>
              </a:solidFill>
              <a:round/>
              <a:headEnd/>
              <a:tailEnd/>
            </a:ln>
          </p:spPr>
          <p:txBody>
            <a:bodyPr wrap="none" anchor="ctr"/>
            <a:lstStyle/>
            <a:p>
              <a:endParaRPr lang="en-US"/>
            </a:p>
          </p:txBody>
        </p:sp>
        <p:sp>
          <p:nvSpPr>
            <p:cNvPr id="3181" name="Line 36"/>
            <p:cNvSpPr>
              <a:spLocks noChangeShapeType="1"/>
            </p:cNvSpPr>
            <p:nvPr/>
          </p:nvSpPr>
          <p:spPr bwMode="auto">
            <a:xfrm flipV="1">
              <a:off x="3888" y="3696"/>
              <a:ext cx="384" cy="48"/>
            </a:xfrm>
            <a:prstGeom prst="line">
              <a:avLst/>
            </a:prstGeom>
            <a:noFill/>
            <a:ln w="28575">
              <a:solidFill>
                <a:schemeClr val="bg1"/>
              </a:solidFill>
              <a:round/>
              <a:headEnd/>
              <a:tailEnd/>
            </a:ln>
          </p:spPr>
          <p:txBody>
            <a:bodyPr wrap="none" anchor="ctr"/>
            <a:lstStyle/>
            <a:p>
              <a:endParaRPr lang="en-US"/>
            </a:p>
          </p:txBody>
        </p:sp>
        <p:sp>
          <p:nvSpPr>
            <p:cNvPr id="3182" name="Line 37"/>
            <p:cNvSpPr>
              <a:spLocks noChangeShapeType="1"/>
            </p:cNvSpPr>
            <p:nvPr/>
          </p:nvSpPr>
          <p:spPr bwMode="auto">
            <a:xfrm>
              <a:off x="3840" y="3744"/>
              <a:ext cx="48" cy="240"/>
            </a:xfrm>
            <a:prstGeom prst="line">
              <a:avLst/>
            </a:prstGeom>
            <a:noFill/>
            <a:ln w="28575">
              <a:solidFill>
                <a:schemeClr val="bg1"/>
              </a:solidFill>
              <a:round/>
              <a:headEnd/>
              <a:tailEnd/>
            </a:ln>
          </p:spPr>
          <p:txBody>
            <a:bodyPr wrap="none" anchor="ctr"/>
            <a:lstStyle/>
            <a:p>
              <a:endParaRPr lang="en-US"/>
            </a:p>
          </p:txBody>
        </p:sp>
        <p:sp>
          <p:nvSpPr>
            <p:cNvPr id="3183" name="Line 38"/>
            <p:cNvSpPr>
              <a:spLocks noChangeShapeType="1"/>
            </p:cNvSpPr>
            <p:nvPr/>
          </p:nvSpPr>
          <p:spPr bwMode="auto">
            <a:xfrm flipH="1" flipV="1">
              <a:off x="3360" y="3504"/>
              <a:ext cx="336" cy="48"/>
            </a:xfrm>
            <a:prstGeom prst="line">
              <a:avLst/>
            </a:prstGeom>
            <a:noFill/>
            <a:ln w="28575">
              <a:solidFill>
                <a:schemeClr val="bg1"/>
              </a:solidFill>
              <a:round/>
              <a:headEnd/>
              <a:tailEnd/>
            </a:ln>
          </p:spPr>
          <p:txBody>
            <a:bodyPr wrap="none" anchor="ctr"/>
            <a:lstStyle/>
            <a:p>
              <a:endParaRPr lang="en-US"/>
            </a:p>
          </p:txBody>
        </p:sp>
        <p:sp>
          <p:nvSpPr>
            <p:cNvPr id="3184" name="Line 39"/>
            <p:cNvSpPr>
              <a:spLocks noChangeShapeType="1"/>
            </p:cNvSpPr>
            <p:nvPr/>
          </p:nvSpPr>
          <p:spPr bwMode="auto">
            <a:xfrm>
              <a:off x="3168" y="3744"/>
              <a:ext cx="240" cy="192"/>
            </a:xfrm>
            <a:prstGeom prst="line">
              <a:avLst/>
            </a:prstGeom>
            <a:noFill/>
            <a:ln w="28575">
              <a:solidFill>
                <a:schemeClr val="bg1"/>
              </a:solidFill>
              <a:round/>
              <a:headEnd/>
              <a:tailEnd/>
            </a:ln>
          </p:spPr>
          <p:txBody>
            <a:bodyPr wrap="none" anchor="ctr"/>
            <a:lstStyle/>
            <a:p>
              <a:endParaRPr lang="en-US"/>
            </a:p>
          </p:txBody>
        </p:sp>
        <p:sp>
          <p:nvSpPr>
            <p:cNvPr id="3185" name="Line 40"/>
            <p:cNvSpPr>
              <a:spLocks noChangeShapeType="1"/>
            </p:cNvSpPr>
            <p:nvPr/>
          </p:nvSpPr>
          <p:spPr bwMode="auto">
            <a:xfrm>
              <a:off x="3456" y="3984"/>
              <a:ext cx="432" cy="0"/>
            </a:xfrm>
            <a:prstGeom prst="line">
              <a:avLst/>
            </a:prstGeom>
            <a:noFill/>
            <a:ln w="28575">
              <a:solidFill>
                <a:schemeClr val="bg1"/>
              </a:solidFill>
              <a:round/>
              <a:headEnd/>
              <a:tailEnd/>
            </a:ln>
          </p:spPr>
          <p:txBody>
            <a:bodyPr wrap="none" anchor="ctr"/>
            <a:lstStyle/>
            <a:p>
              <a:endParaRPr lang="en-US"/>
            </a:p>
          </p:txBody>
        </p:sp>
        <p:sp>
          <p:nvSpPr>
            <p:cNvPr id="3186" name="Line 41"/>
            <p:cNvSpPr>
              <a:spLocks noChangeShapeType="1"/>
            </p:cNvSpPr>
            <p:nvPr/>
          </p:nvSpPr>
          <p:spPr bwMode="auto">
            <a:xfrm>
              <a:off x="3744" y="3552"/>
              <a:ext cx="96" cy="144"/>
            </a:xfrm>
            <a:prstGeom prst="line">
              <a:avLst/>
            </a:prstGeom>
            <a:noFill/>
            <a:ln w="28575">
              <a:solidFill>
                <a:schemeClr val="bg1"/>
              </a:solidFill>
              <a:round/>
              <a:headEnd/>
              <a:tailEnd/>
            </a:ln>
          </p:spPr>
          <p:txBody>
            <a:bodyPr wrap="none" anchor="ctr"/>
            <a:lstStyle/>
            <a:p>
              <a:endParaRPr lang="en-US"/>
            </a:p>
          </p:txBody>
        </p:sp>
        <p:sp>
          <p:nvSpPr>
            <p:cNvPr id="3187" name="Oval 42"/>
            <p:cNvSpPr>
              <a:spLocks noChangeArrowheads="1"/>
            </p:cNvSpPr>
            <p:nvPr/>
          </p:nvSpPr>
          <p:spPr bwMode="auto">
            <a:xfrm>
              <a:off x="2976" y="3984"/>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3188" name="Line 43"/>
            <p:cNvSpPr>
              <a:spLocks noChangeShapeType="1"/>
            </p:cNvSpPr>
            <p:nvPr/>
          </p:nvSpPr>
          <p:spPr bwMode="auto">
            <a:xfrm flipV="1">
              <a:off x="3024" y="3984"/>
              <a:ext cx="384" cy="48"/>
            </a:xfrm>
            <a:prstGeom prst="line">
              <a:avLst/>
            </a:prstGeom>
            <a:noFill/>
            <a:ln w="28575">
              <a:solidFill>
                <a:schemeClr val="bg1"/>
              </a:solidFill>
              <a:round/>
              <a:headEnd/>
              <a:tailEnd/>
            </a:ln>
          </p:spPr>
          <p:txBody>
            <a:bodyPr wrap="none" anchor="ctr"/>
            <a:lstStyle/>
            <a:p>
              <a:endParaRPr lang="en-US"/>
            </a:p>
          </p:txBody>
        </p:sp>
        <p:sp>
          <p:nvSpPr>
            <p:cNvPr id="3189" name="Line 44"/>
            <p:cNvSpPr>
              <a:spLocks noChangeShapeType="1"/>
            </p:cNvSpPr>
            <p:nvPr/>
          </p:nvSpPr>
          <p:spPr bwMode="auto">
            <a:xfrm flipV="1">
              <a:off x="2544" y="4032"/>
              <a:ext cx="432" cy="0"/>
            </a:xfrm>
            <a:prstGeom prst="line">
              <a:avLst/>
            </a:prstGeom>
            <a:noFill/>
            <a:ln w="28575">
              <a:solidFill>
                <a:schemeClr val="bg1"/>
              </a:solidFill>
              <a:round/>
              <a:headEnd/>
              <a:tailEnd/>
            </a:ln>
          </p:spPr>
          <p:txBody>
            <a:bodyPr wrap="none" anchor="ctr"/>
            <a:lstStyle/>
            <a:p>
              <a:endParaRPr lang="en-US"/>
            </a:p>
          </p:txBody>
        </p:sp>
      </p:grpSp>
      <p:grpSp>
        <p:nvGrpSpPr>
          <p:cNvPr id="3080" name="Group 45"/>
          <p:cNvGrpSpPr>
            <a:grpSpLocks/>
          </p:cNvGrpSpPr>
          <p:nvPr/>
        </p:nvGrpSpPr>
        <p:grpSpPr bwMode="auto">
          <a:xfrm>
            <a:off x="8001000" y="2895600"/>
            <a:ext cx="1114425" cy="914400"/>
            <a:chOff x="1344" y="3168"/>
            <a:chExt cx="1374" cy="1024"/>
          </a:xfrm>
        </p:grpSpPr>
        <p:graphicFrame>
          <p:nvGraphicFramePr>
            <p:cNvPr id="3074" name="Object 46"/>
            <p:cNvGraphicFramePr>
              <a:graphicFrameLocks noChangeAspect="1"/>
            </p:cNvGraphicFramePr>
            <p:nvPr/>
          </p:nvGraphicFramePr>
          <p:xfrm>
            <a:off x="1344" y="3264"/>
            <a:ext cx="1248" cy="928"/>
          </p:xfrm>
          <a:graphic>
            <a:graphicData uri="http://schemas.openxmlformats.org/presentationml/2006/ole">
              <p:oleObj spid="_x0000_s3074" name="Bitmap Image" r:id="rId7" imgW="2790476" imgH="2076740" progId="Paint.Picture">
                <p:embed/>
              </p:oleObj>
            </a:graphicData>
          </a:graphic>
        </p:graphicFrame>
        <p:graphicFrame>
          <p:nvGraphicFramePr>
            <p:cNvPr id="3075" name="Object 47"/>
            <p:cNvGraphicFramePr>
              <a:graphicFrameLocks noChangeAspect="1"/>
            </p:cNvGraphicFramePr>
            <p:nvPr/>
          </p:nvGraphicFramePr>
          <p:xfrm>
            <a:off x="2304" y="3168"/>
            <a:ext cx="414" cy="383"/>
          </p:xfrm>
          <a:graphic>
            <a:graphicData uri="http://schemas.openxmlformats.org/presentationml/2006/ole">
              <p:oleObj spid="_x0000_s3075" name="Bitmap Image" r:id="rId8" imgW="1267002" imgH="1171429" progId="Paint.Picture">
                <p:embed/>
              </p:oleObj>
            </a:graphicData>
          </a:graphic>
        </p:graphicFrame>
      </p:grpSp>
      <p:sp>
        <p:nvSpPr>
          <p:cNvPr id="3081" name="Rectangle 48"/>
          <p:cNvSpPr>
            <a:spLocks noGrp="1" noChangeArrowheads="1"/>
          </p:cNvSpPr>
          <p:nvPr>
            <p:ph type="title"/>
          </p:nvPr>
        </p:nvSpPr>
        <p:spPr>
          <a:xfrm>
            <a:off x="381000" y="593725"/>
            <a:ext cx="6046788" cy="473075"/>
          </a:xfrm>
        </p:spPr>
        <p:txBody>
          <a:bodyPr/>
          <a:lstStyle/>
          <a:p>
            <a:pPr eaLnBrk="1" hangingPunct="1"/>
            <a:r>
              <a:rPr lang="en-US" smtClean="0"/>
              <a:t>Revolutionary Applications</a:t>
            </a:r>
          </a:p>
        </p:txBody>
      </p:sp>
      <p:grpSp>
        <p:nvGrpSpPr>
          <p:cNvPr id="3082" name="Group 49"/>
          <p:cNvGrpSpPr>
            <a:grpSpLocks/>
          </p:cNvGrpSpPr>
          <p:nvPr/>
        </p:nvGrpSpPr>
        <p:grpSpPr bwMode="auto">
          <a:xfrm>
            <a:off x="6337300" y="3352800"/>
            <a:ext cx="2806700" cy="2568575"/>
            <a:chOff x="96" y="2544"/>
            <a:chExt cx="1768" cy="1618"/>
          </a:xfrm>
        </p:grpSpPr>
        <p:pic>
          <p:nvPicPr>
            <p:cNvPr id="3148" name="Picture 50" descr="Mote out of Bag"/>
            <p:cNvPicPr>
              <a:picLocks noChangeAspect="1" noChangeArrowheads="1"/>
            </p:cNvPicPr>
            <p:nvPr/>
          </p:nvPicPr>
          <p:blipFill>
            <a:blip r:embed="rId9" cstate="print"/>
            <a:srcRect/>
            <a:stretch>
              <a:fillRect/>
            </a:stretch>
          </p:blipFill>
          <p:spPr bwMode="auto">
            <a:xfrm>
              <a:off x="96" y="2544"/>
              <a:ext cx="1008" cy="1344"/>
            </a:xfrm>
            <a:prstGeom prst="rect">
              <a:avLst/>
            </a:prstGeom>
            <a:noFill/>
            <a:ln w="9525">
              <a:noFill/>
              <a:miter lim="800000"/>
              <a:headEnd/>
              <a:tailEnd/>
            </a:ln>
          </p:spPr>
        </p:pic>
        <p:pic>
          <p:nvPicPr>
            <p:cNvPr id="3149" name="Picture 51" descr="Temp Probe 2"/>
            <p:cNvPicPr>
              <a:picLocks noChangeAspect="1" noChangeArrowheads="1"/>
            </p:cNvPicPr>
            <p:nvPr/>
          </p:nvPicPr>
          <p:blipFill>
            <a:blip r:embed="rId10" cstate="print"/>
            <a:srcRect/>
            <a:stretch>
              <a:fillRect/>
            </a:stretch>
          </p:blipFill>
          <p:spPr bwMode="auto">
            <a:xfrm>
              <a:off x="912" y="3264"/>
              <a:ext cx="952" cy="898"/>
            </a:xfrm>
            <a:prstGeom prst="rect">
              <a:avLst/>
            </a:prstGeom>
            <a:noFill/>
            <a:ln w="9525">
              <a:noFill/>
              <a:miter lim="800000"/>
              <a:headEnd/>
              <a:tailEnd/>
            </a:ln>
          </p:spPr>
        </p:pic>
        <p:sp>
          <p:nvSpPr>
            <p:cNvPr id="3150" name="Text Box 52"/>
            <p:cNvSpPr txBox="1">
              <a:spLocks noChangeArrowheads="1"/>
            </p:cNvSpPr>
            <p:nvPr/>
          </p:nvSpPr>
          <p:spPr bwMode="auto">
            <a:xfrm>
              <a:off x="144" y="3712"/>
              <a:ext cx="804" cy="404"/>
            </a:xfrm>
            <a:prstGeom prst="rect">
              <a:avLst/>
            </a:prstGeom>
            <a:noFill/>
            <a:ln w="12700">
              <a:noFill/>
              <a:miter lim="800000"/>
              <a:headEnd type="none" w="sm" len="sm"/>
              <a:tailEnd type="none" w="sm" len="sm"/>
            </a:ln>
          </p:spPr>
          <p:txBody>
            <a:bodyPr wrap="none">
              <a:spAutoFit/>
            </a:bodyPr>
            <a:lstStyle/>
            <a:p>
              <a:pPr eaLnBrk="0" hangingPunct="0"/>
              <a:r>
                <a:rPr lang="en-US" sz="1800" b="1" i="0">
                  <a:solidFill>
                    <a:schemeClr val="hlink"/>
                  </a:solidFill>
                  <a:latin typeface="Arial" charset="0"/>
                </a:rPr>
                <a:t>Vineyards</a:t>
              </a:r>
            </a:p>
            <a:p>
              <a:pPr eaLnBrk="0" hangingPunct="0"/>
              <a:r>
                <a:rPr lang="en-US" sz="1800" b="1" i="0">
                  <a:solidFill>
                    <a:schemeClr val="hlink"/>
                  </a:solidFill>
                  <a:latin typeface="Arial" charset="0"/>
                </a:rPr>
                <a:t>BC</a:t>
              </a:r>
            </a:p>
          </p:txBody>
        </p:sp>
      </p:grpSp>
      <p:pic>
        <p:nvPicPr>
          <p:cNvPr id="3083" name="Picture 53" descr="gulf5"/>
          <p:cNvPicPr>
            <a:picLocks noChangeAspect="1" noChangeArrowheads="1"/>
          </p:cNvPicPr>
          <p:nvPr/>
        </p:nvPicPr>
        <p:blipFill>
          <a:blip r:embed="rId11" cstate="print">
            <a:clrChange>
              <a:clrFrom>
                <a:srgbClr val="FFFFFF"/>
              </a:clrFrom>
              <a:clrTo>
                <a:srgbClr val="FFFFFF">
                  <a:alpha val="0"/>
                </a:srgbClr>
              </a:clrTo>
            </a:clrChange>
          </a:blip>
          <a:srcRect t="23303" b="16519"/>
          <a:stretch>
            <a:fillRect/>
          </a:stretch>
        </p:blipFill>
        <p:spPr bwMode="auto">
          <a:xfrm>
            <a:off x="3733800" y="5153025"/>
            <a:ext cx="2492375" cy="1300163"/>
          </a:xfrm>
          <a:prstGeom prst="rect">
            <a:avLst/>
          </a:prstGeom>
          <a:noFill/>
          <a:ln w="9525">
            <a:noFill/>
            <a:miter lim="800000"/>
            <a:headEnd/>
            <a:tailEnd/>
          </a:ln>
        </p:spPr>
      </p:pic>
      <p:sp>
        <p:nvSpPr>
          <p:cNvPr id="3084" name="Oval 54"/>
          <p:cNvSpPr>
            <a:spLocks noChangeArrowheads="1"/>
          </p:cNvSpPr>
          <p:nvPr/>
        </p:nvSpPr>
        <p:spPr bwMode="auto">
          <a:xfrm>
            <a:off x="5768975" y="5637213"/>
            <a:ext cx="22225"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5" name="Oval 55"/>
          <p:cNvSpPr>
            <a:spLocks noChangeArrowheads="1"/>
          </p:cNvSpPr>
          <p:nvPr/>
        </p:nvSpPr>
        <p:spPr bwMode="auto">
          <a:xfrm>
            <a:off x="5630863" y="5867400"/>
            <a:ext cx="23812"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6" name="Oval 56"/>
          <p:cNvSpPr>
            <a:spLocks noChangeArrowheads="1"/>
          </p:cNvSpPr>
          <p:nvPr/>
        </p:nvSpPr>
        <p:spPr bwMode="auto">
          <a:xfrm>
            <a:off x="5402263" y="5738813"/>
            <a:ext cx="23812"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7" name="Oval 57"/>
          <p:cNvSpPr>
            <a:spLocks noChangeArrowheads="1"/>
          </p:cNvSpPr>
          <p:nvPr/>
        </p:nvSpPr>
        <p:spPr bwMode="auto">
          <a:xfrm>
            <a:off x="5311775" y="5918200"/>
            <a:ext cx="22225"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8" name="Oval 58"/>
          <p:cNvSpPr>
            <a:spLocks noChangeArrowheads="1"/>
          </p:cNvSpPr>
          <p:nvPr/>
        </p:nvSpPr>
        <p:spPr bwMode="auto">
          <a:xfrm>
            <a:off x="5219700" y="5688013"/>
            <a:ext cx="22225"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89" name="Oval 59"/>
          <p:cNvSpPr>
            <a:spLocks noChangeArrowheads="1"/>
          </p:cNvSpPr>
          <p:nvPr/>
        </p:nvSpPr>
        <p:spPr bwMode="auto">
          <a:xfrm>
            <a:off x="5173663" y="5561013"/>
            <a:ext cx="23812"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90" name="Oval 60"/>
          <p:cNvSpPr>
            <a:spLocks noChangeArrowheads="1"/>
          </p:cNvSpPr>
          <p:nvPr/>
        </p:nvSpPr>
        <p:spPr bwMode="auto">
          <a:xfrm>
            <a:off x="5083175" y="5637213"/>
            <a:ext cx="22225"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91" name="Oval 61"/>
          <p:cNvSpPr>
            <a:spLocks noChangeArrowheads="1"/>
          </p:cNvSpPr>
          <p:nvPr/>
        </p:nvSpPr>
        <p:spPr bwMode="auto">
          <a:xfrm>
            <a:off x="4968875" y="5764213"/>
            <a:ext cx="22225" cy="26987"/>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92" name="Oval 62"/>
          <p:cNvSpPr>
            <a:spLocks noChangeArrowheads="1"/>
          </p:cNvSpPr>
          <p:nvPr/>
        </p:nvSpPr>
        <p:spPr bwMode="auto">
          <a:xfrm>
            <a:off x="4784725" y="5764213"/>
            <a:ext cx="23813" cy="26987"/>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93" name="Oval 63"/>
          <p:cNvSpPr>
            <a:spLocks noChangeArrowheads="1"/>
          </p:cNvSpPr>
          <p:nvPr/>
        </p:nvSpPr>
        <p:spPr bwMode="auto">
          <a:xfrm>
            <a:off x="4740275" y="5662613"/>
            <a:ext cx="22225"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94" name="Oval 64"/>
          <p:cNvSpPr>
            <a:spLocks noChangeArrowheads="1"/>
          </p:cNvSpPr>
          <p:nvPr/>
        </p:nvSpPr>
        <p:spPr bwMode="auto">
          <a:xfrm>
            <a:off x="4511675" y="5791200"/>
            <a:ext cx="22225"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95" name="Oval 65"/>
          <p:cNvSpPr>
            <a:spLocks noChangeArrowheads="1"/>
          </p:cNvSpPr>
          <p:nvPr/>
        </p:nvSpPr>
        <p:spPr bwMode="auto">
          <a:xfrm>
            <a:off x="4397375" y="5867400"/>
            <a:ext cx="22225"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96" name="Oval 66"/>
          <p:cNvSpPr>
            <a:spLocks noChangeArrowheads="1"/>
          </p:cNvSpPr>
          <p:nvPr/>
        </p:nvSpPr>
        <p:spPr bwMode="auto">
          <a:xfrm>
            <a:off x="4397375" y="5637213"/>
            <a:ext cx="22225"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97" name="Oval 67"/>
          <p:cNvSpPr>
            <a:spLocks noChangeArrowheads="1"/>
          </p:cNvSpPr>
          <p:nvPr/>
        </p:nvSpPr>
        <p:spPr bwMode="auto">
          <a:xfrm>
            <a:off x="4122738" y="5918200"/>
            <a:ext cx="22225"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98" name="Oval 68"/>
          <p:cNvSpPr>
            <a:spLocks noChangeArrowheads="1"/>
          </p:cNvSpPr>
          <p:nvPr/>
        </p:nvSpPr>
        <p:spPr bwMode="auto">
          <a:xfrm>
            <a:off x="4441825" y="6070600"/>
            <a:ext cx="23813"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99" name="Oval 69"/>
          <p:cNvSpPr>
            <a:spLocks noChangeArrowheads="1"/>
          </p:cNvSpPr>
          <p:nvPr/>
        </p:nvSpPr>
        <p:spPr bwMode="auto">
          <a:xfrm>
            <a:off x="4237038" y="6223000"/>
            <a:ext cx="22225" cy="269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100" name="Oval 70"/>
          <p:cNvSpPr>
            <a:spLocks noChangeArrowheads="1"/>
          </p:cNvSpPr>
          <p:nvPr/>
        </p:nvSpPr>
        <p:spPr bwMode="auto">
          <a:xfrm>
            <a:off x="4465638" y="6275388"/>
            <a:ext cx="22225"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101" name="Oval 71"/>
          <p:cNvSpPr>
            <a:spLocks noChangeArrowheads="1"/>
          </p:cNvSpPr>
          <p:nvPr/>
        </p:nvSpPr>
        <p:spPr bwMode="auto">
          <a:xfrm>
            <a:off x="4716463" y="6275388"/>
            <a:ext cx="23812"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102" name="Oval 72"/>
          <p:cNvSpPr>
            <a:spLocks noChangeArrowheads="1"/>
          </p:cNvSpPr>
          <p:nvPr/>
        </p:nvSpPr>
        <p:spPr bwMode="auto">
          <a:xfrm>
            <a:off x="3916363" y="6275388"/>
            <a:ext cx="23812"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103" name="Oval 73"/>
          <p:cNvSpPr>
            <a:spLocks noChangeArrowheads="1"/>
          </p:cNvSpPr>
          <p:nvPr/>
        </p:nvSpPr>
        <p:spPr bwMode="auto">
          <a:xfrm>
            <a:off x="3756025" y="6146800"/>
            <a:ext cx="23813"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104" name="Oval 74"/>
          <p:cNvSpPr>
            <a:spLocks noChangeArrowheads="1"/>
          </p:cNvSpPr>
          <p:nvPr/>
        </p:nvSpPr>
        <p:spPr bwMode="auto">
          <a:xfrm>
            <a:off x="5813425" y="6223000"/>
            <a:ext cx="23813" cy="269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105" name="Oval 75"/>
          <p:cNvSpPr>
            <a:spLocks noChangeArrowheads="1"/>
          </p:cNvSpPr>
          <p:nvPr/>
        </p:nvSpPr>
        <p:spPr bwMode="auto">
          <a:xfrm>
            <a:off x="6088063" y="6300788"/>
            <a:ext cx="23812" cy="25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106" name="Oval 76"/>
          <p:cNvSpPr>
            <a:spLocks noChangeArrowheads="1"/>
          </p:cNvSpPr>
          <p:nvPr/>
        </p:nvSpPr>
        <p:spPr bwMode="auto">
          <a:xfrm>
            <a:off x="6111875" y="5994400"/>
            <a:ext cx="22225" cy="254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3107" name="AutoShape 77"/>
          <p:cNvCxnSpPr>
            <a:cxnSpLocks noChangeShapeType="1"/>
            <a:stCxn id="3097" idx="5"/>
            <a:endCxn id="3099" idx="2"/>
          </p:cNvCxnSpPr>
          <p:nvPr/>
        </p:nvCxnSpPr>
        <p:spPr bwMode="auto">
          <a:xfrm>
            <a:off x="4141788" y="5940425"/>
            <a:ext cx="95250" cy="296863"/>
          </a:xfrm>
          <a:prstGeom prst="straightConnector1">
            <a:avLst/>
          </a:prstGeom>
          <a:noFill/>
          <a:ln w="9525">
            <a:solidFill>
              <a:schemeClr val="tx1"/>
            </a:solidFill>
            <a:prstDash val="dash"/>
            <a:round/>
            <a:headEnd/>
            <a:tailEnd/>
          </a:ln>
        </p:spPr>
      </p:cxnSp>
      <p:cxnSp>
        <p:nvCxnSpPr>
          <p:cNvPr id="3108" name="AutoShape 78"/>
          <p:cNvCxnSpPr>
            <a:cxnSpLocks noChangeShapeType="1"/>
            <a:stCxn id="3097" idx="7"/>
            <a:endCxn id="3095" idx="2"/>
          </p:cNvCxnSpPr>
          <p:nvPr/>
        </p:nvCxnSpPr>
        <p:spPr bwMode="auto">
          <a:xfrm flipV="1">
            <a:off x="4141788" y="5880100"/>
            <a:ext cx="255587" cy="41275"/>
          </a:xfrm>
          <a:prstGeom prst="straightConnector1">
            <a:avLst/>
          </a:prstGeom>
          <a:noFill/>
          <a:ln w="9525">
            <a:solidFill>
              <a:schemeClr val="tx1"/>
            </a:solidFill>
            <a:prstDash val="dash"/>
            <a:round/>
            <a:headEnd/>
            <a:tailEnd/>
          </a:ln>
        </p:spPr>
      </p:cxnSp>
      <p:cxnSp>
        <p:nvCxnSpPr>
          <p:cNvPr id="3109" name="AutoShape 79"/>
          <p:cNvCxnSpPr>
            <a:cxnSpLocks noChangeShapeType="1"/>
            <a:stCxn id="3093" idx="5"/>
            <a:endCxn id="3092" idx="0"/>
          </p:cNvCxnSpPr>
          <p:nvPr/>
        </p:nvCxnSpPr>
        <p:spPr bwMode="auto">
          <a:xfrm>
            <a:off x="4759325" y="5684838"/>
            <a:ext cx="38100" cy="79375"/>
          </a:xfrm>
          <a:prstGeom prst="straightConnector1">
            <a:avLst/>
          </a:prstGeom>
          <a:noFill/>
          <a:ln w="9525">
            <a:solidFill>
              <a:schemeClr val="tx1"/>
            </a:solidFill>
            <a:round/>
            <a:headEnd/>
            <a:tailEnd/>
          </a:ln>
        </p:spPr>
      </p:cxnSp>
      <p:cxnSp>
        <p:nvCxnSpPr>
          <p:cNvPr id="3110" name="AutoShape 80"/>
          <p:cNvCxnSpPr>
            <a:cxnSpLocks noChangeShapeType="1"/>
            <a:stCxn id="3085" idx="5"/>
            <a:endCxn id="3104" idx="1"/>
          </p:cNvCxnSpPr>
          <p:nvPr/>
        </p:nvCxnSpPr>
        <p:spPr bwMode="auto">
          <a:xfrm>
            <a:off x="5651500" y="5888038"/>
            <a:ext cx="166688" cy="339725"/>
          </a:xfrm>
          <a:prstGeom prst="straightConnector1">
            <a:avLst/>
          </a:prstGeom>
          <a:noFill/>
          <a:ln w="9525">
            <a:solidFill>
              <a:schemeClr val="tx1"/>
            </a:solidFill>
            <a:prstDash val="dash"/>
            <a:round/>
            <a:headEnd/>
            <a:tailEnd/>
          </a:ln>
        </p:spPr>
      </p:cxnSp>
      <p:grpSp>
        <p:nvGrpSpPr>
          <p:cNvPr id="3111" name="Group 81"/>
          <p:cNvGrpSpPr>
            <a:grpSpLocks/>
          </p:cNvGrpSpPr>
          <p:nvPr/>
        </p:nvGrpSpPr>
        <p:grpSpPr bwMode="auto">
          <a:xfrm>
            <a:off x="3776663" y="5573713"/>
            <a:ext cx="2354262" cy="727075"/>
            <a:chOff x="377" y="1992"/>
            <a:chExt cx="4944" cy="1368"/>
          </a:xfrm>
        </p:grpSpPr>
        <p:cxnSp>
          <p:nvCxnSpPr>
            <p:cNvPr id="3122" name="AutoShape 82"/>
            <p:cNvCxnSpPr>
              <a:cxnSpLocks noChangeShapeType="1"/>
              <a:stCxn id="3102" idx="0"/>
              <a:endCxn id="3097" idx="2"/>
            </p:cNvCxnSpPr>
            <p:nvPr/>
          </p:nvCxnSpPr>
          <p:spPr bwMode="auto">
            <a:xfrm flipV="1">
              <a:off x="696" y="2664"/>
              <a:ext cx="408" cy="648"/>
            </a:xfrm>
            <a:prstGeom prst="straightConnector1">
              <a:avLst/>
            </a:prstGeom>
            <a:noFill/>
            <a:ln w="9525">
              <a:solidFill>
                <a:schemeClr val="tx1"/>
              </a:solidFill>
              <a:prstDash val="dash"/>
              <a:round/>
              <a:headEnd/>
              <a:tailEnd/>
            </a:ln>
          </p:spPr>
        </p:cxnSp>
        <p:cxnSp>
          <p:nvCxnSpPr>
            <p:cNvPr id="3123" name="AutoShape 83"/>
            <p:cNvCxnSpPr>
              <a:cxnSpLocks noChangeShapeType="1"/>
              <a:stCxn id="3102" idx="6"/>
              <a:endCxn id="3099" idx="4"/>
            </p:cNvCxnSpPr>
            <p:nvPr/>
          </p:nvCxnSpPr>
          <p:spPr bwMode="auto">
            <a:xfrm flipV="1">
              <a:off x="720" y="3264"/>
              <a:ext cx="648" cy="72"/>
            </a:xfrm>
            <a:prstGeom prst="straightConnector1">
              <a:avLst/>
            </a:prstGeom>
            <a:noFill/>
            <a:ln w="9525">
              <a:solidFill>
                <a:schemeClr val="tx1"/>
              </a:solidFill>
              <a:prstDash val="dash"/>
              <a:round/>
              <a:headEnd/>
              <a:tailEnd/>
            </a:ln>
          </p:spPr>
        </p:cxnSp>
        <p:cxnSp>
          <p:nvCxnSpPr>
            <p:cNvPr id="3124" name="AutoShape 84"/>
            <p:cNvCxnSpPr>
              <a:cxnSpLocks noChangeShapeType="1"/>
              <a:stCxn id="3102" idx="1"/>
              <a:endCxn id="3103" idx="5"/>
            </p:cNvCxnSpPr>
            <p:nvPr/>
          </p:nvCxnSpPr>
          <p:spPr bwMode="auto">
            <a:xfrm flipH="1" flipV="1">
              <a:off x="377" y="3113"/>
              <a:ext cx="302" cy="206"/>
            </a:xfrm>
            <a:prstGeom prst="straightConnector1">
              <a:avLst/>
            </a:prstGeom>
            <a:noFill/>
            <a:ln w="9525">
              <a:solidFill>
                <a:schemeClr val="tx1"/>
              </a:solidFill>
              <a:prstDash val="dash"/>
              <a:round/>
              <a:headEnd/>
              <a:tailEnd/>
            </a:ln>
          </p:spPr>
        </p:cxnSp>
        <p:cxnSp>
          <p:nvCxnSpPr>
            <p:cNvPr id="3125" name="AutoShape 85"/>
            <p:cNvCxnSpPr>
              <a:cxnSpLocks noChangeShapeType="1"/>
              <a:stCxn id="3099" idx="6"/>
              <a:endCxn id="3100" idx="1"/>
            </p:cNvCxnSpPr>
            <p:nvPr/>
          </p:nvCxnSpPr>
          <p:spPr bwMode="auto">
            <a:xfrm>
              <a:off x="1392" y="3240"/>
              <a:ext cx="439" cy="79"/>
            </a:xfrm>
            <a:prstGeom prst="straightConnector1">
              <a:avLst/>
            </a:prstGeom>
            <a:noFill/>
            <a:ln w="9525">
              <a:solidFill>
                <a:schemeClr val="tx1"/>
              </a:solidFill>
              <a:prstDash val="dash"/>
              <a:round/>
              <a:headEnd/>
              <a:tailEnd/>
            </a:ln>
          </p:spPr>
        </p:cxnSp>
        <p:cxnSp>
          <p:nvCxnSpPr>
            <p:cNvPr id="3126" name="AutoShape 86"/>
            <p:cNvCxnSpPr>
              <a:cxnSpLocks noChangeShapeType="1"/>
              <a:stCxn id="3100" idx="6"/>
              <a:endCxn id="3101" idx="2"/>
            </p:cNvCxnSpPr>
            <p:nvPr/>
          </p:nvCxnSpPr>
          <p:spPr bwMode="auto">
            <a:xfrm>
              <a:off x="1872" y="3336"/>
              <a:ext cx="480" cy="0"/>
            </a:xfrm>
            <a:prstGeom prst="straightConnector1">
              <a:avLst/>
            </a:prstGeom>
            <a:noFill/>
            <a:ln w="9525">
              <a:solidFill>
                <a:schemeClr val="tx1"/>
              </a:solidFill>
              <a:prstDash val="dash"/>
              <a:round/>
              <a:headEnd/>
              <a:tailEnd/>
            </a:ln>
          </p:spPr>
        </p:cxnSp>
        <p:cxnSp>
          <p:nvCxnSpPr>
            <p:cNvPr id="3127" name="AutoShape 87"/>
            <p:cNvCxnSpPr>
              <a:cxnSpLocks noChangeShapeType="1"/>
              <a:stCxn id="3095" idx="6"/>
              <a:endCxn id="3098" idx="0"/>
            </p:cNvCxnSpPr>
            <p:nvPr/>
          </p:nvCxnSpPr>
          <p:spPr bwMode="auto">
            <a:xfrm>
              <a:off x="1728" y="2568"/>
              <a:ext cx="72" cy="360"/>
            </a:xfrm>
            <a:prstGeom prst="straightConnector1">
              <a:avLst/>
            </a:prstGeom>
            <a:noFill/>
            <a:ln w="9525">
              <a:solidFill>
                <a:schemeClr val="tx1"/>
              </a:solidFill>
              <a:prstDash val="dash"/>
              <a:round/>
              <a:headEnd/>
              <a:tailEnd/>
            </a:ln>
          </p:spPr>
        </p:cxnSp>
        <p:cxnSp>
          <p:nvCxnSpPr>
            <p:cNvPr id="3128" name="AutoShape 88"/>
            <p:cNvCxnSpPr>
              <a:cxnSpLocks noChangeShapeType="1"/>
              <a:stCxn id="3098" idx="5"/>
              <a:endCxn id="3101" idx="1"/>
            </p:cNvCxnSpPr>
            <p:nvPr/>
          </p:nvCxnSpPr>
          <p:spPr bwMode="auto">
            <a:xfrm>
              <a:off x="1817" y="2969"/>
              <a:ext cx="542" cy="350"/>
            </a:xfrm>
            <a:prstGeom prst="straightConnector1">
              <a:avLst/>
            </a:prstGeom>
            <a:noFill/>
            <a:ln w="9525">
              <a:solidFill>
                <a:schemeClr val="tx1"/>
              </a:solidFill>
              <a:prstDash val="dash"/>
              <a:round/>
              <a:headEnd/>
              <a:tailEnd/>
            </a:ln>
          </p:spPr>
        </p:cxnSp>
        <p:cxnSp>
          <p:nvCxnSpPr>
            <p:cNvPr id="3129" name="AutoShape 89"/>
            <p:cNvCxnSpPr>
              <a:cxnSpLocks noChangeShapeType="1"/>
              <a:stCxn id="3100" idx="0"/>
              <a:endCxn id="3098" idx="4"/>
            </p:cNvCxnSpPr>
            <p:nvPr/>
          </p:nvCxnSpPr>
          <p:spPr bwMode="auto">
            <a:xfrm flipH="1" flipV="1">
              <a:off x="1800" y="2976"/>
              <a:ext cx="48" cy="336"/>
            </a:xfrm>
            <a:prstGeom prst="straightConnector1">
              <a:avLst/>
            </a:prstGeom>
            <a:noFill/>
            <a:ln w="9525">
              <a:solidFill>
                <a:schemeClr val="tx1"/>
              </a:solidFill>
              <a:prstDash val="dash"/>
              <a:round/>
              <a:headEnd/>
              <a:tailEnd/>
            </a:ln>
          </p:spPr>
        </p:cxnSp>
        <p:cxnSp>
          <p:nvCxnSpPr>
            <p:cNvPr id="3130" name="AutoShape 90"/>
            <p:cNvCxnSpPr>
              <a:cxnSpLocks noChangeShapeType="1"/>
              <a:stCxn id="3095" idx="0"/>
              <a:endCxn id="3096" idx="3"/>
            </p:cNvCxnSpPr>
            <p:nvPr/>
          </p:nvCxnSpPr>
          <p:spPr bwMode="auto">
            <a:xfrm flipH="1" flipV="1">
              <a:off x="1687" y="2153"/>
              <a:ext cx="17" cy="391"/>
            </a:xfrm>
            <a:prstGeom prst="straightConnector1">
              <a:avLst/>
            </a:prstGeom>
            <a:noFill/>
            <a:ln w="9525">
              <a:solidFill>
                <a:schemeClr val="tx1"/>
              </a:solidFill>
              <a:prstDash val="dash"/>
              <a:round/>
              <a:headEnd/>
              <a:tailEnd/>
            </a:ln>
          </p:spPr>
        </p:cxnSp>
        <p:cxnSp>
          <p:nvCxnSpPr>
            <p:cNvPr id="3131" name="AutoShape 91"/>
            <p:cNvCxnSpPr>
              <a:cxnSpLocks noChangeShapeType="1"/>
              <a:stCxn id="3095" idx="7"/>
              <a:endCxn id="3094" idx="2"/>
            </p:cNvCxnSpPr>
            <p:nvPr/>
          </p:nvCxnSpPr>
          <p:spPr bwMode="auto">
            <a:xfrm flipV="1">
              <a:off x="1721" y="2424"/>
              <a:ext cx="199" cy="127"/>
            </a:xfrm>
            <a:prstGeom prst="straightConnector1">
              <a:avLst/>
            </a:prstGeom>
            <a:noFill/>
            <a:ln w="9525">
              <a:solidFill>
                <a:schemeClr val="tx1"/>
              </a:solidFill>
              <a:prstDash val="dash"/>
              <a:round/>
              <a:headEnd/>
              <a:tailEnd/>
            </a:ln>
          </p:spPr>
        </p:cxnSp>
        <p:cxnSp>
          <p:nvCxnSpPr>
            <p:cNvPr id="3132" name="AutoShape 92"/>
            <p:cNvCxnSpPr>
              <a:cxnSpLocks noChangeShapeType="1"/>
              <a:stCxn id="3094" idx="6"/>
              <a:endCxn id="3092" idx="2"/>
            </p:cNvCxnSpPr>
            <p:nvPr/>
          </p:nvCxnSpPr>
          <p:spPr bwMode="auto">
            <a:xfrm flipV="1">
              <a:off x="1968" y="2376"/>
              <a:ext cx="528" cy="48"/>
            </a:xfrm>
            <a:prstGeom prst="straightConnector1">
              <a:avLst/>
            </a:prstGeom>
            <a:noFill/>
            <a:ln w="9525">
              <a:solidFill>
                <a:schemeClr val="tx1"/>
              </a:solidFill>
              <a:prstDash val="dash"/>
              <a:round/>
              <a:headEnd/>
              <a:tailEnd/>
            </a:ln>
          </p:spPr>
        </p:cxnSp>
        <p:cxnSp>
          <p:nvCxnSpPr>
            <p:cNvPr id="3133" name="AutoShape 93"/>
            <p:cNvCxnSpPr>
              <a:cxnSpLocks noChangeShapeType="1"/>
              <a:stCxn id="3096" idx="6"/>
              <a:endCxn id="3093" idx="1"/>
            </p:cNvCxnSpPr>
            <p:nvPr/>
          </p:nvCxnSpPr>
          <p:spPr bwMode="auto">
            <a:xfrm>
              <a:off x="1728" y="2136"/>
              <a:ext cx="679" cy="31"/>
            </a:xfrm>
            <a:prstGeom prst="straightConnector1">
              <a:avLst/>
            </a:prstGeom>
            <a:noFill/>
            <a:ln w="9525">
              <a:solidFill>
                <a:schemeClr val="tx1"/>
              </a:solidFill>
              <a:prstDash val="dash"/>
              <a:round/>
              <a:headEnd/>
              <a:tailEnd/>
            </a:ln>
          </p:spPr>
        </p:cxnSp>
        <p:cxnSp>
          <p:nvCxnSpPr>
            <p:cNvPr id="3134" name="AutoShape 94"/>
            <p:cNvCxnSpPr>
              <a:cxnSpLocks noChangeShapeType="1"/>
              <a:stCxn id="3092" idx="6"/>
              <a:endCxn id="3091" idx="2"/>
            </p:cNvCxnSpPr>
            <p:nvPr/>
          </p:nvCxnSpPr>
          <p:spPr bwMode="auto">
            <a:xfrm>
              <a:off x="2544" y="2376"/>
              <a:ext cx="336" cy="0"/>
            </a:xfrm>
            <a:prstGeom prst="straightConnector1">
              <a:avLst/>
            </a:prstGeom>
            <a:noFill/>
            <a:ln w="9525">
              <a:solidFill>
                <a:schemeClr val="tx1"/>
              </a:solidFill>
              <a:prstDash val="dash"/>
              <a:round/>
              <a:headEnd/>
              <a:tailEnd/>
            </a:ln>
          </p:spPr>
        </p:cxnSp>
        <p:cxnSp>
          <p:nvCxnSpPr>
            <p:cNvPr id="3135" name="AutoShape 95"/>
            <p:cNvCxnSpPr>
              <a:cxnSpLocks noChangeShapeType="1"/>
              <a:stCxn id="3093" idx="7"/>
              <a:endCxn id="3090" idx="5"/>
            </p:cNvCxnSpPr>
            <p:nvPr/>
          </p:nvCxnSpPr>
          <p:spPr bwMode="auto">
            <a:xfrm flipV="1">
              <a:off x="2441" y="2153"/>
              <a:ext cx="720" cy="14"/>
            </a:xfrm>
            <a:prstGeom prst="straightConnector1">
              <a:avLst/>
            </a:prstGeom>
            <a:noFill/>
            <a:ln w="9525">
              <a:solidFill>
                <a:schemeClr val="tx1"/>
              </a:solidFill>
              <a:prstDash val="dash"/>
              <a:round/>
              <a:headEnd/>
              <a:tailEnd/>
            </a:ln>
          </p:spPr>
        </p:cxnSp>
        <p:cxnSp>
          <p:nvCxnSpPr>
            <p:cNvPr id="3136" name="AutoShape 96"/>
            <p:cNvCxnSpPr>
              <a:cxnSpLocks noChangeShapeType="1"/>
              <a:stCxn id="3091" idx="6"/>
              <a:endCxn id="3087" idx="1"/>
            </p:cNvCxnSpPr>
            <p:nvPr/>
          </p:nvCxnSpPr>
          <p:spPr bwMode="auto">
            <a:xfrm>
              <a:off x="2928" y="2376"/>
              <a:ext cx="679" cy="271"/>
            </a:xfrm>
            <a:prstGeom prst="straightConnector1">
              <a:avLst/>
            </a:prstGeom>
            <a:noFill/>
            <a:ln w="9525">
              <a:solidFill>
                <a:schemeClr val="tx1"/>
              </a:solidFill>
              <a:prstDash val="dash"/>
              <a:round/>
              <a:headEnd/>
              <a:tailEnd/>
            </a:ln>
          </p:spPr>
        </p:cxnSp>
        <p:cxnSp>
          <p:nvCxnSpPr>
            <p:cNvPr id="3137" name="AutoShape 97"/>
            <p:cNvCxnSpPr>
              <a:cxnSpLocks noChangeShapeType="1"/>
              <a:stCxn id="3090" idx="5"/>
              <a:endCxn id="3088" idx="2"/>
            </p:cNvCxnSpPr>
            <p:nvPr/>
          </p:nvCxnSpPr>
          <p:spPr bwMode="auto">
            <a:xfrm>
              <a:off x="3161" y="2153"/>
              <a:ext cx="247" cy="79"/>
            </a:xfrm>
            <a:prstGeom prst="straightConnector1">
              <a:avLst/>
            </a:prstGeom>
            <a:noFill/>
            <a:ln w="9525">
              <a:solidFill>
                <a:schemeClr val="tx1"/>
              </a:solidFill>
              <a:prstDash val="dash"/>
              <a:round/>
              <a:headEnd/>
              <a:tailEnd/>
            </a:ln>
          </p:spPr>
        </p:cxnSp>
        <p:cxnSp>
          <p:nvCxnSpPr>
            <p:cNvPr id="3138" name="AutoShape 98"/>
            <p:cNvCxnSpPr>
              <a:cxnSpLocks noChangeShapeType="1"/>
              <a:stCxn id="3090" idx="7"/>
              <a:endCxn id="3089" idx="3"/>
            </p:cNvCxnSpPr>
            <p:nvPr/>
          </p:nvCxnSpPr>
          <p:spPr bwMode="auto">
            <a:xfrm flipV="1">
              <a:off x="3161" y="2009"/>
              <a:ext cx="158" cy="110"/>
            </a:xfrm>
            <a:prstGeom prst="straightConnector1">
              <a:avLst/>
            </a:prstGeom>
            <a:noFill/>
            <a:ln w="9525">
              <a:solidFill>
                <a:schemeClr val="tx1"/>
              </a:solidFill>
              <a:prstDash val="dash"/>
              <a:round/>
              <a:headEnd/>
              <a:tailEnd/>
            </a:ln>
          </p:spPr>
        </p:cxnSp>
        <p:cxnSp>
          <p:nvCxnSpPr>
            <p:cNvPr id="3139" name="AutoShape 99"/>
            <p:cNvCxnSpPr>
              <a:cxnSpLocks noChangeShapeType="1"/>
              <a:stCxn id="3089" idx="6"/>
              <a:endCxn id="3086" idx="0"/>
            </p:cNvCxnSpPr>
            <p:nvPr/>
          </p:nvCxnSpPr>
          <p:spPr bwMode="auto">
            <a:xfrm>
              <a:off x="3360" y="1992"/>
              <a:ext cx="456" cy="312"/>
            </a:xfrm>
            <a:prstGeom prst="straightConnector1">
              <a:avLst/>
            </a:prstGeom>
            <a:noFill/>
            <a:ln w="9525">
              <a:solidFill>
                <a:schemeClr val="tx1"/>
              </a:solidFill>
              <a:prstDash val="dash"/>
              <a:round/>
              <a:headEnd/>
              <a:tailEnd/>
            </a:ln>
          </p:spPr>
        </p:cxnSp>
        <p:cxnSp>
          <p:nvCxnSpPr>
            <p:cNvPr id="3140" name="AutoShape 100"/>
            <p:cNvCxnSpPr>
              <a:cxnSpLocks noChangeShapeType="1"/>
              <a:stCxn id="3088" idx="6"/>
              <a:endCxn id="3086" idx="2"/>
            </p:cNvCxnSpPr>
            <p:nvPr/>
          </p:nvCxnSpPr>
          <p:spPr bwMode="auto">
            <a:xfrm>
              <a:off x="3456" y="2232"/>
              <a:ext cx="336" cy="96"/>
            </a:xfrm>
            <a:prstGeom prst="straightConnector1">
              <a:avLst/>
            </a:prstGeom>
            <a:noFill/>
            <a:ln w="9525">
              <a:solidFill>
                <a:schemeClr val="tx1"/>
              </a:solidFill>
              <a:prstDash val="dash"/>
              <a:round/>
              <a:headEnd/>
              <a:tailEnd/>
            </a:ln>
          </p:spPr>
        </p:cxnSp>
        <p:cxnSp>
          <p:nvCxnSpPr>
            <p:cNvPr id="3141" name="AutoShape 101"/>
            <p:cNvCxnSpPr>
              <a:cxnSpLocks noChangeShapeType="1"/>
              <a:stCxn id="3087" idx="7"/>
              <a:endCxn id="3086" idx="2"/>
            </p:cNvCxnSpPr>
            <p:nvPr/>
          </p:nvCxnSpPr>
          <p:spPr bwMode="auto">
            <a:xfrm flipV="1">
              <a:off x="3641" y="2328"/>
              <a:ext cx="151" cy="319"/>
            </a:xfrm>
            <a:prstGeom prst="straightConnector1">
              <a:avLst/>
            </a:prstGeom>
            <a:noFill/>
            <a:ln w="9525">
              <a:solidFill>
                <a:schemeClr val="tx1"/>
              </a:solidFill>
              <a:prstDash val="dash"/>
              <a:round/>
              <a:headEnd/>
              <a:tailEnd/>
            </a:ln>
          </p:spPr>
        </p:cxnSp>
        <p:cxnSp>
          <p:nvCxnSpPr>
            <p:cNvPr id="3142" name="AutoShape 102"/>
            <p:cNvCxnSpPr>
              <a:cxnSpLocks noChangeShapeType="1"/>
              <a:stCxn id="3086" idx="5"/>
              <a:endCxn id="3085" idx="1"/>
            </p:cNvCxnSpPr>
            <p:nvPr/>
          </p:nvCxnSpPr>
          <p:spPr bwMode="auto">
            <a:xfrm>
              <a:off x="3833" y="2345"/>
              <a:ext cx="446" cy="206"/>
            </a:xfrm>
            <a:prstGeom prst="straightConnector1">
              <a:avLst/>
            </a:prstGeom>
            <a:noFill/>
            <a:ln w="9525">
              <a:solidFill>
                <a:schemeClr val="tx1"/>
              </a:solidFill>
              <a:prstDash val="dash"/>
              <a:round/>
              <a:headEnd/>
              <a:tailEnd/>
            </a:ln>
          </p:spPr>
        </p:cxnSp>
        <p:cxnSp>
          <p:nvCxnSpPr>
            <p:cNvPr id="3143" name="AutoShape 103"/>
            <p:cNvCxnSpPr>
              <a:cxnSpLocks noChangeShapeType="1"/>
              <a:stCxn id="3087" idx="6"/>
              <a:endCxn id="3085" idx="3"/>
            </p:cNvCxnSpPr>
            <p:nvPr/>
          </p:nvCxnSpPr>
          <p:spPr bwMode="auto">
            <a:xfrm flipV="1">
              <a:off x="3648" y="2585"/>
              <a:ext cx="631" cy="79"/>
            </a:xfrm>
            <a:prstGeom prst="straightConnector1">
              <a:avLst/>
            </a:prstGeom>
            <a:noFill/>
            <a:ln w="9525">
              <a:solidFill>
                <a:schemeClr val="tx1"/>
              </a:solidFill>
              <a:prstDash val="dash"/>
              <a:round/>
              <a:headEnd/>
              <a:tailEnd/>
            </a:ln>
          </p:spPr>
        </p:cxnSp>
        <p:cxnSp>
          <p:nvCxnSpPr>
            <p:cNvPr id="3144" name="AutoShape 104"/>
            <p:cNvCxnSpPr>
              <a:cxnSpLocks noChangeShapeType="1"/>
              <a:stCxn id="3085" idx="7"/>
              <a:endCxn id="3084" idx="3"/>
            </p:cNvCxnSpPr>
            <p:nvPr/>
          </p:nvCxnSpPr>
          <p:spPr bwMode="auto">
            <a:xfrm flipV="1">
              <a:off x="4313" y="2153"/>
              <a:ext cx="254" cy="398"/>
            </a:xfrm>
            <a:prstGeom prst="straightConnector1">
              <a:avLst/>
            </a:prstGeom>
            <a:noFill/>
            <a:ln w="9525">
              <a:solidFill>
                <a:schemeClr val="tx1"/>
              </a:solidFill>
              <a:prstDash val="dash"/>
              <a:round/>
              <a:headEnd/>
              <a:tailEnd/>
            </a:ln>
          </p:spPr>
        </p:cxnSp>
        <p:cxnSp>
          <p:nvCxnSpPr>
            <p:cNvPr id="3145" name="AutoShape 105"/>
            <p:cNvCxnSpPr>
              <a:cxnSpLocks noChangeShapeType="1"/>
              <a:stCxn id="3084" idx="5"/>
              <a:endCxn id="3106" idx="1"/>
            </p:cNvCxnSpPr>
            <p:nvPr/>
          </p:nvCxnSpPr>
          <p:spPr bwMode="auto">
            <a:xfrm>
              <a:off x="4601" y="2153"/>
              <a:ext cx="686" cy="638"/>
            </a:xfrm>
            <a:prstGeom prst="straightConnector1">
              <a:avLst/>
            </a:prstGeom>
            <a:noFill/>
            <a:ln w="9525">
              <a:solidFill>
                <a:schemeClr val="tx1"/>
              </a:solidFill>
              <a:prstDash val="dash"/>
              <a:round/>
              <a:headEnd/>
              <a:tailEnd/>
            </a:ln>
          </p:spPr>
        </p:cxnSp>
        <p:cxnSp>
          <p:nvCxnSpPr>
            <p:cNvPr id="3146" name="AutoShape 106"/>
            <p:cNvCxnSpPr>
              <a:cxnSpLocks noChangeShapeType="1"/>
              <a:stCxn id="3104" idx="6"/>
              <a:endCxn id="3105" idx="0"/>
            </p:cNvCxnSpPr>
            <p:nvPr/>
          </p:nvCxnSpPr>
          <p:spPr bwMode="auto">
            <a:xfrm>
              <a:off x="4704" y="3240"/>
              <a:ext cx="552" cy="120"/>
            </a:xfrm>
            <a:prstGeom prst="straightConnector1">
              <a:avLst/>
            </a:prstGeom>
            <a:noFill/>
            <a:ln w="9525">
              <a:solidFill>
                <a:schemeClr val="tx1"/>
              </a:solidFill>
              <a:prstDash val="dash"/>
              <a:round/>
              <a:headEnd/>
              <a:tailEnd/>
            </a:ln>
          </p:spPr>
        </p:cxnSp>
        <p:cxnSp>
          <p:nvCxnSpPr>
            <p:cNvPr id="3147" name="AutoShape 107"/>
            <p:cNvCxnSpPr>
              <a:cxnSpLocks noChangeShapeType="1"/>
              <a:stCxn id="3106" idx="5"/>
              <a:endCxn id="3105" idx="0"/>
            </p:cNvCxnSpPr>
            <p:nvPr/>
          </p:nvCxnSpPr>
          <p:spPr bwMode="auto">
            <a:xfrm flipH="1">
              <a:off x="5256" y="2825"/>
              <a:ext cx="65" cy="535"/>
            </a:xfrm>
            <a:prstGeom prst="straightConnector1">
              <a:avLst/>
            </a:prstGeom>
            <a:noFill/>
            <a:ln w="9525">
              <a:solidFill>
                <a:schemeClr val="tx1"/>
              </a:solidFill>
              <a:prstDash val="dash"/>
              <a:round/>
              <a:headEnd/>
              <a:tailEnd/>
            </a:ln>
          </p:spPr>
        </p:cxnSp>
      </p:grpSp>
      <p:sp>
        <p:nvSpPr>
          <p:cNvPr id="3112" name="Oval 108"/>
          <p:cNvSpPr>
            <a:spLocks noChangeArrowheads="1"/>
          </p:cNvSpPr>
          <p:nvPr/>
        </p:nvSpPr>
        <p:spPr bwMode="auto">
          <a:xfrm>
            <a:off x="3870325" y="5842000"/>
            <a:ext cx="23813" cy="254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3113" name="AutoShape 109"/>
          <p:cNvCxnSpPr>
            <a:cxnSpLocks noChangeShapeType="1"/>
            <a:stCxn id="3112" idx="6"/>
            <a:endCxn id="3097" idx="1"/>
          </p:cNvCxnSpPr>
          <p:nvPr/>
        </p:nvCxnSpPr>
        <p:spPr bwMode="auto">
          <a:xfrm>
            <a:off x="3894138" y="5854700"/>
            <a:ext cx="231775" cy="66675"/>
          </a:xfrm>
          <a:prstGeom prst="straightConnector1">
            <a:avLst/>
          </a:prstGeom>
          <a:noFill/>
          <a:ln w="9525">
            <a:solidFill>
              <a:schemeClr val="tx1"/>
            </a:solidFill>
            <a:prstDash val="dash"/>
            <a:round/>
            <a:headEnd/>
            <a:tailEnd/>
          </a:ln>
        </p:spPr>
      </p:cxnSp>
      <p:cxnSp>
        <p:nvCxnSpPr>
          <p:cNvPr id="3114" name="AutoShape 110"/>
          <p:cNvCxnSpPr>
            <a:cxnSpLocks noChangeShapeType="1"/>
            <a:stCxn id="3084" idx="7"/>
          </p:cNvCxnSpPr>
          <p:nvPr/>
        </p:nvCxnSpPr>
        <p:spPr bwMode="auto">
          <a:xfrm>
            <a:off x="5788025" y="5641975"/>
            <a:ext cx="368300" cy="58738"/>
          </a:xfrm>
          <a:prstGeom prst="straightConnector1">
            <a:avLst/>
          </a:prstGeom>
          <a:noFill/>
          <a:ln w="9525">
            <a:solidFill>
              <a:schemeClr val="tx1"/>
            </a:solidFill>
            <a:prstDash val="dash"/>
            <a:round/>
            <a:headEnd/>
            <a:tailEnd/>
          </a:ln>
        </p:spPr>
      </p:cxnSp>
      <p:cxnSp>
        <p:nvCxnSpPr>
          <p:cNvPr id="3115" name="AutoShape 111"/>
          <p:cNvCxnSpPr>
            <a:cxnSpLocks noChangeShapeType="1"/>
            <a:stCxn id="3112" idx="2"/>
            <a:endCxn id="3103" idx="6"/>
          </p:cNvCxnSpPr>
          <p:nvPr/>
        </p:nvCxnSpPr>
        <p:spPr bwMode="auto">
          <a:xfrm flipH="1">
            <a:off x="3779838" y="5854700"/>
            <a:ext cx="90487" cy="304800"/>
          </a:xfrm>
          <a:prstGeom prst="straightConnector1">
            <a:avLst/>
          </a:prstGeom>
          <a:noFill/>
          <a:ln w="9525">
            <a:solidFill>
              <a:schemeClr val="tx1"/>
            </a:solidFill>
            <a:prstDash val="dash"/>
            <a:round/>
            <a:headEnd/>
            <a:tailEnd/>
          </a:ln>
        </p:spPr>
      </p:cxnSp>
      <p:cxnSp>
        <p:nvCxnSpPr>
          <p:cNvPr id="3116" name="AutoShape 112"/>
          <p:cNvCxnSpPr>
            <a:cxnSpLocks noChangeShapeType="1"/>
            <a:stCxn id="3095" idx="7"/>
            <a:endCxn id="3094" idx="7"/>
          </p:cNvCxnSpPr>
          <p:nvPr/>
        </p:nvCxnSpPr>
        <p:spPr bwMode="auto">
          <a:xfrm flipV="1">
            <a:off x="4416425" y="5794375"/>
            <a:ext cx="114300" cy="76200"/>
          </a:xfrm>
          <a:prstGeom prst="straightConnector1">
            <a:avLst/>
          </a:prstGeom>
          <a:noFill/>
          <a:ln w="9525">
            <a:solidFill>
              <a:schemeClr val="tx1"/>
            </a:solidFill>
            <a:prstDash val="dash"/>
            <a:round/>
            <a:headEnd/>
            <a:tailEnd/>
          </a:ln>
        </p:spPr>
      </p:cxnSp>
      <p:pic>
        <p:nvPicPr>
          <p:cNvPr id="3117" name="Picture 113"/>
          <p:cNvPicPr>
            <a:picLocks noChangeAspect="1" noChangeArrowheads="1"/>
          </p:cNvPicPr>
          <p:nvPr/>
        </p:nvPicPr>
        <p:blipFill>
          <a:blip r:embed="rId12" cstate="print">
            <a:clrChange>
              <a:clrFrom>
                <a:srgbClr val="000000"/>
              </a:clrFrom>
              <a:clrTo>
                <a:srgbClr val="000000">
                  <a:alpha val="0"/>
                </a:srgbClr>
              </a:clrTo>
            </a:clrChange>
          </a:blip>
          <a:srcRect/>
          <a:stretch>
            <a:fillRect/>
          </a:stretch>
        </p:blipFill>
        <p:spPr bwMode="auto">
          <a:xfrm>
            <a:off x="6156325" y="5611813"/>
            <a:ext cx="52388" cy="179387"/>
          </a:xfrm>
          <a:prstGeom prst="rect">
            <a:avLst/>
          </a:prstGeom>
          <a:noFill/>
          <a:ln w="9525">
            <a:noFill/>
            <a:miter lim="800000"/>
            <a:headEnd/>
            <a:tailEnd/>
          </a:ln>
        </p:spPr>
      </p:pic>
      <p:sp>
        <p:nvSpPr>
          <p:cNvPr id="3118" name="Freeform 114"/>
          <p:cNvSpPr>
            <a:spLocks/>
          </p:cNvSpPr>
          <p:nvPr/>
        </p:nvSpPr>
        <p:spPr bwMode="auto">
          <a:xfrm>
            <a:off x="3894138" y="5603875"/>
            <a:ext cx="2239962" cy="322263"/>
          </a:xfrm>
          <a:custGeom>
            <a:avLst/>
            <a:gdLst>
              <a:gd name="T0" fmla="*/ 0 w 4704"/>
              <a:gd name="T1" fmla="*/ 237457 h 608"/>
              <a:gd name="T2" fmla="*/ 228568 w 4704"/>
              <a:gd name="T3" fmla="*/ 313782 h 608"/>
              <a:gd name="T4" fmla="*/ 502849 w 4704"/>
              <a:gd name="T5" fmla="*/ 288341 h 608"/>
              <a:gd name="T6" fmla="*/ 617132 w 4704"/>
              <a:gd name="T7" fmla="*/ 212015 h 608"/>
              <a:gd name="T8" fmla="*/ 754273 w 4704"/>
              <a:gd name="T9" fmla="*/ 186573 h 608"/>
              <a:gd name="T10" fmla="*/ 914270 w 4704"/>
              <a:gd name="T11" fmla="*/ 186573 h 608"/>
              <a:gd name="T12" fmla="*/ 982841 w 4704"/>
              <a:gd name="T13" fmla="*/ 161132 h 608"/>
              <a:gd name="T14" fmla="*/ 1097124 w 4704"/>
              <a:gd name="T15" fmla="*/ 161132 h 608"/>
              <a:gd name="T16" fmla="*/ 1348548 w 4704"/>
              <a:gd name="T17" fmla="*/ 288341 h 608"/>
              <a:gd name="T18" fmla="*/ 1439975 w 4704"/>
              <a:gd name="T19" fmla="*/ 313782 h 608"/>
              <a:gd name="T20" fmla="*/ 1668543 w 4704"/>
              <a:gd name="T21" fmla="*/ 288341 h 608"/>
              <a:gd name="T22" fmla="*/ 1759970 w 4704"/>
              <a:gd name="T23" fmla="*/ 262899 h 608"/>
              <a:gd name="T24" fmla="*/ 1874254 w 4704"/>
              <a:gd name="T25" fmla="*/ 33922 h 608"/>
              <a:gd name="T26" fmla="*/ 1965681 w 4704"/>
              <a:gd name="T27" fmla="*/ 59364 h 608"/>
              <a:gd name="T28" fmla="*/ 2148535 w 4704"/>
              <a:gd name="T29" fmla="*/ 59364 h 608"/>
              <a:gd name="T30" fmla="*/ 2239962 w 4704"/>
              <a:gd name="T31" fmla="*/ 110248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704"/>
              <a:gd name="T49" fmla="*/ 0 h 608"/>
              <a:gd name="T50" fmla="*/ 4704 w 4704"/>
              <a:gd name="T51" fmla="*/ 608 h 6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704" h="608">
                <a:moveTo>
                  <a:pt x="0" y="448"/>
                </a:moveTo>
                <a:cubicBezTo>
                  <a:pt x="152" y="512"/>
                  <a:pt x="304" y="576"/>
                  <a:pt x="480" y="592"/>
                </a:cubicBezTo>
                <a:cubicBezTo>
                  <a:pt x="656" y="608"/>
                  <a:pt x="920" y="576"/>
                  <a:pt x="1056" y="544"/>
                </a:cubicBezTo>
                <a:cubicBezTo>
                  <a:pt x="1192" y="512"/>
                  <a:pt x="1208" y="432"/>
                  <a:pt x="1296" y="400"/>
                </a:cubicBezTo>
                <a:cubicBezTo>
                  <a:pt x="1384" y="368"/>
                  <a:pt x="1480" y="360"/>
                  <a:pt x="1584" y="352"/>
                </a:cubicBezTo>
                <a:cubicBezTo>
                  <a:pt x="1688" y="344"/>
                  <a:pt x="1840" y="360"/>
                  <a:pt x="1920" y="352"/>
                </a:cubicBezTo>
                <a:cubicBezTo>
                  <a:pt x="2000" y="344"/>
                  <a:pt x="2000" y="312"/>
                  <a:pt x="2064" y="304"/>
                </a:cubicBezTo>
                <a:cubicBezTo>
                  <a:pt x="2128" y="296"/>
                  <a:pt x="2176" y="264"/>
                  <a:pt x="2304" y="304"/>
                </a:cubicBezTo>
                <a:cubicBezTo>
                  <a:pt x="2432" y="344"/>
                  <a:pt x="2712" y="496"/>
                  <a:pt x="2832" y="544"/>
                </a:cubicBezTo>
                <a:cubicBezTo>
                  <a:pt x="2952" y="592"/>
                  <a:pt x="2912" y="592"/>
                  <a:pt x="3024" y="592"/>
                </a:cubicBezTo>
                <a:cubicBezTo>
                  <a:pt x="3136" y="592"/>
                  <a:pt x="3392" y="560"/>
                  <a:pt x="3504" y="544"/>
                </a:cubicBezTo>
                <a:cubicBezTo>
                  <a:pt x="3616" y="528"/>
                  <a:pt x="3624" y="576"/>
                  <a:pt x="3696" y="496"/>
                </a:cubicBezTo>
                <a:cubicBezTo>
                  <a:pt x="3768" y="416"/>
                  <a:pt x="3864" y="128"/>
                  <a:pt x="3936" y="64"/>
                </a:cubicBezTo>
                <a:cubicBezTo>
                  <a:pt x="4008" y="0"/>
                  <a:pt x="4032" y="104"/>
                  <a:pt x="4128" y="112"/>
                </a:cubicBezTo>
                <a:cubicBezTo>
                  <a:pt x="4224" y="120"/>
                  <a:pt x="4416" y="96"/>
                  <a:pt x="4512" y="112"/>
                </a:cubicBezTo>
                <a:cubicBezTo>
                  <a:pt x="4608" y="128"/>
                  <a:pt x="4656" y="168"/>
                  <a:pt x="4704" y="208"/>
                </a:cubicBezTo>
              </a:path>
            </a:pathLst>
          </a:custGeom>
          <a:noFill/>
          <a:ln w="38100" cap="flat" cmpd="sng">
            <a:solidFill>
              <a:srgbClr val="FFFF00"/>
            </a:solidFill>
            <a:prstDash val="sysDot"/>
            <a:round/>
            <a:headEnd/>
            <a:tailEnd/>
          </a:ln>
        </p:spPr>
        <p:txBody>
          <a:bodyPr/>
          <a:lstStyle/>
          <a:p>
            <a:endParaRPr lang="en-US"/>
          </a:p>
        </p:txBody>
      </p:sp>
      <p:sp>
        <p:nvSpPr>
          <p:cNvPr id="3119" name="AutoShape 115"/>
          <p:cNvSpPr>
            <a:spLocks noChangeArrowheads="1"/>
          </p:cNvSpPr>
          <p:nvPr/>
        </p:nvSpPr>
        <p:spPr bwMode="auto">
          <a:xfrm>
            <a:off x="6111875" y="5484813"/>
            <a:ext cx="90488" cy="127000"/>
          </a:xfrm>
          <a:prstGeom prst="lightningBolt">
            <a:avLst/>
          </a:prstGeom>
          <a:solidFill>
            <a:srgbClr val="FFFF00"/>
          </a:solidFill>
          <a:ln w="9525">
            <a:solidFill>
              <a:schemeClr val="tx1"/>
            </a:solidFill>
            <a:miter lim="800000"/>
            <a:headEnd/>
            <a:tailEnd/>
          </a:ln>
        </p:spPr>
        <p:txBody>
          <a:bodyPr wrap="none" anchor="ctr"/>
          <a:lstStyle/>
          <a:p>
            <a:endParaRPr lang="en-US"/>
          </a:p>
        </p:txBody>
      </p:sp>
      <p:sp>
        <p:nvSpPr>
          <p:cNvPr id="3120" name="AutoShape 116"/>
          <p:cNvSpPr>
            <a:spLocks noChangeArrowheads="1"/>
          </p:cNvSpPr>
          <p:nvPr/>
        </p:nvSpPr>
        <p:spPr bwMode="auto">
          <a:xfrm>
            <a:off x="3825875" y="5713413"/>
            <a:ext cx="90488" cy="128587"/>
          </a:xfrm>
          <a:prstGeom prst="lightningBolt">
            <a:avLst/>
          </a:prstGeom>
          <a:solidFill>
            <a:srgbClr val="FFFF00"/>
          </a:solidFill>
          <a:ln w="9525">
            <a:solidFill>
              <a:schemeClr val="tx1"/>
            </a:solidFill>
            <a:miter lim="800000"/>
            <a:headEnd/>
            <a:tailEnd/>
          </a:ln>
        </p:spPr>
        <p:txBody>
          <a:bodyPr wrap="none" anchor="ctr"/>
          <a:lstStyle/>
          <a:p>
            <a:endParaRPr lang="en-US"/>
          </a:p>
        </p:txBody>
      </p:sp>
      <p:sp>
        <p:nvSpPr>
          <p:cNvPr id="3121" name="Text Box 117"/>
          <p:cNvSpPr txBox="1">
            <a:spLocks noChangeArrowheads="1"/>
          </p:cNvSpPr>
          <p:nvPr/>
        </p:nvSpPr>
        <p:spPr bwMode="auto">
          <a:xfrm>
            <a:off x="4191000" y="6172200"/>
            <a:ext cx="1671638" cy="304800"/>
          </a:xfrm>
          <a:prstGeom prst="rect">
            <a:avLst/>
          </a:prstGeom>
          <a:noFill/>
          <a:ln w="12700">
            <a:noFill/>
            <a:miter lim="800000"/>
            <a:headEnd type="none" w="sm" len="sm"/>
            <a:tailEnd type="none" w="sm" len="sm"/>
          </a:ln>
        </p:spPr>
        <p:txBody>
          <a:bodyPr wrap="none">
            <a:spAutoFit/>
          </a:bodyPr>
          <a:lstStyle/>
          <a:p>
            <a:pPr eaLnBrk="0" hangingPunct="0"/>
            <a:r>
              <a:rPr lang="en-US" sz="1400" b="1" i="0">
                <a:solidFill>
                  <a:schemeClr val="hlink"/>
                </a:solidFill>
                <a:latin typeface="Arial" charset="0"/>
              </a:rPr>
              <a:t>Intelligent Alarms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2"/>
          <p:cNvPicPr>
            <a:picLocks noChangeAspect="1" noChangeArrowheads="1"/>
          </p:cNvPicPr>
          <p:nvPr/>
        </p:nvPicPr>
        <p:blipFill>
          <a:blip r:embed="rId4" cstate="print"/>
          <a:srcRect/>
          <a:stretch>
            <a:fillRect/>
          </a:stretch>
        </p:blipFill>
        <p:spPr bwMode="auto">
          <a:xfrm>
            <a:off x="533400" y="3048000"/>
            <a:ext cx="3376613" cy="3570288"/>
          </a:xfrm>
          <a:prstGeom prst="rect">
            <a:avLst/>
          </a:prstGeom>
          <a:noFill/>
          <a:ln w="9525">
            <a:noFill/>
            <a:miter lim="800000"/>
            <a:headEnd/>
            <a:tailEnd/>
          </a:ln>
        </p:spPr>
      </p:pic>
      <p:grpSp>
        <p:nvGrpSpPr>
          <p:cNvPr id="4100" name="Group 3"/>
          <p:cNvGrpSpPr>
            <a:grpSpLocks/>
          </p:cNvGrpSpPr>
          <p:nvPr/>
        </p:nvGrpSpPr>
        <p:grpSpPr bwMode="auto">
          <a:xfrm>
            <a:off x="2971800" y="2743200"/>
            <a:ext cx="3932238" cy="4114800"/>
            <a:chOff x="2545" y="112"/>
            <a:chExt cx="3120" cy="4112"/>
          </a:xfrm>
        </p:grpSpPr>
        <p:pic>
          <p:nvPicPr>
            <p:cNvPr id="4106" name="Picture 4"/>
            <p:cNvPicPr>
              <a:picLocks noChangeAspect="1" noChangeArrowheads="1"/>
            </p:cNvPicPr>
            <p:nvPr/>
          </p:nvPicPr>
          <p:blipFill>
            <a:blip r:embed="rId5" cstate="print"/>
            <a:srcRect/>
            <a:stretch>
              <a:fillRect/>
            </a:stretch>
          </p:blipFill>
          <p:spPr bwMode="auto">
            <a:xfrm>
              <a:off x="3574" y="112"/>
              <a:ext cx="2055" cy="4112"/>
            </a:xfrm>
            <a:prstGeom prst="rect">
              <a:avLst/>
            </a:prstGeom>
            <a:noFill/>
            <a:ln w="9525">
              <a:noFill/>
              <a:miter lim="800000"/>
              <a:headEnd/>
              <a:tailEnd/>
            </a:ln>
          </p:spPr>
        </p:pic>
        <p:sp>
          <p:nvSpPr>
            <p:cNvPr id="1686533" name="Text Box 5"/>
            <p:cNvSpPr txBox="1">
              <a:spLocks noChangeArrowheads="1"/>
            </p:cNvSpPr>
            <p:nvPr/>
          </p:nvSpPr>
          <p:spPr bwMode="auto">
            <a:xfrm>
              <a:off x="4803" y="872"/>
              <a:ext cx="862" cy="274"/>
            </a:xfrm>
            <a:prstGeom prst="rect">
              <a:avLst/>
            </a:prstGeom>
            <a:noFill/>
            <a:ln w="9525">
              <a:noFill/>
              <a:miter lim="800000"/>
              <a:headEnd/>
              <a:tailEnd/>
            </a:ln>
            <a:effectLst/>
          </p:spPr>
          <p:txBody>
            <a:bodyPr wrap="none">
              <a:spAutoFit/>
            </a:bodyPr>
            <a:lstStyle/>
            <a:p>
              <a:pPr eaLnBrk="0" hangingPunct="0">
                <a:defRPr/>
              </a:pPr>
              <a:r>
                <a:rPr lang="en-US" sz="1200" i="0">
                  <a:solidFill>
                    <a:srgbClr val="0000FF"/>
                  </a:solidFill>
                  <a:effectLst>
                    <a:outerShdw blurRad="38100" dist="38100" dir="2700000" algn="tl">
                      <a:srgbClr val="C0C0C0"/>
                    </a:outerShdw>
                  </a:effectLst>
                  <a:latin typeface="Comic Sans MS" pitchFamily="66" charset="0"/>
                </a:rPr>
                <a:t>Berkeley/SF</a:t>
              </a:r>
              <a:endParaRPr lang="en-US" sz="1200" b="1" i="0">
                <a:effectLst>
                  <a:outerShdw blurRad="38100" dist="38100" dir="2700000" algn="tl">
                    <a:srgbClr val="C0C0C0"/>
                  </a:outerShdw>
                </a:effectLst>
                <a:latin typeface="Comic Sans MS" pitchFamily="66" charset="0"/>
              </a:endParaRPr>
            </a:p>
          </p:txBody>
        </p:sp>
        <p:sp>
          <p:nvSpPr>
            <p:cNvPr id="4108" name="Line 6"/>
            <p:cNvSpPr>
              <a:spLocks noChangeShapeType="1"/>
            </p:cNvSpPr>
            <p:nvPr/>
          </p:nvSpPr>
          <p:spPr bwMode="auto">
            <a:xfrm flipV="1">
              <a:off x="4410" y="1075"/>
              <a:ext cx="755" cy="883"/>
            </a:xfrm>
            <a:prstGeom prst="line">
              <a:avLst/>
            </a:prstGeom>
            <a:noFill/>
            <a:ln w="19050">
              <a:solidFill>
                <a:srgbClr val="0000FF"/>
              </a:solidFill>
              <a:round/>
              <a:headEnd type="arrow" w="med" len="med"/>
              <a:tailEnd/>
            </a:ln>
          </p:spPr>
          <p:txBody>
            <a:bodyPr wrap="none" anchor="ctr"/>
            <a:lstStyle/>
            <a:p>
              <a:endParaRPr lang="en-US"/>
            </a:p>
          </p:txBody>
        </p:sp>
        <p:grpSp>
          <p:nvGrpSpPr>
            <p:cNvPr id="4109" name="Group 7"/>
            <p:cNvGrpSpPr>
              <a:grpSpLocks/>
            </p:cNvGrpSpPr>
            <p:nvPr/>
          </p:nvGrpSpPr>
          <p:grpSpPr bwMode="auto">
            <a:xfrm>
              <a:off x="2545" y="240"/>
              <a:ext cx="1544" cy="2648"/>
              <a:chOff x="2512" y="240"/>
              <a:chExt cx="1544" cy="2648"/>
            </a:xfrm>
          </p:grpSpPr>
          <p:sp>
            <p:nvSpPr>
              <p:cNvPr id="1686536" name="AutoShape 8"/>
              <p:cNvSpPr>
                <a:spLocks/>
              </p:cNvSpPr>
              <p:nvPr/>
            </p:nvSpPr>
            <p:spPr bwMode="auto">
              <a:xfrm rot="-1057499">
                <a:off x="3904" y="242"/>
                <a:ext cx="152" cy="2648"/>
              </a:xfrm>
              <a:prstGeom prst="leftBrace">
                <a:avLst>
                  <a:gd name="adj1" fmla="val 145175"/>
                  <a:gd name="adj2" fmla="val 50000"/>
                </a:avLst>
              </a:prstGeom>
              <a:noFill/>
              <a:ln w="28575">
                <a:solidFill>
                  <a:srgbClr val="0000FF"/>
                </a:solidFill>
                <a:round/>
                <a:headEnd/>
                <a:tailEnd/>
              </a:ln>
              <a:effectLst/>
            </p:spPr>
            <p:txBody>
              <a:bodyPr wrap="none" anchor="ctr"/>
              <a:lstStyle/>
              <a:p>
                <a:pPr algn="ctr" eaLnBrk="0" hangingPunct="0">
                  <a:defRPr/>
                </a:pPr>
                <a:endParaRPr lang="en-US" sz="1200" b="1" i="0">
                  <a:solidFill>
                    <a:srgbClr val="FF0000"/>
                  </a:solidFill>
                  <a:effectLst>
                    <a:outerShdw blurRad="38100" dist="38100" dir="2700000" algn="tl">
                      <a:srgbClr val="C0C0C0"/>
                    </a:outerShdw>
                  </a:effectLst>
                  <a:latin typeface="Comic Sans MS" pitchFamily="66" charset="0"/>
                </a:endParaRPr>
              </a:p>
            </p:txBody>
          </p:sp>
          <p:sp>
            <p:nvSpPr>
              <p:cNvPr id="4111" name="Line 9"/>
              <p:cNvSpPr>
                <a:spLocks noChangeShapeType="1"/>
              </p:cNvSpPr>
              <p:nvPr/>
            </p:nvSpPr>
            <p:spPr bwMode="auto">
              <a:xfrm flipH="1">
                <a:off x="2512" y="1584"/>
                <a:ext cx="1400" cy="200"/>
              </a:xfrm>
              <a:prstGeom prst="line">
                <a:avLst/>
              </a:prstGeom>
              <a:noFill/>
              <a:ln w="28575">
                <a:solidFill>
                  <a:srgbClr val="0000FF"/>
                </a:solidFill>
                <a:round/>
                <a:headEnd/>
                <a:tailEnd type="triangle" w="med" len="med"/>
              </a:ln>
            </p:spPr>
            <p:txBody>
              <a:bodyPr wrap="none" anchor="ctr"/>
              <a:lstStyle/>
              <a:p>
                <a:endParaRPr lang="en-US"/>
              </a:p>
            </p:txBody>
          </p:sp>
        </p:grpSp>
      </p:grpSp>
      <p:sp>
        <p:nvSpPr>
          <p:cNvPr id="4101" name="Rectangle 10"/>
          <p:cNvSpPr>
            <a:spLocks noGrp="1" noChangeArrowheads="1"/>
          </p:cNvSpPr>
          <p:nvPr>
            <p:ph type="title"/>
          </p:nvPr>
        </p:nvSpPr>
        <p:spPr>
          <a:xfrm>
            <a:off x="1219200" y="381000"/>
            <a:ext cx="6759575" cy="736600"/>
          </a:xfrm>
        </p:spPr>
        <p:txBody>
          <a:bodyPr/>
          <a:lstStyle/>
          <a:p>
            <a:pPr eaLnBrk="1" hangingPunct="1"/>
            <a:r>
              <a:rPr lang="en-US" smtClean="0"/>
              <a:t>Example: Redwood Microclimates</a:t>
            </a:r>
          </a:p>
        </p:txBody>
      </p:sp>
      <p:sp>
        <p:nvSpPr>
          <p:cNvPr id="4102" name="Rectangle 11"/>
          <p:cNvSpPr>
            <a:spLocks noGrp="1" noChangeArrowheads="1"/>
          </p:cNvSpPr>
          <p:nvPr>
            <p:ph type="body" sz="half" idx="1"/>
          </p:nvPr>
        </p:nvSpPr>
        <p:spPr>
          <a:xfrm>
            <a:off x="990600" y="1295400"/>
            <a:ext cx="7162800" cy="1371600"/>
          </a:xfrm>
        </p:spPr>
        <p:txBody>
          <a:bodyPr/>
          <a:lstStyle/>
          <a:p>
            <a:pPr marL="285750" indent="-285750" eaLnBrk="1" hangingPunct="1"/>
            <a:r>
              <a:rPr lang="en-US" sz="1900" smtClean="0"/>
              <a:t>70% of H2O cycle is through trees, not ground</a:t>
            </a:r>
          </a:p>
          <a:p>
            <a:pPr marL="285750" indent="-285750" eaLnBrk="1" hangingPunct="1"/>
            <a:r>
              <a:rPr lang="en-US" sz="1900" smtClean="0"/>
              <a:t>Can only observe top surface of the forest</a:t>
            </a:r>
          </a:p>
          <a:p>
            <a:pPr marL="285750" indent="-285750" eaLnBrk="1" hangingPunct="1"/>
            <a:r>
              <a:rPr lang="en-US" sz="1900" smtClean="0"/>
              <a:t>Need to understand what happens within the trees</a:t>
            </a:r>
          </a:p>
        </p:txBody>
      </p:sp>
      <p:graphicFrame>
        <p:nvGraphicFramePr>
          <p:cNvPr id="4098" name="Object 12"/>
          <p:cNvGraphicFramePr>
            <a:graphicFrameLocks noChangeAspect="1"/>
          </p:cNvGraphicFramePr>
          <p:nvPr>
            <p:ph idx="4294967295"/>
          </p:nvPr>
        </p:nvGraphicFramePr>
        <p:xfrm>
          <a:off x="0" y="0"/>
          <a:ext cx="1035050" cy="1066800"/>
        </p:xfrm>
        <a:graphic>
          <a:graphicData uri="http://schemas.openxmlformats.org/presentationml/2006/ole">
            <p:oleObj spid="_x0000_s4098" name="Bitmap Image" r:id="rId6" imgW="1876190" imgH="1933333" progId="Paint.Picture">
              <p:embed/>
            </p:oleObj>
          </a:graphicData>
        </a:graphic>
      </p:graphicFrame>
      <p:pic>
        <p:nvPicPr>
          <p:cNvPr id="4103" name="Picture 13" descr="Image 1 in for George"/>
          <p:cNvPicPr>
            <a:picLocks noChangeAspect="1" noChangeArrowheads="1"/>
          </p:cNvPicPr>
          <p:nvPr>
            <p:ph sz="half" idx="2"/>
          </p:nvPr>
        </p:nvPicPr>
        <p:blipFill>
          <a:blip r:embed="rId7" cstate="print"/>
          <a:srcRect/>
          <a:stretch>
            <a:fillRect/>
          </a:stretch>
        </p:blipFill>
        <p:spPr>
          <a:xfrm>
            <a:off x="7639050" y="1371600"/>
            <a:ext cx="1504950" cy="5486400"/>
          </a:xfrm>
          <a:noFill/>
        </p:spPr>
      </p:pic>
      <p:sp>
        <p:nvSpPr>
          <p:cNvPr id="4104" name="Line 14"/>
          <p:cNvSpPr>
            <a:spLocks noChangeShapeType="1"/>
          </p:cNvSpPr>
          <p:nvPr/>
        </p:nvSpPr>
        <p:spPr bwMode="auto">
          <a:xfrm>
            <a:off x="609600" y="685800"/>
            <a:ext cx="381000" cy="2590800"/>
          </a:xfrm>
          <a:prstGeom prst="line">
            <a:avLst/>
          </a:prstGeom>
          <a:noFill/>
          <a:ln w="12700">
            <a:solidFill>
              <a:schemeClr val="bg2"/>
            </a:solidFill>
            <a:round/>
            <a:headEnd type="none" w="sm" len="sm"/>
            <a:tailEnd type="none" w="sm" len="sm"/>
          </a:ln>
        </p:spPr>
        <p:txBody>
          <a:bodyPr/>
          <a:lstStyle/>
          <a:p>
            <a:endParaRPr lang="en-US"/>
          </a:p>
        </p:txBody>
      </p:sp>
      <p:sp>
        <p:nvSpPr>
          <p:cNvPr id="4105" name="Line 15"/>
          <p:cNvSpPr>
            <a:spLocks noChangeShapeType="1"/>
          </p:cNvSpPr>
          <p:nvPr/>
        </p:nvSpPr>
        <p:spPr bwMode="auto">
          <a:xfrm>
            <a:off x="762000" y="609600"/>
            <a:ext cx="304800" cy="2590800"/>
          </a:xfrm>
          <a:prstGeom prst="line">
            <a:avLst/>
          </a:prstGeom>
          <a:noFill/>
          <a:ln w="12700">
            <a:solidFill>
              <a:schemeClr val="bg2"/>
            </a:solidFill>
            <a:round/>
            <a:headEnd type="none" w="sm" len="sm"/>
            <a:tailEnd type="none" w="sm" len="sm"/>
          </a:ln>
        </p:spPr>
        <p:txBody>
          <a:bodyPr/>
          <a:lstStyle/>
          <a:p>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Wireless Micro-weather ‘Mote’  </a:t>
            </a:r>
          </a:p>
        </p:txBody>
      </p:sp>
      <p:sp>
        <p:nvSpPr>
          <p:cNvPr id="59395" name="Rectangle 3"/>
          <p:cNvSpPr>
            <a:spLocks noChangeArrowheads="1"/>
          </p:cNvSpPr>
          <p:nvPr>
            <p:ph type="body" sz="half" idx="1"/>
          </p:nvPr>
        </p:nvSpPr>
        <p:spPr>
          <a:xfrm>
            <a:off x="4800600" y="1600200"/>
            <a:ext cx="3733800" cy="5029200"/>
          </a:xfrm>
          <a:noFill/>
        </p:spPr>
        <p:txBody>
          <a:bodyPr lIns="92075" tIns="46038" rIns="92075" bIns="46038"/>
          <a:lstStyle/>
          <a:p>
            <a:pPr marL="285750" indent="-285750" eaLnBrk="1" hangingPunct="1">
              <a:lnSpc>
                <a:spcPct val="80000"/>
              </a:lnSpc>
            </a:pPr>
            <a:r>
              <a:rPr lang="en-US" sz="1700" smtClean="0"/>
              <a:t>Incident Light Sensors</a:t>
            </a:r>
          </a:p>
          <a:p>
            <a:pPr marL="685800" lvl="1" indent="-228600" eaLnBrk="1" hangingPunct="1">
              <a:lnSpc>
                <a:spcPct val="80000"/>
              </a:lnSpc>
            </a:pPr>
            <a:r>
              <a:rPr lang="en-US" sz="1500" smtClean="0"/>
              <a:t>TAOS total solar</a:t>
            </a:r>
          </a:p>
          <a:p>
            <a:pPr marL="685800" lvl="1" indent="-228600" eaLnBrk="1" hangingPunct="1">
              <a:lnSpc>
                <a:spcPct val="80000"/>
              </a:lnSpc>
            </a:pPr>
            <a:r>
              <a:rPr lang="en-US" sz="1500" smtClean="0"/>
              <a:t>Hamamatsu PAR</a:t>
            </a:r>
          </a:p>
          <a:p>
            <a:pPr marL="285750" indent="-285750" eaLnBrk="1" hangingPunct="1">
              <a:lnSpc>
                <a:spcPct val="80000"/>
              </a:lnSpc>
            </a:pPr>
            <a:r>
              <a:rPr lang="en-US" sz="1700" smtClean="0"/>
              <a:t>Mica2 “dot” mote</a:t>
            </a:r>
          </a:p>
          <a:p>
            <a:pPr marL="285750" indent="-285750" eaLnBrk="1" hangingPunct="1">
              <a:lnSpc>
                <a:spcPct val="80000"/>
              </a:lnSpc>
            </a:pPr>
            <a:r>
              <a:rPr lang="en-US" sz="1700" smtClean="0"/>
              <a:t>Power board</a:t>
            </a:r>
          </a:p>
          <a:p>
            <a:pPr marL="285750" indent="-285750" eaLnBrk="1" hangingPunct="1">
              <a:lnSpc>
                <a:spcPct val="80000"/>
              </a:lnSpc>
            </a:pPr>
            <a:r>
              <a:rPr lang="en-US" sz="1700" smtClean="0"/>
              <a:t>Power supply</a:t>
            </a:r>
          </a:p>
          <a:p>
            <a:pPr marL="685800" lvl="1" indent="-228600" eaLnBrk="1" hangingPunct="1">
              <a:lnSpc>
                <a:spcPct val="80000"/>
              </a:lnSpc>
            </a:pPr>
            <a:r>
              <a:rPr lang="en-US" sz="1500" smtClean="0"/>
              <a:t>SAFT LiS02 battery, ~1 Ah @ 2.8V</a:t>
            </a:r>
          </a:p>
          <a:p>
            <a:pPr marL="285750" indent="-285750" eaLnBrk="1" hangingPunct="1">
              <a:lnSpc>
                <a:spcPct val="80000"/>
              </a:lnSpc>
            </a:pPr>
            <a:r>
              <a:rPr lang="en-US" sz="1700" smtClean="0"/>
              <a:t>Weatherproof Packaging</a:t>
            </a:r>
          </a:p>
          <a:p>
            <a:pPr marL="685800" lvl="1" indent="-228600" eaLnBrk="1" hangingPunct="1">
              <a:lnSpc>
                <a:spcPct val="80000"/>
              </a:lnSpc>
            </a:pPr>
            <a:r>
              <a:rPr lang="en-US" sz="1500" smtClean="0"/>
              <a:t>HDPE tube with coated sensor boards on both ends of the tube</a:t>
            </a:r>
          </a:p>
          <a:p>
            <a:pPr marL="685800" lvl="1" indent="-228600" eaLnBrk="1" hangingPunct="1">
              <a:lnSpc>
                <a:spcPct val="80000"/>
              </a:lnSpc>
            </a:pPr>
            <a:r>
              <a:rPr lang="en-US" sz="1500" smtClean="0"/>
              <a:t>O-ring seal for two water flows</a:t>
            </a:r>
          </a:p>
          <a:p>
            <a:pPr marL="685800" lvl="1" indent="-228600" eaLnBrk="1" hangingPunct="1">
              <a:lnSpc>
                <a:spcPct val="80000"/>
              </a:lnSpc>
            </a:pPr>
            <a:r>
              <a:rPr lang="en-US" sz="1500" smtClean="0"/>
              <a:t>Additional PVC skirt to provide extra shade and protection against the rain</a:t>
            </a:r>
          </a:p>
          <a:p>
            <a:pPr marL="285750" indent="-285750" eaLnBrk="1" hangingPunct="1">
              <a:lnSpc>
                <a:spcPct val="80000"/>
              </a:lnSpc>
            </a:pPr>
            <a:r>
              <a:rPr lang="en-US" sz="1700" smtClean="0"/>
              <a:t>Radiant Light Sensors</a:t>
            </a:r>
          </a:p>
          <a:p>
            <a:pPr marL="685800" lvl="1" indent="-228600" eaLnBrk="1" hangingPunct="1">
              <a:lnSpc>
                <a:spcPct val="80000"/>
              </a:lnSpc>
            </a:pPr>
            <a:r>
              <a:rPr lang="en-US" sz="1500" smtClean="0"/>
              <a:t>PAR and Total Solar</a:t>
            </a:r>
          </a:p>
          <a:p>
            <a:pPr marL="285750" indent="-285750" eaLnBrk="1" hangingPunct="1">
              <a:lnSpc>
                <a:spcPct val="80000"/>
              </a:lnSpc>
            </a:pPr>
            <a:r>
              <a:rPr lang="en-US" sz="1700" smtClean="0"/>
              <a:t>Environmental Sensors</a:t>
            </a:r>
          </a:p>
          <a:p>
            <a:pPr marL="685800" lvl="1" indent="-228600" eaLnBrk="1" hangingPunct="1">
              <a:lnSpc>
                <a:spcPct val="80000"/>
              </a:lnSpc>
            </a:pPr>
            <a:r>
              <a:rPr lang="en-US" sz="1500" smtClean="0"/>
              <a:t>Sensirion humidity + temp</a:t>
            </a:r>
          </a:p>
          <a:p>
            <a:pPr marL="685800" lvl="1" indent="-228600" eaLnBrk="1" hangingPunct="1">
              <a:lnSpc>
                <a:spcPct val="80000"/>
              </a:lnSpc>
            </a:pPr>
            <a:r>
              <a:rPr lang="en-US" sz="1500" smtClean="0"/>
              <a:t>Intersema Pressure + temp</a:t>
            </a:r>
          </a:p>
        </p:txBody>
      </p:sp>
      <p:pic>
        <p:nvPicPr>
          <p:cNvPr id="59396" name="Picture 4" descr="weather-bottom"/>
          <p:cNvPicPr>
            <a:picLocks noChangeAspect="1" noChangeArrowheads="1"/>
          </p:cNvPicPr>
          <p:nvPr/>
        </p:nvPicPr>
        <p:blipFill>
          <a:blip r:embed="rId3" cstate="print"/>
          <a:srcRect/>
          <a:stretch>
            <a:fillRect/>
          </a:stretch>
        </p:blipFill>
        <p:spPr bwMode="auto">
          <a:xfrm>
            <a:off x="457200" y="1295400"/>
            <a:ext cx="1911350" cy="2438400"/>
          </a:xfrm>
          <a:prstGeom prst="rect">
            <a:avLst/>
          </a:prstGeom>
          <a:noFill/>
          <a:ln w="9525">
            <a:noFill/>
            <a:miter lim="800000"/>
            <a:headEnd/>
            <a:tailEnd/>
          </a:ln>
        </p:spPr>
      </p:pic>
      <p:grpSp>
        <p:nvGrpSpPr>
          <p:cNvPr id="59397" name="Group 5"/>
          <p:cNvGrpSpPr>
            <a:grpSpLocks/>
          </p:cNvGrpSpPr>
          <p:nvPr/>
        </p:nvGrpSpPr>
        <p:grpSpPr bwMode="auto">
          <a:xfrm>
            <a:off x="2438400" y="2286000"/>
            <a:ext cx="2292350" cy="3263900"/>
            <a:chOff x="1032" y="1488"/>
            <a:chExt cx="1444" cy="2056"/>
          </a:xfrm>
        </p:grpSpPr>
        <p:sp>
          <p:nvSpPr>
            <p:cNvPr id="59411" name="Rectangle 6"/>
            <p:cNvSpPr>
              <a:spLocks noChangeArrowheads="1"/>
            </p:cNvSpPr>
            <p:nvPr/>
          </p:nvSpPr>
          <p:spPr bwMode="auto">
            <a:xfrm>
              <a:off x="1196" y="1984"/>
              <a:ext cx="912" cy="64"/>
            </a:xfrm>
            <a:prstGeom prst="rect">
              <a:avLst/>
            </a:prstGeom>
            <a:solidFill>
              <a:schemeClr val="bg1"/>
            </a:solidFill>
            <a:ln w="12700">
              <a:solidFill>
                <a:schemeClr val="tx1"/>
              </a:solidFill>
              <a:miter lim="800000"/>
              <a:headEnd/>
              <a:tailEnd/>
            </a:ln>
          </p:spPr>
          <p:txBody>
            <a:bodyPr wrap="none" anchor="ctr">
              <a:spAutoFit/>
            </a:bodyPr>
            <a:lstStyle/>
            <a:p>
              <a:endParaRPr lang="en-US"/>
            </a:p>
          </p:txBody>
        </p:sp>
        <p:grpSp>
          <p:nvGrpSpPr>
            <p:cNvPr id="59412" name="Group 7"/>
            <p:cNvGrpSpPr>
              <a:grpSpLocks/>
            </p:cNvGrpSpPr>
            <p:nvPr/>
          </p:nvGrpSpPr>
          <p:grpSpPr bwMode="auto">
            <a:xfrm>
              <a:off x="1278" y="2048"/>
              <a:ext cx="756" cy="176"/>
              <a:chOff x="1282" y="1520"/>
              <a:chExt cx="756" cy="176"/>
            </a:xfrm>
          </p:grpSpPr>
          <p:sp>
            <p:nvSpPr>
              <p:cNvPr id="59439" name="Rectangle 8"/>
              <p:cNvSpPr>
                <a:spLocks noChangeArrowheads="1"/>
              </p:cNvSpPr>
              <p:nvPr/>
            </p:nvSpPr>
            <p:spPr bwMode="auto">
              <a:xfrm>
                <a:off x="1282" y="1616"/>
                <a:ext cx="756" cy="80"/>
              </a:xfrm>
              <a:prstGeom prst="rect">
                <a:avLst/>
              </a:prstGeom>
              <a:solidFill>
                <a:schemeClr val="bg1"/>
              </a:solidFill>
              <a:ln w="12700">
                <a:solidFill>
                  <a:schemeClr val="tx1"/>
                </a:solidFill>
                <a:miter lim="800000"/>
                <a:headEnd/>
                <a:tailEnd/>
              </a:ln>
            </p:spPr>
            <p:txBody>
              <a:bodyPr anchor="ctr">
                <a:spAutoFit/>
              </a:bodyPr>
              <a:lstStyle/>
              <a:p>
                <a:endParaRPr lang="en-US"/>
              </a:p>
            </p:txBody>
          </p:sp>
          <p:sp>
            <p:nvSpPr>
              <p:cNvPr id="59440" name="Line 9"/>
              <p:cNvSpPr>
                <a:spLocks noChangeShapeType="1"/>
              </p:cNvSpPr>
              <p:nvPr/>
            </p:nvSpPr>
            <p:spPr bwMode="auto">
              <a:xfrm>
                <a:off x="1384" y="1536"/>
                <a:ext cx="0" cy="72"/>
              </a:xfrm>
              <a:prstGeom prst="line">
                <a:avLst/>
              </a:prstGeom>
              <a:noFill/>
              <a:ln w="12700">
                <a:solidFill>
                  <a:schemeClr val="tx1"/>
                </a:solidFill>
                <a:round/>
                <a:headEnd/>
                <a:tailEnd/>
              </a:ln>
            </p:spPr>
            <p:txBody>
              <a:bodyPr wrap="none" anchor="ctr">
                <a:spAutoFit/>
              </a:bodyPr>
              <a:lstStyle/>
              <a:p>
                <a:endParaRPr lang="en-US"/>
              </a:p>
            </p:txBody>
          </p:sp>
          <p:sp>
            <p:nvSpPr>
              <p:cNvPr id="59441" name="Line 10"/>
              <p:cNvSpPr>
                <a:spLocks noChangeShapeType="1"/>
              </p:cNvSpPr>
              <p:nvPr/>
            </p:nvSpPr>
            <p:spPr bwMode="auto">
              <a:xfrm>
                <a:off x="1920" y="1520"/>
                <a:ext cx="0" cy="96"/>
              </a:xfrm>
              <a:prstGeom prst="line">
                <a:avLst/>
              </a:prstGeom>
              <a:noFill/>
              <a:ln w="12700">
                <a:solidFill>
                  <a:schemeClr val="tx1"/>
                </a:solidFill>
                <a:round/>
                <a:headEnd/>
                <a:tailEnd/>
              </a:ln>
            </p:spPr>
            <p:txBody>
              <a:bodyPr wrap="none" anchor="ctr">
                <a:spAutoFit/>
              </a:bodyPr>
              <a:lstStyle/>
              <a:p>
                <a:endParaRPr lang="en-US"/>
              </a:p>
            </p:txBody>
          </p:sp>
          <p:sp>
            <p:nvSpPr>
              <p:cNvPr id="59442" name="Line 11"/>
              <p:cNvSpPr>
                <a:spLocks noChangeShapeType="1"/>
              </p:cNvSpPr>
              <p:nvPr/>
            </p:nvSpPr>
            <p:spPr bwMode="auto">
              <a:xfrm>
                <a:off x="1864" y="1520"/>
                <a:ext cx="0" cy="104"/>
              </a:xfrm>
              <a:prstGeom prst="line">
                <a:avLst/>
              </a:prstGeom>
              <a:noFill/>
              <a:ln w="12700">
                <a:solidFill>
                  <a:schemeClr val="tx1"/>
                </a:solidFill>
                <a:round/>
                <a:headEnd/>
                <a:tailEnd/>
              </a:ln>
            </p:spPr>
            <p:txBody>
              <a:bodyPr wrap="none" anchor="ctr">
                <a:spAutoFit/>
              </a:bodyPr>
              <a:lstStyle/>
              <a:p>
                <a:endParaRPr lang="en-US"/>
              </a:p>
            </p:txBody>
          </p:sp>
          <p:sp>
            <p:nvSpPr>
              <p:cNvPr id="59443" name="Line 12"/>
              <p:cNvSpPr>
                <a:spLocks noChangeShapeType="1"/>
              </p:cNvSpPr>
              <p:nvPr/>
            </p:nvSpPr>
            <p:spPr bwMode="auto">
              <a:xfrm>
                <a:off x="1448" y="1528"/>
                <a:ext cx="0" cy="72"/>
              </a:xfrm>
              <a:prstGeom prst="line">
                <a:avLst/>
              </a:prstGeom>
              <a:noFill/>
              <a:ln w="12700">
                <a:solidFill>
                  <a:schemeClr val="tx1"/>
                </a:solidFill>
                <a:round/>
                <a:headEnd/>
                <a:tailEnd/>
              </a:ln>
            </p:spPr>
            <p:txBody>
              <a:bodyPr wrap="none" anchor="ctr">
                <a:spAutoFit/>
              </a:bodyPr>
              <a:lstStyle/>
              <a:p>
                <a:endParaRPr lang="en-US"/>
              </a:p>
            </p:txBody>
          </p:sp>
          <p:sp>
            <p:nvSpPr>
              <p:cNvPr id="59444" name="Line 13"/>
              <p:cNvSpPr>
                <a:spLocks noChangeShapeType="1"/>
              </p:cNvSpPr>
              <p:nvPr/>
            </p:nvSpPr>
            <p:spPr bwMode="auto">
              <a:xfrm>
                <a:off x="1640" y="1528"/>
                <a:ext cx="0" cy="72"/>
              </a:xfrm>
              <a:prstGeom prst="line">
                <a:avLst/>
              </a:prstGeom>
              <a:noFill/>
              <a:ln w="12700">
                <a:solidFill>
                  <a:schemeClr val="tx1"/>
                </a:solidFill>
                <a:round/>
                <a:headEnd/>
                <a:tailEnd/>
              </a:ln>
            </p:spPr>
            <p:txBody>
              <a:bodyPr wrap="none" anchor="ctr">
                <a:spAutoFit/>
              </a:bodyPr>
              <a:lstStyle/>
              <a:p>
                <a:endParaRPr lang="en-US"/>
              </a:p>
            </p:txBody>
          </p:sp>
        </p:grpSp>
        <p:grpSp>
          <p:nvGrpSpPr>
            <p:cNvPr id="59413" name="Group 14"/>
            <p:cNvGrpSpPr>
              <a:grpSpLocks/>
            </p:cNvGrpSpPr>
            <p:nvPr/>
          </p:nvGrpSpPr>
          <p:grpSpPr bwMode="auto">
            <a:xfrm>
              <a:off x="1092" y="2072"/>
              <a:ext cx="168" cy="1356"/>
              <a:chOff x="1096" y="1552"/>
              <a:chExt cx="168" cy="1356"/>
            </a:xfrm>
          </p:grpSpPr>
          <p:sp>
            <p:nvSpPr>
              <p:cNvPr id="59436" name="Freeform 15"/>
              <p:cNvSpPr>
                <a:spLocks/>
              </p:cNvSpPr>
              <p:nvPr/>
            </p:nvSpPr>
            <p:spPr bwMode="auto">
              <a:xfrm>
                <a:off x="1096" y="1584"/>
                <a:ext cx="140" cy="1284"/>
              </a:xfrm>
              <a:custGeom>
                <a:avLst/>
                <a:gdLst>
                  <a:gd name="T0" fmla="*/ 12 w 140"/>
                  <a:gd name="T1" fmla="*/ 0 h 1284"/>
                  <a:gd name="T2" fmla="*/ 76 w 140"/>
                  <a:gd name="T3" fmla="*/ 0 h 1284"/>
                  <a:gd name="T4" fmla="*/ 76 w 140"/>
                  <a:gd name="T5" fmla="*/ 52 h 1284"/>
                  <a:gd name="T6" fmla="*/ 140 w 140"/>
                  <a:gd name="T7" fmla="*/ 52 h 1284"/>
                  <a:gd name="T8" fmla="*/ 140 w 140"/>
                  <a:gd name="T9" fmla="*/ 1244 h 1284"/>
                  <a:gd name="T10" fmla="*/ 88 w 140"/>
                  <a:gd name="T11" fmla="*/ 1244 h 1284"/>
                  <a:gd name="T12" fmla="*/ 88 w 140"/>
                  <a:gd name="T13" fmla="*/ 1284 h 1284"/>
                  <a:gd name="T14" fmla="*/ 44 w 140"/>
                  <a:gd name="T15" fmla="*/ 1284 h 1284"/>
                  <a:gd name="T16" fmla="*/ 40 w 140"/>
                  <a:gd name="T17" fmla="*/ 1248 h 1284"/>
                  <a:gd name="T18" fmla="*/ 16 w 140"/>
                  <a:gd name="T19" fmla="*/ 1228 h 1284"/>
                  <a:gd name="T20" fmla="*/ 44 w 140"/>
                  <a:gd name="T21" fmla="*/ 1208 h 1284"/>
                  <a:gd name="T22" fmla="*/ 12 w 140"/>
                  <a:gd name="T23" fmla="*/ 1192 h 1284"/>
                  <a:gd name="T24" fmla="*/ 52 w 140"/>
                  <a:gd name="T25" fmla="*/ 1172 h 1284"/>
                  <a:gd name="T26" fmla="*/ 12 w 140"/>
                  <a:gd name="T27" fmla="*/ 1152 h 1284"/>
                  <a:gd name="T28" fmla="*/ 44 w 140"/>
                  <a:gd name="T29" fmla="*/ 1132 h 1284"/>
                  <a:gd name="T30" fmla="*/ 52 w 140"/>
                  <a:gd name="T31" fmla="*/ 188 h 1284"/>
                  <a:gd name="T32" fmla="*/ 12 w 140"/>
                  <a:gd name="T33" fmla="*/ 168 h 1284"/>
                  <a:gd name="T34" fmla="*/ 44 w 140"/>
                  <a:gd name="T35" fmla="*/ 148 h 1284"/>
                  <a:gd name="T36" fmla="*/ 0 w 140"/>
                  <a:gd name="T37" fmla="*/ 124 h 1284"/>
                  <a:gd name="T38" fmla="*/ 48 w 140"/>
                  <a:gd name="T39" fmla="*/ 104 h 1284"/>
                  <a:gd name="T40" fmla="*/ 0 w 140"/>
                  <a:gd name="T41" fmla="*/ 76 h 1284"/>
                  <a:gd name="T42" fmla="*/ 44 w 140"/>
                  <a:gd name="T43" fmla="*/ 56 h 1284"/>
                  <a:gd name="T44" fmla="*/ 16 w 140"/>
                  <a:gd name="T45" fmla="*/ 44 h 1284"/>
                  <a:gd name="T46" fmla="*/ 12 w 140"/>
                  <a:gd name="T47" fmla="*/ 0 h 12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0"/>
                  <a:gd name="T73" fmla="*/ 0 h 1284"/>
                  <a:gd name="T74" fmla="*/ 140 w 140"/>
                  <a:gd name="T75" fmla="*/ 1284 h 128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0" h="1284">
                    <a:moveTo>
                      <a:pt x="12" y="0"/>
                    </a:moveTo>
                    <a:lnTo>
                      <a:pt x="76" y="0"/>
                    </a:lnTo>
                    <a:lnTo>
                      <a:pt x="76" y="52"/>
                    </a:lnTo>
                    <a:lnTo>
                      <a:pt x="140" y="52"/>
                    </a:lnTo>
                    <a:lnTo>
                      <a:pt x="140" y="1244"/>
                    </a:lnTo>
                    <a:lnTo>
                      <a:pt x="88" y="1244"/>
                    </a:lnTo>
                    <a:lnTo>
                      <a:pt x="88" y="1284"/>
                    </a:lnTo>
                    <a:lnTo>
                      <a:pt x="44" y="1284"/>
                    </a:lnTo>
                    <a:lnTo>
                      <a:pt x="40" y="1248"/>
                    </a:lnTo>
                    <a:lnTo>
                      <a:pt x="16" y="1228"/>
                    </a:lnTo>
                    <a:lnTo>
                      <a:pt x="44" y="1208"/>
                    </a:lnTo>
                    <a:lnTo>
                      <a:pt x="12" y="1192"/>
                    </a:lnTo>
                    <a:lnTo>
                      <a:pt x="52" y="1172"/>
                    </a:lnTo>
                    <a:lnTo>
                      <a:pt x="12" y="1152"/>
                    </a:lnTo>
                    <a:lnTo>
                      <a:pt x="44" y="1132"/>
                    </a:lnTo>
                    <a:lnTo>
                      <a:pt x="52" y="188"/>
                    </a:lnTo>
                    <a:lnTo>
                      <a:pt x="12" y="168"/>
                    </a:lnTo>
                    <a:lnTo>
                      <a:pt x="44" y="148"/>
                    </a:lnTo>
                    <a:lnTo>
                      <a:pt x="0" y="124"/>
                    </a:lnTo>
                    <a:lnTo>
                      <a:pt x="48" y="104"/>
                    </a:lnTo>
                    <a:lnTo>
                      <a:pt x="0" y="76"/>
                    </a:lnTo>
                    <a:lnTo>
                      <a:pt x="44" y="56"/>
                    </a:lnTo>
                    <a:lnTo>
                      <a:pt x="16" y="44"/>
                    </a:lnTo>
                    <a:lnTo>
                      <a:pt x="12" y="0"/>
                    </a:lnTo>
                    <a:close/>
                  </a:path>
                </a:pathLst>
              </a:custGeom>
              <a:solidFill>
                <a:schemeClr val="bg1"/>
              </a:solidFill>
              <a:ln w="12700" cap="flat" cmpd="sng">
                <a:solidFill>
                  <a:schemeClr val="tx1"/>
                </a:solidFill>
                <a:prstDash val="solid"/>
                <a:round/>
                <a:headEnd/>
                <a:tailEnd/>
              </a:ln>
            </p:spPr>
            <p:txBody>
              <a:bodyPr wrap="none" anchor="ctr">
                <a:spAutoFit/>
              </a:bodyPr>
              <a:lstStyle/>
              <a:p>
                <a:endParaRPr lang="en-US"/>
              </a:p>
            </p:txBody>
          </p:sp>
          <p:sp>
            <p:nvSpPr>
              <p:cNvPr id="59437" name="Oval 16"/>
              <p:cNvSpPr>
                <a:spLocks noChangeArrowheads="1"/>
              </p:cNvSpPr>
              <p:nvPr/>
            </p:nvSpPr>
            <p:spPr bwMode="auto">
              <a:xfrm>
                <a:off x="1180" y="1552"/>
                <a:ext cx="72" cy="72"/>
              </a:xfrm>
              <a:prstGeom prst="ellipse">
                <a:avLst/>
              </a:prstGeom>
              <a:solidFill>
                <a:schemeClr val="tx1"/>
              </a:solidFill>
              <a:ln w="12700">
                <a:solidFill>
                  <a:schemeClr val="tx1"/>
                </a:solidFill>
                <a:round/>
                <a:headEnd/>
                <a:tailEnd/>
              </a:ln>
            </p:spPr>
            <p:txBody>
              <a:bodyPr wrap="none" anchor="ctr">
                <a:spAutoFit/>
              </a:bodyPr>
              <a:lstStyle/>
              <a:p>
                <a:endParaRPr lang="en-US"/>
              </a:p>
            </p:txBody>
          </p:sp>
          <p:sp>
            <p:nvSpPr>
              <p:cNvPr id="59438" name="Oval 17"/>
              <p:cNvSpPr>
                <a:spLocks noChangeArrowheads="1"/>
              </p:cNvSpPr>
              <p:nvPr/>
            </p:nvSpPr>
            <p:spPr bwMode="auto">
              <a:xfrm>
                <a:off x="1192" y="2836"/>
                <a:ext cx="72" cy="72"/>
              </a:xfrm>
              <a:prstGeom prst="ellipse">
                <a:avLst/>
              </a:prstGeom>
              <a:solidFill>
                <a:schemeClr val="tx1"/>
              </a:solidFill>
              <a:ln w="12700">
                <a:solidFill>
                  <a:schemeClr val="tx1"/>
                </a:solidFill>
                <a:round/>
                <a:headEnd/>
                <a:tailEnd/>
              </a:ln>
            </p:spPr>
            <p:txBody>
              <a:bodyPr wrap="none" anchor="ctr">
                <a:spAutoFit/>
              </a:bodyPr>
              <a:lstStyle/>
              <a:p>
                <a:endParaRPr lang="en-US"/>
              </a:p>
            </p:txBody>
          </p:sp>
        </p:grpSp>
        <p:grpSp>
          <p:nvGrpSpPr>
            <p:cNvPr id="59414" name="Group 18"/>
            <p:cNvGrpSpPr>
              <a:grpSpLocks/>
            </p:cNvGrpSpPr>
            <p:nvPr/>
          </p:nvGrpSpPr>
          <p:grpSpPr bwMode="auto">
            <a:xfrm flipH="1">
              <a:off x="2040" y="2072"/>
              <a:ext cx="168" cy="1356"/>
              <a:chOff x="1096" y="1552"/>
              <a:chExt cx="168" cy="1356"/>
            </a:xfrm>
          </p:grpSpPr>
          <p:sp>
            <p:nvSpPr>
              <p:cNvPr id="59433" name="Freeform 19"/>
              <p:cNvSpPr>
                <a:spLocks/>
              </p:cNvSpPr>
              <p:nvPr/>
            </p:nvSpPr>
            <p:spPr bwMode="auto">
              <a:xfrm>
                <a:off x="1096" y="1584"/>
                <a:ext cx="140" cy="1284"/>
              </a:xfrm>
              <a:custGeom>
                <a:avLst/>
                <a:gdLst>
                  <a:gd name="T0" fmla="*/ 12 w 140"/>
                  <a:gd name="T1" fmla="*/ 0 h 1284"/>
                  <a:gd name="T2" fmla="*/ 76 w 140"/>
                  <a:gd name="T3" fmla="*/ 0 h 1284"/>
                  <a:gd name="T4" fmla="*/ 76 w 140"/>
                  <a:gd name="T5" fmla="*/ 52 h 1284"/>
                  <a:gd name="T6" fmla="*/ 140 w 140"/>
                  <a:gd name="T7" fmla="*/ 52 h 1284"/>
                  <a:gd name="T8" fmla="*/ 140 w 140"/>
                  <a:gd name="T9" fmla="*/ 1244 h 1284"/>
                  <a:gd name="T10" fmla="*/ 88 w 140"/>
                  <a:gd name="T11" fmla="*/ 1244 h 1284"/>
                  <a:gd name="T12" fmla="*/ 88 w 140"/>
                  <a:gd name="T13" fmla="*/ 1284 h 1284"/>
                  <a:gd name="T14" fmla="*/ 44 w 140"/>
                  <a:gd name="T15" fmla="*/ 1284 h 1284"/>
                  <a:gd name="T16" fmla="*/ 40 w 140"/>
                  <a:gd name="T17" fmla="*/ 1248 h 1284"/>
                  <a:gd name="T18" fmla="*/ 16 w 140"/>
                  <a:gd name="T19" fmla="*/ 1228 h 1284"/>
                  <a:gd name="T20" fmla="*/ 44 w 140"/>
                  <a:gd name="T21" fmla="*/ 1208 h 1284"/>
                  <a:gd name="T22" fmla="*/ 12 w 140"/>
                  <a:gd name="T23" fmla="*/ 1192 h 1284"/>
                  <a:gd name="T24" fmla="*/ 52 w 140"/>
                  <a:gd name="T25" fmla="*/ 1172 h 1284"/>
                  <a:gd name="T26" fmla="*/ 12 w 140"/>
                  <a:gd name="T27" fmla="*/ 1152 h 1284"/>
                  <a:gd name="T28" fmla="*/ 44 w 140"/>
                  <a:gd name="T29" fmla="*/ 1132 h 1284"/>
                  <a:gd name="T30" fmla="*/ 52 w 140"/>
                  <a:gd name="T31" fmla="*/ 188 h 1284"/>
                  <a:gd name="T32" fmla="*/ 12 w 140"/>
                  <a:gd name="T33" fmla="*/ 168 h 1284"/>
                  <a:gd name="T34" fmla="*/ 44 w 140"/>
                  <a:gd name="T35" fmla="*/ 148 h 1284"/>
                  <a:gd name="T36" fmla="*/ 0 w 140"/>
                  <a:gd name="T37" fmla="*/ 124 h 1284"/>
                  <a:gd name="T38" fmla="*/ 48 w 140"/>
                  <a:gd name="T39" fmla="*/ 104 h 1284"/>
                  <a:gd name="T40" fmla="*/ 0 w 140"/>
                  <a:gd name="T41" fmla="*/ 76 h 1284"/>
                  <a:gd name="T42" fmla="*/ 44 w 140"/>
                  <a:gd name="T43" fmla="*/ 56 h 1284"/>
                  <a:gd name="T44" fmla="*/ 16 w 140"/>
                  <a:gd name="T45" fmla="*/ 44 h 1284"/>
                  <a:gd name="T46" fmla="*/ 12 w 140"/>
                  <a:gd name="T47" fmla="*/ 0 h 12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0"/>
                  <a:gd name="T73" fmla="*/ 0 h 1284"/>
                  <a:gd name="T74" fmla="*/ 140 w 140"/>
                  <a:gd name="T75" fmla="*/ 1284 h 128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0" h="1284">
                    <a:moveTo>
                      <a:pt x="12" y="0"/>
                    </a:moveTo>
                    <a:lnTo>
                      <a:pt x="76" y="0"/>
                    </a:lnTo>
                    <a:lnTo>
                      <a:pt x="76" y="52"/>
                    </a:lnTo>
                    <a:lnTo>
                      <a:pt x="140" y="52"/>
                    </a:lnTo>
                    <a:lnTo>
                      <a:pt x="140" y="1244"/>
                    </a:lnTo>
                    <a:lnTo>
                      <a:pt x="88" y="1244"/>
                    </a:lnTo>
                    <a:lnTo>
                      <a:pt x="88" y="1284"/>
                    </a:lnTo>
                    <a:lnTo>
                      <a:pt x="44" y="1284"/>
                    </a:lnTo>
                    <a:lnTo>
                      <a:pt x="40" y="1248"/>
                    </a:lnTo>
                    <a:lnTo>
                      <a:pt x="16" y="1228"/>
                    </a:lnTo>
                    <a:lnTo>
                      <a:pt x="44" y="1208"/>
                    </a:lnTo>
                    <a:lnTo>
                      <a:pt x="12" y="1192"/>
                    </a:lnTo>
                    <a:lnTo>
                      <a:pt x="52" y="1172"/>
                    </a:lnTo>
                    <a:lnTo>
                      <a:pt x="12" y="1152"/>
                    </a:lnTo>
                    <a:lnTo>
                      <a:pt x="44" y="1132"/>
                    </a:lnTo>
                    <a:lnTo>
                      <a:pt x="52" y="188"/>
                    </a:lnTo>
                    <a:lnTo>
                      <a:pt x="12" y="168"/>
                    </a:lnTo>
                    <a:lnTo>
                      <a:pt x="44" y="148"/>
                    </a:lnTo>
                    <a:lnTo>
                      <a:pt x="0" y="124"/>
                    </a:lnTo>
                    <a:lnTo>
                      <a:pt x="48" y="104"/>
                    </a:lnTo>
                    <a:lnTo>
                      <a:pt x="0" y="76"/>
                    </a:lnTo>
                    <a:lnTo>
                      <a:pt x="44" y="56"/>
                    </a:lnTo>
                    <a:lnTo>
                      <a:pt x="16" y="44"/>
                    </a:lnTo>
                    <a:lnTo>
                      <a:pt x="12" y="0"/>
                    </a:lnTo>
                    <a:close/>
                  </a:path>
                </a:pathLst>
              </a:custGeom>
              <a:solidFill>
                <a:schemeClr val="bg1"/>
              </a:solidFill>
              <a:ln w="12700" cap="flat" cmpd="sng">
                <a:solidFill>
                  <a:schemeClr val="tx1"/>
                </a:solidFill>
                <a:prstDash val="solid"/>
                <a:round/>
                <a:headEnd/>
                <a:tailEnd/>
              </a:ln>
            </p:spPr>
            <p:txBody>
              <a:bodyPr wrap="none" anchor="ctr">
                <a:spAutoFit/>
              </a:bodyPr>
              <a:lstStyle/>
              <a:p>
                <a:endParaRPr lang="en-US"/>
              </a:p>
            </p:txBody>
          </p:sp>
          <p:sp>
            <p:nvSpPr>
              <p:cNvPr id="59434" name="Oval 20"/>
              <p:cNvSpPr>
                <a:spLocks noChangeArrowheads="1"/>
              </p:cNvSpPr>
              <p:nvPr/>
            </p:nvSpPr>
            <p:spPr bwMode="auto">
              <a:xfrm>
                <a:off x="1180" y="1552"/>
                <a:ext cx="72" cy="72"/>
              </a:xfrm>
              <a:prstGeom prst="ellipse">
                <a:avLst/>
              </a:prstGeom>
              <a:solidFill>
                <a:schemeClr val="tx1"/>
              </a:solidFill>
              <a:ln w="12700">
                <a:solidFill>
                  <a:schemeClr val="tx1"/>
                </a:solidFill>
                <a:round/>
                <a:headEnd/>
                <a:tailEnd/>
              </a:ln>
            </p:spPr>
            <p:txBody>
              <a:bodyPr wrap="none" anchor="ctr">
                <a:spAutoFit/>
              </a:bodyPr>
              <a:lstStyle/>
              <a:p>
                <a:endParaRPr lang="en-US"/>
              </a:p>
            </p:txBody>
          </p:sp>
          <p:sp>
            <p:nvSpPr>
              <p:cNvPr id="59435" name="Oval 21"/>
              <p:cNvSpPr>
                <a:spLocks noChangeArrowheads="1"/>
              </p:cNvSpPr>
              <p:nvPr/>
            </p:nvSpPr>
            <p:spPr bwMode="auto">
              <a:xfrm>
                <a:off x="1192" y="2836"/>
                <a:ext cx="72" cy="72"/>
              </a:xfrm>
              <a:prstGeom prst="ellipse">
                <a:avLst/>
              </a:prstGeom>
              <a:solidFill>
                <a:schemeClr val="tx1"/>
              </a:solidFill>
              <a:ln w="12700">
                <a:solidFill>
                  <a:schemeClr val="tx1"/>
                </a:solidFill>
                <a:round/>
                <a:headEnd/>
                <a:tailEnd/>
              </a:ln>
            </p:spPr>
            <p:txBody>
              <a:bodyPr wrap="none" anchor="ctr">
                <a:spAutoFit/>
              </a:bodyPr>
              <a:lstStyle/>
              <a:p>
                <a:endParaRPr lang="en-US"/>
              </a:p>
            </p:txBody>
          </p:sp>
        </p:grpSp>
        <p:grpSp>
          <p:nvGrpSpPr>
            <p:cNvPr id="59415" name="Group 22"/>
            <p:cNvGrpSpPr>
              <a:grpSpLocks/>
            </p:cNvGrpSpPr>
            <p:nvPr/>
          </p:nvGrpSpPr>
          <p:grpSpPr bwMode="auto">
            <a:xfrm>
              <a:off x="1282" y="2212"/>
              <a:ext cx="714" cy="188"/>
              <a:chOff x="1282" y="1520"/>
              <a:chExt cx="756" cy="176"/>
            </a:xfrm>
          </p:grpSpPr>
          <p:sp>
            <p:nvSpPr>
              <p:cNvPr id="59427" name="Rectangle 23"/>
              <p:cNvSpPr>
                <a:spLocks noChangeArrowheads="1"/>
              </p:cNvSpPr>
              <p:nvPr/>
            </p:nvSpPr>
            <p:spPr bwMode="auto">
              <a:xfrm>
                <a:off x="1282" y="1616"/>
                <a:ext cx="756" cy="80"/>
              </a:xfrm>
              <a:prstGeom prst="rect">
                <a:avLst/>
              </a:prstGeom>
              <a:solidFill>
                <a:schemeClr val="bg1"/>
              </a:solidFill>
              <a:ln w="12700">
                <a:solidFill>
                  <a:schemeClr val="tx1"/>
                </a:solidFill>
                <a:miter lim="800000"/>
                <a:headEnd/>
                <a:tailEnd/>
              </a:ln>
            </p:spPr>
            <p:txBody>
              <a:bodyPr anchor="ctr">
                <a:spAutoFit/>
              </a:bodyPr>
              <a:lstStyle/>
              <a:p>
                <a:endParaRPr lang="en-US"/>
              </a:p>
            </p:txBody>
          </p:sp>
          <p:sp>
            <p:nvSpPr>
              <p:cNvPr id="59428" name="Line 24"/>
              <p:cNvSpPr>
                <a:spLocks noChangeShapeType="1"/>
              </p:cNvSpPr>
              <p:nvPr/>
            </p:nvSpPr>
            <p:spPr bwMode="auto">
              <a:xfrm>
                <a:off x="1384" y="1536"/>
                <a:ext cx="0" cy="72"/>
              </a:xfrm>
              <a:prstGeom prst="line">
                <a:avLst/>
              </a:prstGeom>
              <a:noFill/>
              <a:ln w="12700">
                <a:solidFill>
                  <a:schemeClr val="tx1"/>
                </a:solidFill>
                <a:round/>
                <a:headEnd/>
                <a:tailEnd/>
              </a:ln>
            </p:spPr>
            <p:txBody>
              <a:bodyPr wrap="none" anchor="ctr">
                <a:spAutoFit/>
              </a:bodyPr>
              <a:lstStyle/>
              <a:p>
                <a:endParaRPr lang="en-US"/>
              </a:p>
            </p:txBody>
          </p:sp>
          <p:sp>
            <p:nvSpPr>
              <p:cNvPr id="59429" name="Line 25"/>
              <p:cNvSpPr>
                <a:spLocks noChangeShapeType="1"/>
              </p:cNvSpPr>
              <p:nvPr/>
            </p:nvSpPr>
            <p:spPr bwMode="auto">
              <a:xfrm>
                <a:off x="1920" y="1520"/>
                <a:ext cx="0" cy="96"/>
              </a:xfrm>
              <a:prstGeom prst="line">
                <a:avLst/>
              </a:prstGeom>
              <a:noFill/>
              <a:ln w="12700">
                <a:solidFill>
                  <a:schemeClr val="tx1"/>
                </a:solidFill>
                <a:round/>
                <a:headEnd/>
                <a:tailEnd/>
              </a:ln>
            </p:spPr>
            <p:txBody>
              <a:bodyPr wrap="none" anchor="ctr">
                <a:spAutoFit/>
              </a:bodyPr>
              <a:lstStyle/>
              <a:p>
                <a:endParaRPr lang="en-US"/>
              </a:p>
            </p:txBody>
          </p:sp>
          <p:sp>
            <p:nvSpPr>
              <p:cNvPr id="59430" name="Line 26"/>
              <p:cNvSpPr>
                <a:spLocks noChangeShapeType="1"/>
              </p:cNvSpPr>
              <p:nvPr/>
            </p:nvSpPr>
            <p:spPr bwMode="auto">
              <a:xfrm>
                <a:off x="1864" y="1520"/>
                <a:ext cx="0" cy="104"/>
              </a:xfrm>
              <a:prstGeom prst="line">
                <a:avLst/>
              </a:prstGeom>
              <a:noFill/>
              <a:ln w="12700">
                <a:solidFill>
                  <a:schemeClr val="tx1"/>
                </a:solidFill>
                <a:round/>
                <a:headEnd/>
                <a:tailEnd/>
              </a:ln>
            </p:spPr>
            <p:txBody>
              <a:bodyPr wrap="none" anchor="ctr">
                <a:spAutoFit/>
              </a:bodyPr>
              <a:lstStyle/>
              <a:p>
                <a:endParaRPr lang="en-US"/>
              </a:p>
            </p:txBody>
          </p:sp>
          <p:sp>
            <p:nvSpPr>
              <p:cNvPr id="59431" name="Line 27"/>
              <p:cNvSpPr>
                <a:spLocks noChangeShapeType="1"/>
              </p:cNvSpPr>
              <p:nvPr/>
            </p:nvSpPr>
            <p:spPr bwMode="auto">
              <a:xfrm>
                <a:off x="1448" y="1528"/>
                <a:ext cx="0" cy="72"/>
              </a:xfrm>
              <a:prstGeom prst="line">
                <a:avLst/>
              </a:prstGeom>
              <a:noFill/>
              <a:ln w="12700">
                <a:solidFill>
                  <a:schemeClr val="tx1"/>
                </a:solidFill>
                <a:round/>
                <a:headEnd/>
                <a:tailEnd/>
              </a:ln>
            </p:spPr>
            <p:txBody>
              <a:bodyPr wrap="none" anchor="ctr">
                <a:spAutoFit/>
              </a:bodyPr>
              <a:lstStyle/>
              <a:p>
                <a:endParaRPr lang="en-US"/>
              </a:p>
            </p:txBody>
          </p:sp>
          <p:sp>
            <p:nvSpPr>
              <p:cNvPr id="59432" name="Line 28"/>
              <p:cNvSpPr>
                <a:spLocks noChangeShapeType="1"/>
              </p:cNvSpPr>
              <p:nvPr/>
            </p:nvSpPr>
            <p:spPr bwMode="auto">
              <a:xfrm>
                <a:off x="1640" y="1528"/>
                <a:ext cx="0" cy="72"/>
              </a:xfrm>
              <a:prstGeom prst="line">
                <a:avLst/>
              </a:prstGeom>
              <a:noFill/>
              <a:ln w="12700">
                <a:solidFill>
                  <a:schemeClr val="tx1"/>
                </a:solidFill>
                <a:round/>
                <a:headEnd/>
                <a:tailEnd/>
              </a:ln>
            </p:spPr>
            <p:txBody>
              <a:bodyPr wrap="none" anchor="ctr">
                <a:spAutoFit/>
              </a:bodyPr>
              <a:lstStyle/>
              <a:p>
                <a:endParaRPr lang="en-US"/>
              </a:p>
            </p:txBody>
          </p:sp>
        </p:grpSp>
        <p:sp>
          <p:nvSpPr>
            <p:cNvPr id="59416" name="Rectangle 29"/>
            <p:cNvSpPr>
              <a:spLocks noChangeArrowheads="1"/>
            </p:cNvSpPr>
            <p:nvPr/>
          </p:nvSpPr>
          <p:spPr bwMode="auto">
            <a:xfrm>
              <a:off x="1344" y="2448"/>
              <a:ext cx="624" cy="852"/>
            </a:xfrm>
            <a:prstGeom prst="rect">
              <a:avLst/>
            </a:prstGeom>
            <a:solidFill>
              <a:schemeClr val="bg1"/>
            </a:solidFill>
            <a:ln w="12700">
              <a:solidFill>
                <a:schemeClr val="tx1"/>
              </a:solidFill>
              <a:miter lim="800000"/>
              <a:headEnd/>
              <a:tailEnd/>
            </a:ln>
          </p:spPr>
          <p:txBody>
            <a:bodyPr anchor="ctr">
              <a:spAutoFit/>
            </a:bodyPr>
            <a:lstStyle/>
            <a:p>
              <a:endParaRPr lang="en-US"/>
            </a:p>
          </p:txBody>
        </p:sp>
        <p:grpSp>
          <p:nvGrpSpPr>
            <p:cNvPr id="59417" name="Group 30"/>
            <p:cNvGrpSpPr>
              <a:grpSpLocks/>
            </p:cNvGrpSpPr>
            <p:nvPr/>
          </p:nvGrpSpPr>
          <p:grpSpPr bwMode="auto">
            <a:xfrm>
              <a:off x="1036" y="1888"/>
              <a:ext cx="1216" cy="220"/>
              <a:chOff x="1040" y="1360"/>
              <a:chExt cx="1216" cy="220"/>
            </a:xfrm>
          </p:grpSpPr>
          <p:sp>
            <p:nvSpPr>
              <p:cNvPr id="59425" name="Freeform 31"/>
              <p:cNvSpPr>
                <a:spLocks/>
              </p:cNvSpPr>
              <p:nvPr/>
            </p:nvSpPr>
            <p:spPr bwMode="auto">
              <a:xfrm>
                <a:off x="1040" y="1360"/>
                <a:ext cx="236" cy="220"/>
              </a:xfrm>
              <a:custGeom>
                <a:avLst/>
                <a:gdLst>
                  <a:gd name="T0" fmla="*/ 68 w 236"/>
                  <a:gd name="T1" fmla="*/ 36 h 220"/>
                  <a:gd name="T2" fmla="*/ 236 w 236"/>
                  <a:gd name="T3" fmla="*/ 36 h 220"/>
                  <a:gd name="T4" fmla="*/ 236 w 236"/>
                  <a:gd name="T5" fmla="*/ 0 h 220"/>
                  <a:gd name="T6" fmla="*/ 0 w 236"/>
                  <a:gd name="T7" fmla="*/ 0 h 220"/>
                  <a:gd name="T8" fmla="*/ 0 w 236"/>
                  <a:gd name="T9" fmla="*/ 220 h 220"/>
                  <a:gd name="T10" fmla="*/ 36 w 236"/>
                  <a:gd name="T11" fmla="*/ 220 h 220"/>
                  <a:gd name="T12" fmla="*/ 36 w 236"/>
                  <a:gd name="T13" fmla="*/ 188 h 220"/>
                  <a:gd name="T14" fmla="*/ 64 w 236"/>
                  <a:gd name="T15" fmla="*/ 176 h 220"/>
                  <a:gd name="T16" fmla="*/ 28 w 236"/>
                  <a:gd name="T17" fmla="*/ 148 h 220"/>
                  <a:gd name="T18" fmla="*/ 68 w 236"/>
                  <a:gd name="T19" fmla="*/ 132 h 220"/>
                  <a:gd name="T20" fmla="*/ 28 w 236"/>
                  <a:gd name="T21" fmla="*/ 108 h 220"/>
                  <a:gd name="T22" fmla="*/ 72 w 236"/>
                  <a:gd name="T23" fmla="*/ 92 h 220"/>
                  <a:gd name="T24" fmla="*/ 32 w 236"/>
                  <a:gd name="T25" fmla="*/ 64 h 220"/>
                  <a:gd name="T26" fmla="*/ 68 w 236"/>
                  <a:gd name="T27" fmla="*/ 36 h 2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6"/>
                  <a:gd name="T43" fmla="*/ 0 h 220"/>
                  <a:gd name="T44" fmla="*/ 236 w 236"/>
                  <a:gd name="T45" fmla="*/ 220 h 2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6" h="220">
                    <a:moveTo>
                      <a:pt x="68" y="36"/>
                    </a:moveTo>
                    <a:lnTo>
                      <a:pt x="236" y="36"/>
                    </a:lnTo>
                    <a:lnTo>
                      <a:pt x="236" y="0"/>
                    </a:lnTo>
                    <a:lnTo>
                      <a:pt x="0" y="0"/>
                    </a:lnTo>
                    <a:lnTo>
                      <a:pt x="0" y="220"/>
                    </a:lnTo>
                    <a:lnTo>
                      <a:pt x="36" y="220"/>
                    </a:lnTo>
                    <a:lnTo>
                      <a:pt x="36" y="188"/>
                    </a:lnTo>
                    <a:lnTo>
                      <a:pt x="64" y="176"/>
                    </a:lnTo>
                    <a:lnTo>
                      <a:pt x="28" y="148"/>
                    </a:lnTo>
                    <a:lnTo>
                      <a:pt x="68" y="132"/>
                    </a:lnTo>
                    <a:lnTo>
                      <a:pt x="28" y="108"/>
                    </a:lnTo>
                    <a:lnTo>
                      <a:pt x="72" y="92"/>
                    </a:lnTo>
                    <a:lnTo>
                      <a:pt x="32" y="64"/>
                    </a:lnTo>
                    <a:lnTo>
                      <a:pt x="68" y="36"/>
                    </a:lnTo>
                    <a:close/>
                  </a:path>
                </a:pathLst>
              </a:custGeom>
              <a:solidFill>
                <a:schemeClr val="bg1"/>
              </a:solidFill>
              <a:ln w="12700" cap="flat" cmpd="sng">
                <a:solidFill>
                  <a:schemeClr val="tx1"/>
                </a:solidFill>
                <a:prstDash val="solid"/>
                <a:round/>
                <a:headEnd/>
                <a:tailEnd/>
              </a:ln>
            </p:spPr>
            <p:txBody>
              <a:bodyPr wrap="none" anchor="ctr">
                <a:spAutoFit/>
              </a:bodyPr>
              <a:lstStyle/>
              <a:p>
                <a:endParaRPr lang="en-US"/>
              </a:p>
            </p:txBody>
          </p:sp>
          <p:sp>
            <p:nvSpPr>
              <p:cNvPr id="59426" name="Freeform 32"/>
              <p:cNvSpPr>
                <a:spLocks/>
              </p:cNvSpPr>
              <p:nvPr/>
            </p:nvSpPr>
            <p:spPr bwMode="auto">
              <a:xfrm flipH="1">
                <a:off x="2020" y="1360"/>
                <a:ext cx="236" cy="220"/>
              </a:xfrm>
              <a:custGeom>
                <a:avLst/>
                <a:gdLst>
                  <a:gd name="T0" fmla="*/ 68 w 236"/>
                  <a:gd name="T1" fmla="*/ 36 h 220"/>
                  <a:gd name="T2" fmla="*/ 236 w 236"/>
                  <a:gd name="T3" fmla="*/ 36 h 220"/>
                  <a:gd name="T4" fmla="*/ 236 w 236"/>
                  <a:gd name="T5" fmla="*/ 0 h 220"/>
                  <a:gd name="T6" fmla="*/ 0 w 236"/>
                  <a:gd name="T7" fmla="*/ 0 h 220"/>
                  <a:gd name="T8" fmla="*/ 0 w 236"/>
                  <a:gd name="T9" fmla="*/ 220 h 220"/>
                  <a:gd name="T10" fmla="*/ 36 w 236"/>
                  <a:gd name="T11" fmla="*/ 220 h 220"/>
                  <a:gd name="T12" fmla="*/ 36 w 236"/>
                  <a:gd name="T13" fmla="*/ 188 h 220"/>
                  <a:gd name="T14" fmla="*/ 64 w 236"/>
                  <a:gd name="T15" fmla="*/ 176 h 220"/>
                  <a:gd name="T16" fmla="*/ 28 w 236"/>
                  <a:gd name="T17" fmla="*/ 148 h 220"/>
                  <a:gd name="T18" fmla="*/ 68 w 236"/>
                  <a:gd name="T19" fmla="*/ 132 h 220"/>
                  <a:gd name="T20" fmla="*/ 28 w 236"/>
                  <a:gd name="T21" fmla="*/ 108 h 220"/>
                  <a:gd name="T22" fmla="*/ 72 w 236"/>
                  <a:gd name="T23" fmla="*/ 92 h 220"/>
                  <a:gd name="T24" fmla="*/ 32 w 236"/>
                  <a:gd name="T25" fmla="*/ 64 h 220"/>
                  <a:gd name="T26" fmla="*/ 68 w 236"/>
                  <a:gd name="T27" fmla="*/ 36 h 2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6"/>
                  <a:gd name="T43" fmla="*/ 0 h 220"/>
                  <a:gd name="T44" fmla="*/ 236 w 236"/>
                  <a:gd name="T45" fmla="*/ 220 h 2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6" h="220">
                    <a:moveTo>
                      <a:pt x="68" y="36"/>
                    </a:moveTo>
                    <a:lnTo>
                      <a:pt x="236" y="36"/>
                    </a:lnTo>
                    <a:lnTo>
                      <a:pt x="236" y="0"/>
                    </a:lnTo>
                    <a:lnTo>
                      <a:pt x="0" y="0"/>
                    </a:lnTo>
                    <a:lnTo>
                      <a:pt x="0" y="220"/>
                    </a:lnTo>
                    <a:lnTo>
                      <a:pt x="36" y="220"/>
                    </a:lnTo>
                    <a:lnTo>
                      <a:pt x="36" y="188"/>
                    </a:lnTo>
                    <a:lnTo>
                      <a:pt x="64" y="176"/>
                    </a:lnTo>
                    <a:lnTo>
                      <a:pt x="28" y="148"/>
                    </a:lnTo>
                    <a:lnTo>
                      <a:pt x="68" y="132"/>
                    </a:lnTo>
                    <a:lnTo>
                      <a:pt x="28" y="108"/>
                    </a:lnTo>
                    <a:lnTo>
                      <a:pt x="72" y="92"/>
                    </a:lnTo>
                    <a:lnTo>
                      <a:pt x="32" y="64"/>
                    </a:lnTo>
                    <a:lnTo>
                      <a:pt x="68" y="36"/>
                    </a:lnTo>
                    <a:close/>
                  </a:path>
                </a:pathLst>
              </a:custGeom>
              <a:solidFill>
                <a:schemeClr val="bg1"/>
              </a:solidFill>
              <a:ln w="12700" cap="flat" cmpd="sng">
                <a:solidFill>
                  <a:schemeClr val="tx1"/>
                </a:solidFill>
                <a:prstDash val="solid"/>
                <a:round/>
                <a:headEnd/>
                <a:tailEnd/>
              </a:ln>
            </p:spPr>
            <p:txBody>
              <a:bodyPr wrap="none" anchor="ctr">
                <a:spAutoFit/>
              </a:bodyPr>
              <a:lstStyle/>
              <a:p>
                <a:endParaRPr lang="en-US"/>
              </a:p>
            </p:txBody>
          </p:sp>
        </p:grpSp>
        <p:grpSp>
          <p:nvGrpSpPr>
            <p:cNvPr id="59418" name="Group 33"/>
            <p:cNvGrpSpPr>
              <a:grpSpLocks/>
            </p:cNvGrpSpPr>
            <p:nvPr/>
          </p:nvGrpSpPr>
          <p:grpSpPr bwMode="auto">
            <a:xfrm flipV="1">
              <a:off x="1032" y="3324"/>
              <a:ext cx="1216" cy="220"/>
              <a:chOff x="1040" y="1360"/>
              <a:chExt cx="1216" cy="220"/>
            </a:xfrm>
          </p:grpSpPr>
          <p:sp>
            <p:nvSpPr>
              <p:cNvPr id="59423" name="Freeform 34"/>
              <p:cNvSpPr>
                <a:spLocks/>
              </p:cNvSpPr>
              <p:nvPr/>
            </p:nvSpPr>
            <p:spPr bwMode="auto">
              <a:xfrm>
                <a:off x="1040" y="1360"/>
                <a:ext cx="236" cy="220"/>
              </a:xfrm>
              <a:custGeom>
                <a:avLst/>
                <a:gdLst>
                  <a:gd name="T0" fmla="*/ 68 w 236"/>
                  <a:gd name="T1" fmla="*/ 36 h 220"/>
                  <a:gd name="T2" fmla="*/ 236 w 236"/>
                  <a:gd name="T3" fmla="*/ 36 h 220"/>
                  <a:gd name="T4" fmla="*/ 236 w 236"/>
                  <a:gd name="T5" fmla="*/ 0 h 220"/>
                  <a:gd name="T6" fmla="*/ 0 w 236"/>
                  <a:gd name="T7" fmla="*/ 0 h 220"/>
                  <a:gd name="T8" fmla="*/ 0 w 236"/>
                  <a:gd name="T9" fmla="*/ 220 h 220"/>
                  <a:gd name="T10" fmla="*/ 36 w 236"/>
                  <a:gd name="T11" fmla="*/ 220 h 220"/>
                  <a:gd name="T12" fmla="*/ 36 w 236"/>
                  <a:gd name="T13" fmla="*/ 188 h 220"/>
                  <a:gd name="T14" fmla="*/ 64 w 236"/>
                  <a:gd name="T15" fmla="*/ 176 h 220"/>
                  <a:gd name="T16" fmla="*/ 28 w 236"/>
                  <a:gd name="T17" fmla="*/ 148 h 220"/>
                  <a:gd name="T18" fmla="*/ 68 w 236"/>
                  <a:gd name="T19" fmla="*/ 132 h 220"/>
                  <a:gd name="T20" fmla="*/ 28 w 236"/>
                  <a:gd name="T21" fmla="*/ 108 h 220"/>
                  <a:gd name="T22" fmla="*/ 72 w 236"/>
                  <a:gd name="T23" fmla="*/ 92 h 220"/>
                  <a:gd name="T24" fmla="*/ 32 w 236"/>
                  <a:gd name="T25" fmla="*/ 64 h 220"/>
                  <a:gd name="T26" fmla="*/ 68 w 236"/>
                  <a:gd name="T27" fmla="*/ 36 h 2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6"/>
                  <a:gd name="T43" fmla="*/ 0 h 220"/>
                  <a:gd name="T44" fmla="*/ 236 w 236"/>
                  <a:gd name="T45" fmla="*/ 220 h 2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6" h="220">
                    <a:moveTo>
                      <a:pt x="68" y="36"/>
                    </a:moveTo>
                    <a:lnTo>
                      <a:pt x="236" y="36"/>
                    </a:lnTo>
                    <a:lnTo>
                      <a:pt x="236" y="0"/>
                    </a:lnTo>
                    <a:lnTo>
                      <a:pt x="0" y="0"/>
                    </a:lnTo>
                    <a:lnTo>
                      <a:pt x="0" y="220"/>
                    </a:lnTo>
                    <a:lnTo>
                      <a:pt x="36" y="220"/>
                    </a:lnTo>
                    <a:lnTo>
                      <a:pt x="36" y="188"/>
                    </a:lnTo>
                    <a:lnTo>
                      <a:pt x="64" y="176"/>
                    </a:lnTo>
                    <a:lnTo>
                      <a:pt x="28" y="148"/>
                    </a:lnTo>
                    <a:lnTo>
                      <a:pt x="68" y="132"/>
                    </a:lnTo>
                    <a:lnTo>
                      <a:pt x="28" y="108"/>
                    </a:lnTo>
                    <a:lnTo>
                      <a:pt x="72" y="92"/>
                    </a:lnTo>
                    <a:lnTo>
                      <a:pt x="32" y="64"/>
                    </a:lnTo>
                    <a:lnTo>
                      <a:pt x="68" y="36"/>
                    </a:lnTo>
                    <a:close/>
                  </a:path>
                </a:pathLst>
              </a:custGeom>
              <a:solidFill>
                <a:schemeClr val="bg1"/>
              </a:solidFill>
              <a:ln w="12700" cap="flat" cmpd="sng">
                <a:solidFill>
                  <a:schemeClr val="tx1"/>
                </a:solidFill>
                <a:prstDash val="solid"/>
                <a:round/>
                <a:headEnd/>
                <a:tailEnd/>
              </a:ln>
            </p:spPr>
            <p:txBody>
              <a:bodyPr wrap="none" anchor="ctr">
                <a:spAutoFit/>
              </a:bodyPr>
              <a:lstStyle/>
              <a:p>
                <a:endParaRPr lang="en-US"/>
              </a:p>
            </p:txBody>
          </p:sp>
          <p:sp>
            <p:nvSpPr>
              <p:cNvPr id="59424" name="Freeform 35"/>
              <p:cNvSpPr>
                <a:spLocks/>
              </p:cNvSpPr>
              <p:nvPr/>
            </p:nvSpPr>
            <p:spPr bwMode="auto">
              <a:xfrm flipH="1">
                <a:off x="2020" y="1360"/>
                <a:ext cx="236" cy="220"/>
              </a:xfrm>
              <a:custGeom>
                <a:avLst/>
                <a:gdLst>
                  <a:gd name="T0" fmla="*/ 68 w 236"/>
                  <a:gd name="T1" fmla="*/ 36 h 220"/>
                  <a:gd name="T2" fmla="*/ 236 w 236"/>
                  <a:gd name="T3" fmla="*/ 36 h 220"/>
                  <a:gd name="T4" fmla="*/ 236 w 236"/>
                  <a:gd name="T5" fmla="*/ 0 h 220"/>
                  <a:gd name="T6" fmla="*/ 0 w 236"/>
                  <a:gd name="T7" fmla="*/ 0 h 220"/>
                  <a:gd name="T8" fmla="*/ 0 w 236"/>
                  <a:gd name="T9" fmla="*/ 220 h 220"/>
                  <a:gd name="T10" fmla="*/ 36 w 236"/>
                  <a:gd name="T11" fmla="*/ 220 h 220"/>
                  <a:gd name="T12" fmla="*/ 36 w 236"/>
                  <a:gd name="T13" fmla="*/ 188 h 220"/>
                  <a:gd name="T14" fmla="*/ 64 w 236"/>
                  <a:gd name="T15" fmla="*/ 176 h 220"/>
                  <a:gd name="T16" fmla="*/ 28 w 236"/>
                  <a:gd name="T17" fmla="*/ 148 h 220"/>
                  <a:gd name="T18" fmla="*/ 68 w 236"/>
                  <a:gd name="T19" fmla="*/ 132 h 220"/>
                  <a:gd name="T20" fmla="*/ 28 w 236"/>
                  <a:gd name="T21" fmla="*/ 108 h 220"/>
                  <a:gd name="T22" fmla="*/ 72 w 236"/>
                  <a:gd name="T23" fmla="*/ 92 h 220"/>
                  <a:gd name="T24" fmla="*/ 32 w 236"/>
                  <a:gd name="T25" fmla="*/ 64 h 220"/>
                  <a:gd name="T26" fmla="*/ 68 w 236"/>
                  <a:gd name="T27" fmla="*/ 36 h 2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6"/>
                  <a:gd name="T43" fmla="*/ 0 h 220"/>
                  <a:gd name="T44" fmla="*/ 236 w 236"/>
                  <a:gd name="T45" fmla="*/ 220 h 2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6" h="220">
                    <a:moveTo>
                      <a:pt x="68" y="36"/>
                    </a:moveTo>
                    <a:lnTo>
                      <a:pt x="236" y="36"/>
                    </a:lnTo>
                    <a:lnTo>
                      <a:pt x="236" y="0"/>
                    </a:lnTo>
                    <a:lnTo>
                      <a:pt x="0" y="0"/>
                    </a:lnTo>
                    <a:lnTo>
                      <a:pt x="0" y="220"/>
                    </a:lnTo>
                    <a:lnTo>
                      <a:pt x="36" y="220"/>
                    </a:lnTo>
                    <a:lnTo>
                      <a:pt x="36" y="188"/>
                    </a:lnTo>
                    <a:lnTo>
                      <a:pt x="64" y="176"/>
                    </a:lnTo>
                    <a:lnTo>
                      <a:pt x="28" y="148"/>
                    </a:lnTo>
                    <a:lnTo>
                      <a:pt x="68" y="132"/>
                    </a:lnTo>
                    <a:lnTo>
                      <a:pt x="28" y="108"/>
                    </a:lnTo>
                    <a:lnTo>
                      <a:pt x="72" y="92"/>
                    </a:lnTo>
                    <a:lnTo>
                      <a:pt x="32" y="64"/>
                    </a:lnTo>
                    <a:lnTo>
                      <a:pt x="68" y="36"/>
                    </a:lnTo>
                    <a:close/>
                  </a:path>
                </a:pathLst>
              </a:custGeom>
              <a:solidFill>
                <a:schemeClr val="bg1"/>
              </a:solidFill>
              <a:ln w="12700" cap="flat" cmpd="sng">
                <a:solidFill>
                  <a:schemeClr val="tx1"/>
                </a:solidFill>
                <a:prstDash val="solid"/>
                <a:round/>
                <a:headEnd/>
                <a:tailEnd/>
              </a:ln>
            </p:spPr>
            <p:txBody>
              <a:bodyPr wrap="none" anchor="ctr">
                <a:spAutoFit/>
              </a:bodyPr>
              <a:lstStyle/>
              <a:p>
                <a:endParaRPr lang="en-US"/>
              </a:p>
            </p:txBody>
          </p:sp>
        </p:grpSp>
        <p:sp>
          <p:nvSpPr>
            <p:cNvPr id="59419" name="AutoShape 36"/>
            <p:cNvSpPr>
              <a:spLocks noChangeArrowheads="1"/>
            </p:cNvSpPr>
            <p:nvPr/>
          </p:nvSpPr>
          <p:spPr bwMode="auto">
            <a:xfrm>
              <a:off x="1332" y="3304"/>
              <a:ext cx="632" cy="116"/>
            </a:xfrm>
            <a:prstGeom prst="cloudCallout">
              <a:avLst>
                <a:gd name="adj1" fmla="val -31014"/>
                <a:gd name="adj2" fmla="val 46551"/>
              </a:avLst>
            </a:prstGeom>
            <a:solidFill>
              <a:schemeClr val="bg1"/>
            </a:solidFill>
            <a:ln w="12700">
              <a:solidFill>
                <a:schemeClr val="tx1"/>
              </a:solidFill>
              <a:round/>
              <a:headEnd/>
              <a:tailEnd/>
            </a:ln>
          </p:spPr>
          <p:txBody>
            <a:bodyPr anchor="ctr"/>
            <a:lstStyle/>
            <a:p>
              <a:pPr algn="ctr" eaLnBrk="0" hangingPunct="0">
                <a:spcBef>
                  <a:spcPct val="50000"/>
                </a:spcBef>
              </a:pPr>
              <a:endParaRPr lang="en-US" sz="1600" b="1" i="0">
                <a:solidFill>
                  <a:schemeClr val="hlink"/>
                </a:solidFill>
                <a:latin typeface="Arial" charset="0"/>
              </a:endParaRPr>
            </a:p>
          </p:txBody>
        </p:sp>
        <p:sp>
          <p:nvSpPr>
            <p:cNvPr id="59420" name="Rectangle 37"/>
            <p:cNvSpPr>
              <a:spLocks noChangeArrowheads="1"/>
            </p:cNvSpPr>
            <p:nvPr/>
          </p:nvSpPr>
          <p:spPr bwMode="auto">
            <a:xfrm>
              <a:off x="1208" y="3432"/>
              <a:ext cx="912" cy="64"/>
            </a:xfrm>
            <a:prstGeom prst="rect">
              <a:avLst/>
            </a:prstGeom>
            <a:solidFill>
              <a:schemeClr val="bg1"/>
            </a:solidFill>
            <a:ln w="12700">
              <a:solidFill>
                <a:schemeClr val="tx1"/>
              </a:solidFill>
              <a:miter lim="800000"/>
              <a:headEnd/>
              <a:tailEnd/>
            </a:ln>
          </p:spPr>
          <p:txBody>
            <a:bodyPr wrap="none" anchor="ctr">
              <a:spAutoFit/>
            </a:bodyPr>
            <a:lstStyle/>
            <a:p>
              <a:endParaRPr lang="en-US"/>
            </a:p>
          </p:txBody>
        </p:sp>
        <p:sp>
          <p:nvSpPr>
            <p:cNvPr id="59421" name="Text Box 38"/>
            <p:cNvSpPr txBox="1">
              <a:spLocks noChangeArrowheads="1"/>
            </p:cNvSpPr>
            <p:nvPr/>
          </p:nvSpPr>
          <p:spPr bwMode="auto">
            <a:xfrm>
              <a:off x="1362" y="2782"/>
              <a:ext cx="543" cy="212"/>
            </a:xfrm>
            <a:prstGeom prst="rect">
              <a:avLst/>
            </a:prstGeom>
            <a:noFill/>
            <a:ln w="12700">
              <a:noFill/>
              <a:miter lim="800000"/>
              <a:headEnd/>
              <a:tailEnd/>
            </a:ln>
          </p:spPr>
          <p:txBody>
            <a:bodyPr wrap="none">
              <a:spAutoFit/>
            </a:bodyPr>
            <a:lstStyle/>
            <a:p>
              <a:pPr eaLnBrk="0" hangingPunct="0">
                <a:spcBef>
                  <a:spcPct val="50000"/>
                </a:spcBef>
              </a:pPr>
              <a:r>
                <a:rPr lang="en-US" sz="1600" b="1" i="0">
                  <a:solidFill>
                    <a:schemeClr val="hlink"/>
                  </a:solidFill>
                  <a:latin typeface="Arial" charset="0"/>
                </a:rPr>
                <a:t>battery</a:t>
              </a:r>
            </a:p>
          </p:txBody>
        </p:sp>
        <p:sp>
          <p:nvSpPr>
            <p:cNvPr id="59422" name="Freeform 39"/>
            <p:cNvSpPr>
              <a:spLocks/>
            </p:cNvSpPr>
            <p:nvPr/>
          </p:nvSpPr>
          <p:spPr bwMode="auto">
            <a:xfrm>
              <a:off x="1948" y="1488"/>
              <a:ext cx="528" cy="816"/>
            </a:xfrm>
            <a:custGeom>
              <a:avLst/>
              <a:gdLst>
                <a:gd name="T0" fmla="*/ 0 w 528"/>
                <a:gd name="T1" fmla="*/ 720 h 816"/>
                <a:gd name="T2" fmla="*/ 192 w 528"/>
                <a:gd name="T3" fmla="*/ 720 h 816"/>
                <a:gd name="T4" fmla="*/ 192 w 528"/>
                <a:gd name="T5" fmla="*/ 816 h 816"/>
                <a:gd name="T6" fmla="*/ 288 w 528"/>
                <a:gd name="T7" fmla="*/ 816 h 816"/>
                <a:gd name="T8" fmla="*/ 528 w 528"/>
                <a:gd name="T9" fmla="*/ 0 h 816"/>
                <a:gd name="T10" fmla="*/ 0 60000 65536"/>
                <a:gd name="T11" fmla="*/ 0 60000 65536"/>
                <a:gd name="T12" fmla="*/ 0 60000 65536"/>
                <a:gd name="T13" fmla="*/ 0 60000 65536"/>
                <a:gd name="T14" fmla="*/ 0 60000 65536"/>
                <a:gd name="T15" fmla="*/ 0 w 528"/>
                <a:gd name="T16" fmla="*/ 0 h 816"/>
                <a:gd name="T17" fmla="*/ 528 w 528"/>
                <a:gd name="T18" fmla="*/ 816 h 816"/>
              </a:gdLst>
              <a:ahLst/>
              <a:cxnLst>
                <a:cxn ang="T10">
                  <a:pos x="T0" y="T1"/>
                </a:cxn>
                <a:cxn ang="T11">
                  <a:pos x="T2" y="T3"/>
                </a:cxn>
                <a:cxn ang="T12">
                  <a:pos x="T4" y="T5"/>
                </a:cxn>
                <a:cxn ang="T13">
                  <a:pos x="T6" y="T7"/>
                </a:cxn>
                <a:cxn ang="T14">
                  <a:pos x="T8" y="T9"/>
                </a:cxn>
              </a:cxnLst>
              <a:rect l="T15" t="T16" r="T17" b="T18"/>
              <a:pathLst>
                <a:path w="528" h="816">
                  <a:moveTo>
                    <a:pt x="0" y="720"/>
                  </a:moveTo>
                  <a:lnTo>
                    <a:pt x="192" y="720"/>
                  </a:lnTo>
                  <a:lnTo>
                    <a:pt x="192" y="816"/>
                  </a:lnTo>
                  <a:lnTo>
                    <a:pt x="288" y="816"/>
                  </a:lnTo>
                  <a:lnTo>
                    <a:pt x="528" y="0"/>
                  </a:lnTo>
                </a:path>
              </a:pathLst>
            </a:custGeom>
            <a:noFill/>
            <a:ln w="12700" cap="flat" cmpd="sng">
              <a:solidFill>
                <a:schemeClr val="hlink"/>
              </a:solidFill>
              <a:prstDash val="solid"/>
              <a:round/>
              <a:headEnd/>
              <a:tailEnd/>
            </a:ln>
          </p:spPr>
          <p:txBody>
            <a:bodyPr wrap="none" anchor="ctr">
              <a:spAutoFit/>
            </a:bodyPr>
            <a:lstStyle/>
            <a:p>
              <a:endParaRPr lang="en-US"/>
            </a:p>
          </p:txBody>
        </p:sp>
      </p:grpSp>
      <p:sp>
        <p:nvSpPr>
          <p:cNvPr id="59398" name="Freeform 40"/>
          <p:cNvSpPr>
            <a:spLocks/>
          </p:cNvSpPr>
          <p:nvPr/>
        </p:nvSpPr>
        <p:spPr bwMode="auto">
          <a:xfrm>
            <a:off x="1371600" y="4419600"/>
            <a:ext cx="1219200" cy="1676400"/>
          </a:xfrm>
          <a:custGeom>
            <a:avLst/>
            <a:gdLst>
              <a:gd name="T0" fmla="*/ 1219200 w 768"/>
              <a:gd name="T1" fmla="*/ 0 h 1056"/>
              <a:gd name="T2" fmla="*/ 914400 w 768"/>
              <a:gd name="T3" fmla="*/ 0 h 1056"/>
              <a:gd name="T4" fmla="*/ 0 w 768"/>
              <a:gd name="T5" fmla="*/ 1600200 h 1056"/>
              <a:gd name="T6" fmla="*/ 152400 w 768"/>
              <a:gd name="T7" fmla="*/ 1676400 h 1056"/>
              <a:gd name="T8" fmla="*/ 990600 w 768"/>
              <a:gd name="T9" fmla="*/ 152400 h 1056"/>
              <a:gd name="T10" fmla="*/ 1219200 w 768"/>
              <a:gd name="T11" fmla="*/ 152400 h 1056"/>
              <a:gd name="T12" fmla="*/ 0 60000 65536"/>
              <a:gd name="T13" fmla="*/ 0 60000 65536"/>
              <a:gd name="T14" fmla="*/ 0 60000 65536"/>
              <a:gd name="T15" fmla="*/ 0 60000 65536"/>
              <a:gd name="T16" fmla="*/ 0 60000 65536"/>
              <a:gd name="T17" fmla="*/ 0 60000 65536"/>
              <a:gd name="T18" fmla="*/ 0 w 768"/>
              <a:gd name="T19" fmla="*/ 0 h 1056"/>
              <a:gd name="T20" fmla="*/ 768 w 768"/>
              <a:gd name="T21" fmla="*/ 1056 h 1056"/>
            </a:gdLst>
            <a:ahLst/>
            <a:cxnLst>
              <a:cxn ang="T12">
                <a:pos x="T0" y="T1"/>
              </a:cxn>
              <a:cxn ang="T13">
                <a:pos x="T2" y="T3"/>
              </a:cxn>
              <a:cxn ang="T14">
                <a:pos x="T4" y="T5"/>
              </a:cxn>
              <a:cxn ang="T15">
                <a:pos x="T6" y="T7"/>
              </a:cxn>
              <a:cxn ang="T16">
                <a:pos x="T8" y="T9"/>
              </a:cxn>
              <a:cxn ang="T17">
                <a:pos x="T10" y="T11"/>
              </a:cxn>
            </a:cxnLst>
            <a:rect l="T18" t="T19" r="T20" b="T21"/>
            <a:pathLst>
              <a:path w="768" h="1056">
                <a:moveTo>
                  <a:pt x="768" y="0"/>
                </a:moveTo>
                <a:lnTo>
                  <a:pt x="576" y="0"/>
                </a:lnTo>
                <a:lnTo>
                  <a:pt x="0" y="1008"/>
                </a:lnTo>
                <a:lnTo>
                  <a:pt x="96" y="1056"/>
                </a:lnTo>
                <a:lnTo>
                  <a:pt x="624" y="96"/>
                </a:lnTo>
                <a:lnTo>
                  <a:pt x="768" y="96"/>
                </a:lnTo>
              </a:path>
            </a:pathLst>
          </a:custGeom>
          <a:noFill/>
          <a:ln w="12700" cap="flat" cmpd="sng">
            <a:solidFill>
              <a:schemeClr val="tx1"/>
            </a:solidFill>
            <a:prstDash val="solid"/>
            <a:round/>
            <a:headEnd/>
            <a:tailEnd/>
          </a:ln>
        </p:spPr>
        <p:txBody>
          <a:bodyPr wrap="none" anchor="ctr">
            <a:spAutoFit/>
          </a:bodyPr>
          <a:lstStyle/>
          <a:p>
            <a:endParaRPr lang="en-US"/>
          </a:p>
        </p:txBody>
      </p:sp>
      <p:sp>
        <p:nvSpPr>
          <p:cNvPr id="59399" name="Freeform 41"/>
          <p:cNvSpPr>
            <a:spLocks/>
          </p:cNvSpPr>
          <p:nvPr/>
        </p:nvSpPr>
        <p:spPr bwMode="auto">
          <a:xfrm flipH="1">
            <a:off x="4267200" y="4419600"/>
            <a:ext cx="1219200" cy="1676400"/>
          </a:xfrm>
          <a:custGeom>
            <a:avLst/>
            <a:gdLst>
              <a:gd name="T0" fmla="*/ 1219200 w 768"/>
              <a:gd name="T1" fmla="*/ 0 h 1056"/>
              <a:gd name="T2" fmla="*/ 914400 w 768"/>
              <a:gd name="T3" fmla="*/ 0 h 1056"/>
              <a:gd name="T4" fmla="*/ 0 w 768"/>
              <a:gd name="T5" fmla="*/ 1600200 h 1056"/>
              <a:gd name="T6" fmla="*/ 152400 w 768"/>
              <a:gd name="T7" fmla="*/ 1676400 h 1056"/>
              <a:gd name="T8" fmla="*/ 990600 w 768"/>
              <a:gd name="T9" fmla="*/ 152400 h 1056"/>
              <a:gd name="T10" fmla="*/ 1219200 w 768"/>
              <a:gd name="T11" fmla="*/ 152400 h 1056"/>
              <a:gd name="T12" fmla="*/ 0 60000 65536"/>
              <a:gd name="T13" fmla="*/ 0 60000 65536"/>
              <a:gd name="T14" fmla="*/ 0 60000 65536"/>
              <a:gd name="T15" fmla="*/ 0 60000 65536"/>
              <a:gd name="T16" fmla="*/ 0 60000 65536"/>
              <a:gd name="T17" fmla="*/ 0 60000 65536"/>
              <a:gd name="T18" fmla="*/ 0 w 768"/>
              <a:gd name="T19" fmla="*/ 0 h 1056"/>
              <a:gd name="T20" fmla="*/ 768 w 768"/>
              <a:gd name="T21" fmla="*/ 1056 h 1056"/>
            </a:gdLst>
            <a:ahLst/>
            <a:cxnLst>
              <a:cxn ang="T12">
                <a:pos x="T0" y="T1"/>
              </a:cxn>
              <a:cxn ang="T13">
                <a:pos x="T2" y="T3"/>
              </a:cxn>
              <a:cxn ang="T14">
                <a:pos x="T4" y="T5"/>
              </a:cxn>
              <a:cxn ang="T15">
                <a:pos x="T6" y="T7"/>
              </a:cxn>
              <a:cxn ang="T16">
                <a:pos x="T8" y="T9"/>
              </a:cxn>
              <a:cxn ang="T17">
                <a:pos x="T10" y="T11"/>
              </a:cxn>
            </a:cxnLst>
            <a:rect l="T18" t="T19" r="T20" b="T21"/>
            <a:pathLst>
              <a:path w="768" h="1056">
                <a:moveTo>
                  <a:pt x="768" y="0"/>
                </a:moveTo>
                <a:lnTo>
                  <a:pt x="576" y="0"/>
                </a:lnTo>
                <a:lnTo>
                  <a:pt x="0" y="1008"/>
                </a:lnTo>
                <a:lnTo>
                  <a:pt x="96" y="1056"/>
                </a:lnTo>
                <a:lnTo>
                  <a:pt x="624" y="96"/>
                </a:lnTo>
                <a:lnTo>
                  <a:pt x="768" y="96"/>
                </a:lnTo>
              </a:path>
            </a:pathLst>
          </a:custGeom>
          <a:noFill/>
          <a:ln w="12700" cap="flat" cmpd="sng">
            <a:solidFill>
              <a:schemeClr val="tx1"/>
            </a:solidFill>
            <a:prstDash val="solid"/>
            <a:round/>
            <a:headEnd/>
            <a:tailEnd/>
          </a:ln>
        </p:spPr>
        <p:txBody>
          <a:bodyPr wrap="none" anchor="ctr">
            <a:spAutoFit/>
          </a:bodyPr>
          <a:lstStyle/>
          <a:p>
            <a:endParaRPr lang="en-US"/>
          </a:p>
        </p:txBody>
      </p:sp>
      <p:sp>
        <p:nvSpPr>
          <p:cNvPr id="59400" name="Text Box 42"/>
          <p:cNvSpPr txBox="1">
            <a:spLocks noChangeArrowheads="1"/>
          </p:cNvSpPr>
          <p:nvPr/>
        </p:nvSpPr>
        <p:spPr bwMode="auto">
          <a:xfrm>
            <a:off x="3048000" y="3200400"/>
            <a:ext cx="669925" cy="336550"/>
          </a:xfrm>
          <a:prstGeom prst="rect">
            <a:avLst/>
          </a:prstGeom>
          <a:noFill/>
          <a:ln w="12700">
            <a:noFill/>
            <a:miter lim="800000"/>
            <a:headEnd/>
            <a:tailEnd/>
          </a:ln>
        </p:spPr>
        <p:txBody>
          <a:bodyPr wrap="none">
            <a:spAutoFit/>
          </a:bodyPr>
          <a:lstStyle/>
          <a:p>
            <a:pPr algn="ctr" eaLnBrk="0" hangingPunct="0">
              <a:spcBef>
                <a:spcPct val="50000"/>
              </a:spcBef>
            </a:pPr>
            <a:r>
              <a:rPr lang="en-US" sz="1600" b="1" i="0">
                <a:solidFill>
                  <a:schemeClr val="hlink"/>
                </a:solidFill>
                <a:latin typeface="Arial" charset="0"/>
              </a:rPr>
              <a:t>mote</a:t>
            </a:r>
          </a:p>
        </p:txBody>
      </p:sp>
      <p:pic>
        <p:nvPicPr>
          <p:cNvPr id="59401" name="Picture 43" descr="weather-skirt"/>
          <p:cNvPicPr>
            <a:picLocks noChangeAspect="1" noChangeArrowheads="1"/>
          </p:cNvPicPr>
          <p:nvPr/>
        </p:nvPicPr>
        <p:blipFill>
          <a:blip r:embed="rId4" cstate="print"/>
          <a:srcRect/>
          <a:stretch>
            <a:fillRect/>
          </a:stretch>
        </p:blipFill>
        <p:spPr bwMode="auto">
          <a:xfrm>
            <a:off x="381000" y="3276600"/>
            <a:ext cx="1022350" cy="1295400"/>
          </a:xfrm>
          <a:prstGeom prst="rect">
            <a:avLst/>
          </a:prstGeom>
          <a:noFill/>
          <a:ln w="9525">
            <a:noFill/>
            <a:miter lim="800000"/>
            <a:headEnd/>
            <a:tailEnd/>
          </a:ln>
        </p:spPr>
      </p:pic>
      <p:sp>
        <p:nvSpPr>
          <p:cNvPr id="59402" name="Line 44"/>
          <p:cNvSpPr>
            <a:spLocks noChangeShapeType="1"/>
          </p:cNvSpPr>
          <p:nvPr/>
        </p:nvSpPr>
        <p:spPr bwMode="auto">
          <a:xfrm flipV="1">
            <a:off x="3657600" y="1828800"/>
            <a:ext cx="1600200" cy="1143000"/>
          </a:xfrm>
          <a:prstGeom prst="line">
            <a:avLst/>
          </a:prstGeom>
          <a:noFill/>
          <a:ln w="12700">
            <a:solidFill>
              <a:schemeClr val="accent1"/>
            </a:solidFill>
            <a:prstDash val="dash"/>
            <a:round/>
            <a:headEnd type="none" w="sm" len="sm"/>
            <a:tailEnd type="none" w="sm" len="sm"/>
          </a:ln>
        </p:spPr>
        <p:txBody>
          <a:bodyPr/>
          <a:lstStyle/>
          <a:p>
            <a:endParaRPr lang="en-US"/>
          </a:p>
        </p:txBody>
      </p:sp>
      <p:sp>
        <p:nvSpPr>
          <p:cNvPr id="59403" name="Line 45"/>
          <p:cNvSpPr>
            <a:spLocks noChangeShapeType="1"/>
          </p:cNvSpPr>
          <p:nvPr/>
        </p:nvSpPr>
        <p:spPr bwMode="auto">
          <a:xfrm flipV="1">
            <a:off x="3962400" y="2514600"/>
            <a:ext cx="1371600" cy="838200"/>
          </a:xfrm>
          <a:prstGeom prst="line">
            <a:avLst/>
          </a:prstGeom>
          <a:noFill/>
          <a:ln w="12700">
            <a:solidFill>
              <a:schemeClr val="accent1"/>
            </a:solidFill>
            <a:prstDash val="dash"/>
            <a:round/>
            <a:headEnd type="none" w="sm" len="sm"/>
            <a:tailEnd type="none" w="sm" len="sm"/>
          </a:ln>
        </p:spPr>
        <p:txBody>
          <a:bodyPr/>
          <a:lstStyle/>
          <a:p>
            <a:endParaRPr lang="en-US"/>
          </a:p>
        </p:txBody>
      </p:sp>
      <p:sp>
        <p:nvSpPr>
          <p:cNvPr id="59404" name="Line 46"/>
          <p:cNvSpPr>
            <a:spLocks noChangeShapeType="1"/>
          </p:cNvSpPr>
          <p:nvPr/>
        </p:nvSpPr>
        <p:spPr bwMode="auto">
          <a:xfrm flipV="1">
            <a:off x="3962400" y="2819400"/>
            <a:ext cx="1371600" cy="838200"/>
          </a:xfrm>
          <a:prstGeom prst="line">
            <a:avLst/>
          </a:prstGeom>
          <a:noFill/>
          <a:ln w="12700">
            <a:solidFill>
              <a:schemeClr val="accent1"/>
            </a:solidFill>
            <a:prstDash val="dash"/>
            <a:round/>
            <a:headEnd type="none" w="sm" len="sm"/>
            <a:tailEnd type="none" w="sm" len="sm"/>
          </a:ln>
        </p:spPr>
        <p:txBody>
          <a:bodyPr/>
          <a:lstStyle/>
          <a:p>
            <a:endParaRPr lang="en-US"/>
          </a:p>
        </p:txBody>
      </p:sp>
      <p:sp>
        <p:nvSpPr>
          <p:cNvPr id="59405" name="Line 47"/>
          <p:cNvSpPr>
            <a:spLocks noChangeShapeType="1"/>
          </p:cNvSpPr>
          <p:nvPr/>
        </p:nvSpPr>
        <p:spPr bwMode="auto">
          <a:xfrm flipV="1">
            <a:off x="3733800" y="3124200"/>
            <a:ext cx="1600200" cy="914400"/>
          </a:xfrm>
          <a:prstGeom prst="line">
            <a:avLst/>
          </a:prstGeom>
          <a:noFill/>
          <a:ln w="12700">
            <a:solidFill>
              <a:schemeClr val="accent1"/>
            </a:solidFill>
            <a:prstDash val="dash"/>
            <a:round/>
            <a:headEnd type="none" w="sm" len="sm"/>
            <a:tailEnd type="none" w="sm" len="sm"/>
          </a:ln>
        </p:spPr>
        <p:txBody>
          <a:bodyPr/>
          <a:lstStyle/>
          <a:p>
            <a:endParaRPr lang="en-US"/>
          </a:p>
        </p:txBody>
      </p:sp>
      <p:sp>
        <p:nvSpPr>
          <p:cNvPr id="59406" name="Line 48"/>
          <p:cNvSpPr>
            <a:spLocks noChangeShapeType="1"/>
          </p:cNvSpPr>
          <p:nvPr/>
        </p:nvSpPr>
        <p:spPr bwMode="auto">
          <a:xfrm flipV="1">
            <a:off x="4267200" y="3657600"/>
            <a:ext cx="1066800" cy="609600"/>
          </a:xfrm>
          <a:prstGeom prst="line">
            <a:avLst/>
          </a:prstGeom>
          <a:noFill/>
          <a:ln w="12700">
            <a:solidFill>
              <a:schemeClr val="accent1"/>
            </a:solidFill>
            <a:prstDash val="dash"/>
            <a:round/>
            <a:headEnd type="none" w="sm" len="sm"/>
            <a:tailEnd type="none" w="sm" len="sm"/>
          </a:ln>
        </p:spPr>
        <p:txBody>
          <a:bodyPr/>
          <a:lstStyle/>
          <a:p>
            <a:endParaRPr lang="en-US"/>
          </a:p>
        </p:txBody>
      </p:sp>
      <p:sp>
        <p:nvSpPr>
          <p:cNvPr id="59407" name="Line 49"/>
          <p:cNvSpPr>
            <a:spLocks noChangeShapeType="1"/>
          </p:cNvSpPr>
          <p:nvPr/>
        </p:nvSpPr>
        <p:spPr bwMode="auto">
          <a:xfrm flipV="1">
            <a:off x="3657600" y="5181600"/>
            <a:ext cx="1676400" cy="304800"/>
          </a:xfrm>
          <a:prstGeom prst="line">
            <a:avLst/>
          </a:prstGeom>
          <a:noFill/>
          <a:ln w="12700">
            <a:solidFill>
              <a:schemeClr val="accent1"/>
            </a:solidFill>
            <a:prstDash val="dash"/>
            <a:round/>
            <a:headEnd type="none" w="sm" len="sm"/>
            <a:tailEnd type="none" w="sm" len="sm"/>
          </a:ln>
        </p:spPr>
        <p:txBody>
          <a:bodyPr/>
          <a:lstStyle/>
          <a:p>
            <a:endParaRPr lang="en-US"/>
          </a:p>
        </p:txBody>
      </p:sp>
      <p:sp>
        <p:nvSpPr>
          <p:cNvPr id="59408" name="Line 50"/>
          <p:cNvSpPr>
            <a:spLocks noChangeShapeType="1"/>
          </p:cNvSpPr>
          <p:nvPr/>
        </p:nvSpPr>
        <p:spPr bwMode="auto">
          <a:xfrm>
            <a:off x="3276600" y="5562600"/>
            <a:ext cx="2057400" cy="152400"/>
          </a:xfrm>
          <a:prstGeom prst="line">
            <a:avLst/>
          </a:prstGeom>
          <a:noFill/>
          <a:ln w="12700">
            <a:solidFill>
              <a:schemeClr val="accent1"/>
            </a:solidFill>
            <a:prstDash val="dash"/>
            <a:round/>
            <a:headEnd type="none" w="sm" len="sm"/>
            <a:tailEnd type="none" w="sm" len="sm"/>
          </a:ln>
        </p:spPr>
        <p:txBody>
          <a:bodyPr/>
          <a:lstStyle/>
          <a:p>
            <a:endParaRPr lang="en-US"/>
          </a:p>
        </p:txBody>
      </p:sp>
      <p:pic>
        <p:nvPicPr>
          <p:cNvPr id="59409" name="Picture 51" descr="DSCN6676"/>
          <p:cNvPicPr>
            <a:picLocks noChangeAspect="1" noChangeArrowheads="1"/>
          </p:cNvPicPr>
          <p:nvPr/>
        </p:nvPicPr>
        <p:blipFill>
          <a:blip r:embed="rId5" cstate="print"/>
          <a:srcRect/>
          <a:stretch>
            <a:fillRect/>
          </a:stretch>
        </p:blipFill>
        <p:spPr bwMode="auto">
          <a:xfrm>
            <a:off x="0" y="5200650"/>
            <a:ext cx="2209800" cy="1657350"/>
          </a:xfrm>
          <a:prstGeom prst="rect">
            <a:avLst/>
          </a:prstGeom>
          <a:noFill/>
          <a:ln w="9525">
            <a:noFill/>
            <a:miter lim="800000"/>
            <a:headEnd/>
            <a:tailEnd/>
          </a:ln>
        </p:spPr>
      </p:pic>
      <p:pic>
        <p:nvPicPr>
          <p:cNvPr id="59410" name="Picture 52" descr="chet"/>
          <p:cNvPicPr>
            <a:picLocks noChangeAspect="1" noChangeArrowheads="1"/>
          </p:cNvPicPr>
          <p:nvPr>
            <p:ph sz="half" idx="2"/>
          </p:nvPr>
        </p:nvPicPr>
        <p:blipFill>
          <a:blip r:embed="rId6" cstate="print"/>
          <a:srcRect/>
          <a:stretch>
            <a:fillRect/>
          </a:stretch>
        </p:blipFill>
        <p:spPr>
          <a:xfrm>
            <a:off x="7708900" y="0"/>
            <a:ext cx="1435100" cy="2133600"/>
          </a:xfr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z="2100" smtClean="0"/>
              <a:t>Dense Self-Organized Multihop Network</a:t>
            </a:r>
          </a:p>
        </p:txBody>
      </p:sp>
      <p:pic>
        <p:nvPicPr>
          <p:cNvPr id="60419" name="Picture 3"/>
          <p:cNvPicPr>
            <a:picLocks noChangeAspect="1" noChangeArrowheads="1"/>
          </p:cNvPicPr>
          <p:nvPr/>
        </p:nvPicPr>
        <p:blipFill>
          <a:blip r:embed="rId3" cstate="print"/>
          <a:srcRect/>
          <a:stretch>
            <a:fillRect/>
          </a:stretch>
        </p:blipFill>
        <p:spPr bwMode="auto">
          <a:xfrm>
            <a:off x="1219200" y="1284288"/>
            <a:ext cx="5013325" cy="5573712"/>
          </a:xfrm>
          <a:prstGeom prst="rect">
            <a:avLst/>
          </a:prstGeom>
          <a:noFill/>
          <a:ln w="9525">
            <a:noFill/>
            <a:miter lim="800000"/>
            <a:headEnd/>
            <a:tailEnd/>
          </a:ln>
        </p:spPr>
      </p:pic>
      <p:grpSp>
        <p:nvGrpSpPr>
          <p:cNvPr id="2" name="Group 4"/>
          <p:cNvGrpSpPr>
            <a:grpSpLocks/>
          </p:cNvGrpSpPr>
          <p:nvPr/>
        </p:nvGrpSpPr>
        <p:grpSpPr bwMode="auto">
          <a:xfrm>
            <a:off x="1447800" y="1295400"/>
            <a:ext cx="4648200" cy="4495800"/>
            <a:chOff x="2160" y="816"/>
            <a:chExt cx="2928" cy="2832"/>
          </a:xfrm>
        </p:grpSpPr>
        <p:sp>
          <p:nvSpPr>
            <p:cNvPr id="60471" name="AutoShape 5"/>
            <p:cNvSpPr>
              <a:spLocks noChangeArrowheads="1"/>
            </p:cNvSpPr>
            <p:nvPr/>
          </p:nvSpPr>
          <p:spPr bwMode="auto">
            <a:xfrm>
              <a:off x="3984" y="1248"/>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72" name="AutoShape 6"/>
            <p:cNvSpPr>
              <a:spLocks noChangeArrowheads="1"/>
            </p:cNvSpPr>
            <p:nvPr/>
          </p:nvSpPr>
          <p:spPr bwMode="auto">
            <a:xfrm>
              <a:off x="4080" y="1200"/>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73" name="AutoShape 7"/>
            <p:cNvSpPr>
              <a:spLocks noChangeArrowheads="1"/>
            </p:cNvSpPr>
            <p:nvPr/>
          </p:nvSpPr>
          <p:spPr bwMode="auto">
            <a:xfrm>
              <a:off x="4224" y="1296"/>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74" name="AutoShape 8"/>
            <p:cNvSpPr>
              <a:spLocks noChangeArrowheads="1"/>
            </p:cNvSpPr>
            <p:nvPr/>
          </p:nvSpPr>
          <p:spPr bwMode="auto">
            <a:xfrm>
              <a:off x="3984" y="1776"/>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75" name="AutoShape 9"/>
            <p:cNvSpPr>
              <a:spLocks noChangeArrowheads="1"/>
            </p:cNvSpPr>
            <p:nvPr/>
          </p:nvSpPr>
          <p:spPr bwMode="auto">
            <a:xfrm>
              <a:off x="4176" y="1632"/>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76" name="AutoShape 10"/>
            <p:cNvSpPr>
              <a:spLocks noChangeArrowheads="1"/>
            </p:cNvSpPr>
            <p:nvPr/>
          </p:nvSpPr>
          <p:spPr bwMode="auto">
            <a:xfrm>
              <a:off x="4464" y="1728"/>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77" name="AutoShape 11"/>
            <p:cNvSpPr>
              <a:spLocks noChangeArrowheads="1"/>
            </p:cNvSpPr>
            <p:nvPr/>
          </p:nvSpPr>
          <p:spPr bwMode="auto">
            <a:xfrm>
              <a:off x="4128" y="1872"/>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78" name="AutoShape 12"/>
            <p:cNvSpPr>
              <a:spLocks noChangeArrowheads="1"/>
            </p:cNvSpPr>
            <p:nvPr/>
          </p:nvSpPr>
          <p:spPr bwMode="auto">
            <a:xfrm>
              <a:off x="4272" y="1776"/>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79" name="AutoShape 13"/>
            <p:cNvSpPr>
              <a:spLocks noChangeArrowheads="1"/>
            </p:cNvSpPr>
            <p:nvPr/>
          </p:nvSpPr>
          <p:spPr bwMode="auto">
            <a:xfrm>
              <a:off x="4224" y="2400"/>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80" name="AutoShape 14"/>
            <p:cNvSpPr>
              <a:spLocks noChangeArrowheads="1"/>
            </p:cNvSpPr>
            <p:nvPr/>
          </p:nvSpPr>
          <p:spPr bwMode="auto">
            <a:xfrm>
              <a:off x="4416" y="2256"/>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81" name="AutoShape 15"/>
            <p:cNvSpPr>
              <a:spLocks noChangeArrowheads="1"/>
            </p:cNvSpPr>
            <p:nvPr/>
          </p:nvSpPr>
          <p:spPr bwMode="auto">
            <a:xfrm>
              <a:off x="4704" y="2352"/>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82" name="AutoShape 16"/>
            <p:cNvSpPr>
              <a:spLocks noChangeArrowheads="1"/>
            </p:cNvSpPr>
            <p:nvPr/>
          </p:nvSpPr>
          <p:spPr bwMode="auto">
            <a:xfrm>
              <a:off x="4416" y="2448"/>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83" name="AutoShape 17"/>
            <p:cNvSpPr>
              <a:spLocks noChangeArrowheads="1"/>
            </p:cNvSpPr>
            <p:nvPr/>
          </p:nvSpPr>
          <p:spPr bwMode="auto">
            <a:xfrm>
              <a:off x="4560" y="2352"/>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84" name="AutoShape 18"/>
            <p:cNvSpPr>
              <a:spLocks noChangeArrowheads="1"/>
            </p:cNvSpPr>
            <p:nvPr/>
          </p:nvSpPr>
          <p:spPr bwMode="auto">
            <a:xfrm>
              <a:off x="4368" y="2928"/>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85" name="AutoShape 19"/>
            <p:cNvSpPr>
              <a:spLocks noChangeArrowheads="1"/>
            </p:cNvSpPr>
            <p:nvPr/>
          </p:nvSpPr>
          <p:spPr bwMode="auto">
            <a:xfrm>
              <a:off x="4560" y="2784"/>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86" name="AutoShape 20"/>
            <p:cNvSpPr>
              <a:spLocks noChangeArrowheads="1"/>
            </p:cNvSpPr>
            <p:nvPr/>
          </p:nvSpPr>
          <p:spPr bwMode="auto">
            <a:xfrm>
              <a:off x="4896" y="2784"/>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87" name="AutoShape 21"/>
            <p:cNvSpPr>
              <a:spLocks noChangeArrowheads="1"/>
            </p:cNvSpPr>
            <p:nvPr/>
          </p:nvSpPr>
          <p:spPr bwMode="auto">
            <a:xfrm>
              <a:off x="4560" y="2976"/>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88" name="AutoShape 22"/>
            <p:cNvSpPr>
              <a:spLocks noChangeArrowheads="1"/>
            </p:cNvSpPr>
            <p:nvPr/>
          </p:nvSpPr>
          <p:spPr bwMode="auto">
            <a:xfrm>
              <a:off x="4704" y="2880"/>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89" name="AutoShape 23"/>
            <p:cNvSpPr>
              <a:spLocks noChangeArrowheads="1"/>
            </p:cNvSpPr>
            <p:nvPr/>
          </p:nvSpPr>
          <p:spPr bwMode="auto">
            <a:xfrm>
              <a:off x="4800" y="3504"/>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90" name="AutoShape 24"/>
            <p:cNvSpPr>
              <a:spLocks noChangeArrowheads="1"/>
            </p:cNvSpPr>
            <p:nvPr/>
          </p:nvSpPr>
          <p:spPr bwMode="auto">
            <a:xfrm>
              <a:off x="4896" y="3456"/>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91" name="AutoShape 25"/>
            <p:cNvSpPr>
              <a:spLocks noChangeArrowheads="1"/>
            </p:cNvSpPr>
            <p:nvPr/>
          </p:nvSpPr>
          <p:spPr bwMode="auto">
            <a:xfrm>
              <a:off x="5040" y="3552"/>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92" name="AutoShape 26"/>
            <p:cNvSpPr>
              <a:spLocks noChangeArrowheads="1"/>
            </p:cNvSpPr>
            <p:nvPr/>
          </p:nvSpPr>
          <p:spPr bwMode="auto">
            <a:xfrm>
              <a:off x="2928" y="864"/>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93" name="AutoShape 27"/>
            <p:cNvSpPr>
              <a:spLocks noChangeArrowheads="1"/>
            </p:cNvSpPr>
            <p:nvPr/>
          </p:nvSpPr>
          <p:spPr bwMode="auto">
            <a:xfrm>
              <a:off x="3024" y="816"/>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94" name="AutoShape 28"/>
            <p:cNvSpPr>
              <a:spLocks noChangeArrowheads="1"/>
            </p:cNvSpPr>
            <p:nvPr/>
          </p:nvSpPr>
          <p:spPr bwMode="auto">
            <a:xfrm>
              <a:off x="3168" y="816"/>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95" name="AutoShape 29"/>
            <p:cNvSpPr>
              <a:spLocks noChangeArrowheads="1"/>
            </p:cNvSpPr>
            <p:nvPr/>
          </p:nvSpPr>
          <p:spPr bwMode="auto">
            <a:xfrm>
              <a:off x="2688" y="1248"/>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96" name="AutoShape 30"/>
            <p:cNvSpPr>
              <a:spLocks noChangeArrowheads="1"/>
            </p:cNvSpPr>
            <p:nvPr/>
          </p:nvSpPr>
          <p:spPr bwMode="auto">
            <a:xfrm>
              <a:off x="2832" y="1200"/>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97" name="AutoShape 31"/>
            <p:cNvSpPr>
              <a:spLocks noChangeArrowheads="1"/>
            </p:cNvSpPr>
            <p:nvPr/>
          </p:nvSpPr>
          <p:spPr bwMode="auto">
            <a:xfrm>
              <a:off x="3168" y="1200"/>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98" name="AutoShape 32"/>
            <p:cNvSpPr>
              <a:spLocks noChangeArrowheads="1"/>
            </p:cNvSpPr>
            <p:nvPr/>
          </p:nvSpPr>
          <p:spPr bwMode="auto">
            <a:xfrm>
              <a:off x="2832" y="1344"/>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499" name="AutoShape 33"/>
            <p:cNvSpPr>
              <a:spLocks noChangeArrowheads="1"/>
            </p:cNvSpPr>
            <p:nvPr/>
          </p:nvSpPr>
          <p:spPr bwMode="auto">
            <a:xfrm>
              <a:off x="2976" y="1248"/>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500" name="AutoShape 34"/>
            <p:cNvSpPr>
              <a:spLocks noChangeArrowheads="1"/>
            </p:cNvSpPr>
            <p:nvPr/>
          </p:nvSpPr>
          <p:spPr bwMode="auto">
            <a:xfrm>
              <a:off x="2544" y="1872"/>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501" name="AutoShape 35"/>
            <p:cNvSpPr>
              <a:spLocks noChangeArrowheads="1"/>
            </p:cNvSpPr>
            <p:nvPr/>
          </p:nvSpPr>
          <p:spPr bwMode="auto">
            <a:xfrm>
              <a:off x="2736" y="1728"/>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502" name="AutoShape 36"/>
            <p:cNvSpPr>
              <a:spLocks noChangeArrowheads="1"/>
            </p:cNvSpPr>
            <p:nvPr/>
          </p:nvSpPr>
          <p:spPr bwMode="auto">
            <a:xfrm>
              <a:off x="3072" y="1728"/>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503" name="AutoShape 37"/>
            <p:cNvSpPr>
              <a:spLocks noChangeArrowheads="1"/>
            </p:cNvSpPr>
            <p:nvPr/>
          </p:nvSpPr>
          <p:spPr bwMode="auto">
            <a:xfrm>
              <a:off x="2736" y="1920"/>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504" name="AutoShape 38"/>
            <p:cNvSpPr>
              <a:spLocks noChangeArrowheads="1"/>
            </p:cNvSpPr>
            <p:nvPr/>
          </p:nvSpPr>
          <p:spPr bwMode="auto">
            <a:xfrm>
              <a:off x="2880" y="1824"/>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505" name="AutoShape 39"/>
            <p:cNvSpPr>
              <a:spLocks noChangeArrowheads="1"/>
            </p:cNvSpPr>
            <p:nvPr/>
          </p:nvSpPr>
          <p:spPr bwMode="auto">
            <a:xfrm>
              <a:off x="2160" y="3312"/>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506" name="AutoShape 40"/>
            <p:cNvSpPr>
              <a:spLocks noChangeArrowheads="1"/>
            </p:cNvSpPr>
            <p:nvPr/>
          </p:nvSpPr>
          <p:spPr bwMode="auto">
            <a:xfrm>
              <a:off x="2256" y="3264"/>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507" name="AutoShape 41"/>
            <p:cNvSpPr>
              <a:spLocks noChangeArrowheads="1"/>
            </p:cNvSpPr>
            <p:nvPr/>
          </p:nvSpPr>
          <p:spPr bwMode="auto">
            <a:xfrm>
              <a:off x="2400" y="3360"/>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508" name="AutoShape 42"/>
            <p:cNvSpPr>
              <a:spLocks noChangeArrowheads="1"/>
            </p:cNvSpPr>
            <p:nvPr/>
          </p:nvSpPr>
          <p:spPr bwMode="auto">
            <a:xfrm>
              <a:off x="2352" y="2544"/>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509" name="AutoShape 43"/>
            <p:cNvSpPr>
              <a:spLocks noChangeArrowheads="1"/>
            </p:cNvSpPr>
            <p:nvPr/>
          </p:nvSpPr>
          <p:spPr bwMode="auto">
            <a:xfrm>
              <a:off x="2448" y="2496"/>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sp>
          <p:nvSpPr>
            <p:cNvPr id="60510" name="AutoShape 44"/>
            <p:cNvSpPr>
              <a:spLocks noChangeArrowheads="1"/>
            </p:cNvSpPr>
            <p:nvPr/>
          </p:nvSpPr>
          <p:spPr bwMode="auto">
            <a:xfrm>
              <a:off x="2592" y="2592"/>
              <a:ext cx="48" cy="96"/>
            </a:xfrm>
            <a:prstGeom prst="can">
              <a:avLst>
                <a:gd name="adj" fmla="val 50000"/>
              </a:avLst>
            </a:prstGeom>
            <a:solidFill>
              <a:schemeClr val="hlink"/>
            </a:solidFill>
            <a:ln w="12700">
              <a:solidFill>
                <a:schemeClr val="tx1"/>
              </a:solidFill>
              <a:round/>
              <a:headEnd type="none" w="sm" len="sm"/>
              <a:tailEnd type="none" w="sm" len="sm"/>
            </a:ln>
          </p:spPr>
          <p:txBody>
            <a:bodyPr wrap="none" anchor="ctr"/>
            <a:lstStyle/>
            <a:p>
              <a:endParaRPr lang="en-US"/>
            </a:p>
          </p:txBody>
        </p:sp>
      </p:grpSp>
      <p:grpSp>
        <p:nvGrpSpPr>
          <p:cNvPr id="3" name="Group 45"/>
          <p:cNvGrpSpPr>
            <a:grpSpLocks/>
          </p:cNvGrpSpPr>
          <p:nvPr/>
        </p:nvGrpSpPr>
        <p:grpSpPr bwMode="auto">
          <a:xfrm>
            <a:off x="1447800" y="1447800"/>
            <a:ext cx="4572000" cy="4191000"/>
            <a:chOff x="2160" y="912"/>
            <a:chExt cx="2880" cy="2640"/>
          </a:xfrm>
        </p:grpSpPr>
        <p:sp>
          <p:nvSpPr>
            <p:cNvPr id="60428" name="Line 46"/>
            <p:cNvSpPr>
              <a:spLocks noChangeShapeType="1"/>
            </p:cNvSpPr>
            <p:nvPr/>
          </p:nvSpPr>
          <p:spPr bwMode="auto">
            <a:xfrm>
              <a:off x="2928" y="960"/>
              <a:ext cx="48" cy="288"/>
            </a:xfrm>
            <a:prstGeom prst="line">
              <a:avLst/>
            </a:prstGeom>
            <a:noFill/>
            <a:ln w="28575">
              <a:solidFill>
                <a:srgbClr val="FFFF00"/>
              </a:solidFill>
              <a:round/>
              <a:headEnd type="none" w="sm" len="sm"/>
              <a:tailEnd type="none" w="sm" len="sm"/>
            </a:ln>
          </p:spPr>
          <p:txBody>
            <a:bodyPr/>
            <a:lstStyle/>
            <a:p>
              <a:endParaRPr lang="en-US"/>
            </a:p>
          </p:txBody>
        </p:sp>
        <p:sp>
          <p:nvSpPr>
            <p:cNvPr id="60429" name="Line 47"/>
            <p:cNvSpPr>
              <a:spLocks noChangeShapeType="1"/>
            </p:cNvSpPr>
            <p:nvPr/>
          </p:nvSpPr>
          <p:spPr bwMode="auto">
            <a:xfrm flipH="1">
              <a:off x="3024" y="912"/>
              <a:ext cx="48" cy="336"/>
            </a:xfrm>
            <a:prstGeom prst="line">
              <a:avLst/>
            </a:prstGeom>
            <a:noFill/>
            <a:ln w="28575">
              <a:solidFill>
                <a:srgbClr val="FFFF00"/>
              </a:solidFill>
              <a:round/>
              <a:headEnd type="none" w="sm" len="sm"/>
              <a:tailEnd type="none" w="sm" len="sm"/>
            </a:ln>
          </p:spPr>
          <p:txBody>
            <a:bodyPr/>
            <a:lstStyle/>
            <a:p>
              <a:endParaRPr lang="en-US"/>
            </a:p>
          </p:txBody>
        </p:sp>
        <p:sp>
          <p:nvSpPr>
            <p:cNvPr id="60430" name="Line 48"/>
            <p:cNvSpPr>
              <a:spLocks noChangeShapeType="1"/>
            </p:cNvSpPr>
            <p:nvPr/>
          </p:nvSpPr>
          <p:spPr bwMode="auto">
            <a:xfrm flipH="1">
              <a:off x="3024" y="912"/>
              <a:ext cx="144" cy="384"/>
            </a:xfrm>
            <a:prstGeom prst="line">
              <a:avLst/>
            </a:prstGeom>
            <a:noFill/>
            <a:ln w="28575">
              <a:solidFill>
                <a:srgbClr val="FFFF00"/>
              </a:solidFill>
              <a:round/>
              <a:headEnd type="none" w="sm" len="sm"/>
              <a:tailEnd type="none" w="sm" len="sm"/>
            </a:ln>
          </p:spPr>
          <p:txBody>
            <a:bodyPr/>
            <a:lstStyle/>
            <a:p>
              <a:endParaRPr lang="en-US"/>
            </a:p>
          </p:txBody>
        </p:sp>
        <p:sp>
          <p:nvSpPr>
            <p:cNvPr id="60431" name="Line 49"/>
            <p:cNvSpPr>
              <a:spLocks noChangeShapeType="1"/>
            </p:cNvSpPr>
            <p:nvPr/>
          </p:nvSpPr>
          <p:spPr bwMode="auto">
            <a:xfrm flipH="1">
              <a:off x="3024" y="1248"/>
              <a:ext cx="144" cy="48"/>
            </a:xfrm>
            <a:prstGeom prst="line">
              <a:avLst/>
            </a:prstGeom>
            <a:noFill/>
            <a:ln w="28575">
              <a:solidFill>
                <a:srgbClr val="FFFF00"/>
              </a:solidFill>
              <a:round/>
              <a:headEnd type="none" w="sm" len="sm"/>
              <a:tailEnd type="none" w="sm" len="sm"/>
            </a:ln>
          </p:spPr>
          <p:txBody>
            <a:bodyPr/>
            <a:lstStyle/>
            <a:p>
              <a:endParaRPr lang="en-US"/>
            </a:p>
          </p:txBody>
        </p:sp>
        <p:sp>
          <p:nvSpPr>
            <p:cNvPr id="60432" name="Line 50"/>
            <p:cNvSpPr>
              <a:spLocks noChangeShapeType="1"/>
            </p:cNvSpPr>
            <p:nvPr/>
          </p:nvSpPr>
          <p:spPr bwMode="auto">
            <a:xfrm flipH="1">
              <a:off x="2880" y="1296"/>
              <a:ext cx="96" cy="96"/>
            </a:xfrm>
            <a:prstGeom prst="line">
              <a:avLst/>
            </a:prstGeom>
            <a:noFill/>
            <a:ln w="28575">
              <a:solidFill>
                <a:srgbClr val="FFFF00"/>
              </a:solidFill>
              <a:round/>
              <a:headEnd type="none" w="sm" len="sm"/>
              <a:tailEnd type="none" w="sm" len="sm"/>
            </a:ln>
          </p:spPr>
          <p:txBody>
            <a:bodyPr/>
            <a:lstStyle/>
            <a:p>
              <a:endParaRPr lang="en-US"/>
            </a:p>
          </p:txBody>
        </p:sp>
        <p:sp>
          <p:nvSpPr>
            <p:cNvPr id="60433" name="Line 51"/>
            <p:cNvSpPr>
              <a:spLocks noChangeShapeType="1"/>
            </p:cNvSpPr>
            <p:nvPr/>
          </p:nvSpPr>
          <p:spPr bwMode="auto">
            <a:xfrm flipH="1">
              <a:off x="2736" y="1248"/>
              <a:ext cx="96" cy="48"/>
            </a:xfrm>
            <a:prstGeom prst="line">
              <a:avLst/>
            </a:prstGeom>
            <a:noFill/>
            <a:ln w="28575">
              <a:solidFill>
                <a:srgbClr val="FFFF00"/>
              </a:solidFill>
              <a:round/>
              <a:headEnd type="none" w="sm" len="sm"/>
              <a:tailEnd type="none" w="sm" len="sm"/>
            </a:ln>
          </p:spPr>
          <p:txBody>
            <a:bodyPr/>
            <a:lstStyle/>
            <a:p>
              <a:endParaRPr lang="en-US"/>
            </a:p>
          </p:txBody>
        </p:sp>
        <p:sp>
          <p:nvSpPr>
            <p:cNvPr id="60434" name="Line 52"/>
            <p:cNvSpPr>
              <a:spLocks noChangeShapeType="1"/>
            </p:cNvSpPr>
            <p:nvPr/>
          </p:nvSpPr>
          <p:spPr bwMode="auto">
            <a:xfrm>
              <a:off x="2736" y="1296"/>
              <a:ext cx="96" cy="96"/>
            </a:xfrm>
            <a:prstGeom prst="line">
              <a:avLst/>
            </a:prstGeom>
            <a:noFill/>
            <a:ln w="28575">
              <a:solidFill>
                <a:srgbClr val="FFFF00"/>
              </a:solidFill>
              <a:round/>
              <a:headEnd type="none" w="sm" len="sm"/>
              <a:tailEnd type="none" w="sm" len="sm"/>
            </a:ln>
          </p:spPr>
          <p:txBody>
            <a:bodyPr/>
            <a:lstStyle/>
            <a:p>
              <a:endParaRPr lang="en-US"/>
            </a:p>
          </p:txBody>
        </p:sp>
        <p:sp>
          <p:nvSpPr>
            <p:cNvPr id="60435" name="Line 53"/>
            <p:cNvSpPr>
              <a:spLocks noChangeShapeType="1"/>
            </p:cNvSpPr>
            <p:nvPr/>
          </p:nvSpPr>
          <p:spPr bwMode="auto">
            <a:xfrm>
              <a:off x="2832" y="1296"/>
              <a:ext cx="0" cy="48"/>
            </a:xfrm>
            <a:prstGeom prst="line">
              <a:avLst/>
            </a:prstGeom>
            <a:noFill/>
            <a:ln w="28575">
              <a:solidFill>
                <a:srgbClr val="FFFF00"/>
              </a:solidFill>
              <a:round/>
              <a:headEnd type="none" w="sm" len="sm"/>
              <a:tailEnd type="none" w="sm" len="sm"/>
            </a:ln>
          </p:spPr>
          <p:txBody>
            <a:bodyPr/>
            <a:lstStyle/>
            <a:p>
              <a:endParaRPr lang="en-US"/>
            </a:p>
          </p:txBody>
        </p:sp>
        <p:sp>
          <p:nvSpPr>
            <p:cNvPr id="60436" name="Line 54"/>
            <p:cNvSpPr>
              <a:spLocks noChangeShapeType="1"/>
            </p:cNvSpPr>
            <p:nvPr/>
          </p:nvSpPr>
          <p:spPr bwMode="auto">
            <a:xfrm>
              <a:off x="3168" y="1248"/>
              <a:ext cx="816" cy="576"/>
            </a:xfrm>
            <a:prstGeom prst="line">
              <a:avLst/>
            </a:prstGeom>
            <a:noFill/>
            <a:ln w="28575">
              <a:solidFill>
                <a:srgbClr val="FFFF00"/>
              </a:solidFill>
              <a:round/>
              <a:headEnd type="none" w="sm" len="sm"/>
              <a:tailEnd type="none" w="sm" len="sm"/>
            </a:ln>
          </p:spPr>
          <p:txBody>
            <a:bodyPr/>
            <a:lstStyle/>
            <a:p>
              <a:endParaRPr lang="en-US"/>
            </a:p>
          </p:txBody>
        </p:sp>
        <p:sp>
          <p:nvSpPr>
            <p:cNvPr id="60437" name="Line 55"/>
            <p:cNvSpPr>
              <a:spLocks noChangeShapeType="1"/>
            </p:cNvSpPr>
            <p:nvPr/>
          </p:nvSpPr>
          <p:spPr bwMode="auto">
            <a:xfrm flipH="1">
              <a:off x="3984" y="1248"/>
              <a:ext cx="96" cy="48"/>
            </a:xfrm>
            <a:prstGeom prst="line">
              <a:avLst/>
            </a:prstGeom>
            <a:noFill/>
            <a:ln w="28575">
              <a:solidFill>
                <a:srgbClr val="FFFF00"/>
              </a:solidFill>
              <a:round/>
              <a:headEnd type="none" w="sm" len="sm"/>
              <a:tailEnd type="none" w="sm" len="sm"/>
            </a:ln>
          </p:spPr>
          <p:txBody>
            <a:bodyPr/>
            <a:lstStyle/>
            <a:p>
              <a:endParaRPr lang="en-US"/>
            </a:p>
          </p:txBody>
        </p:sp>
        <p:sp>
          <p:nvSpPr>
            <p:cNvPr id="60438" name="Line 56"/>
            <p:cNvSpPr>
              <a:spLocks noChangeShapeType="1"/>
            </p:cNvSpPr>
            <p:nvPr/>
          </p:nvSpPr>
          <p:spPr bwMode="auto">
            <a:xfrm flipH="1" flipV="1">
              <a:off x="4128" y="1248"/>
              <a:ext cx="96" cy="96"/>
            </a:xfrm>
            <a:prstGeom prst="line">
              <a:avLst/>
            </a:prstGeom>
            <a:noFill/>
            <a:ln w="28575">
              <a:solidFill>
                <a:srgbClr val="FFFF00"/>
              </a:solidFill>
              <a:round/>
              <a:headEnd type="none" w="sm" len="sm"/>
              <a:tailEnd type="none" w="sm" len="sm"/>
            </a:ln>
          </p:spPr>
          <p:txBody>
            <a:bodyPr/>
            <a:lstStyle/>
            <a:p>
              <a:endParaRPr lang="en-US"/>
            </a:p>
          </p:txBody>
        </p:sp>
        <p:sp>
          <p:nvSpPr>
            <p:cNvPr id="60439" name="Line 57"/>
            <p:cNvSpPr>
              <a:spLocks noChangeShapeType="1"/>
            </p:cNvSpPr>
            <p:nvPr/>
          </p:nvSpPr>
          <p:spPr bwMode="auto">
            <a:xfrm flipV="1">
              <a:off x="4224" y="1392"/>
              <a:ext cx="48" cy="240"/>
            </a:xfrm>
            <a:prstGeom prst="line">
              <a:avLst/>
            </a:prstGeom>
            <a:noFill/>
            <a:ln w="28575">
              <a:solidFill>
                <a:srgbClr val="FFFF00"/>
              </a:solidFill>
              <a:round/>
              <a:headEnd type="none" w="sm" len="sm"/>
              <a:tailEnd type="none" w="sm" len="sm"/>
            </a:ln>
          </p:spPr>
          <p:txBody>
            <a:bodyPr/>
            <a:lstStyle/>
            <a:p>
              <a:endParaRPr lang="en-US"/>
            </a:p>
          </p:txBody>
        </p:sp>
        <p:sp>
          <p:nvSpPr>
            <p:cNvPr id="60440" name="Line 58"/>
            <p:cNvSpPr>
              <a:spLocks noChangeShapeType="1"/>
            </p:cNvSpPr>
            <p:nvPr/>
          </p:nvSpPr>
          <p:spPr bwMode="auto">
            <a:xfrm flipH="1" flipV="1">
              <a:off x="4032" y="1344"/>
              <a:ext cx="144" cy="288"/>
            </a:xfrm>
            <a:prstGeom prst="line">
              <a:avLst/>
            </a:prstGeom>
            <a:noFill/>
            <a:ln w="28575">
              <a:solidFill>
                <a:srgbClr val="FFFF00"/>
              </a:solidFill>
              <a:round/>
              <a:headEnd type="none" w="sm" len="sm"/>
              <a:tailEnd type="none" w="sm" len="sm"/>
            </a:ln>
          </p:spPr>
          <p:txBody>
            <a:bodyPr/>
            <a:lstStyle/>
            <a:p>
              <a:endParaRPr lang="en-US"/>
            </a:p>
          </p:txBody>
        </p:sp>
        <p:sp>
          <p:nvSpPr>
            <p:cNvPr id="60441" name="Line 59"/>
            <p:cNvSpPr>
              <a:spLocks noChangeShapeType="1"/>
            </p:cNvSpPr>
            <p:nvPr/>
          </p:nvSpPr>
          <p:spPr bwMode="auto">
            <a:xfrm flipV="1">
              <a:off x="4176" y="1728"/>
              <a:ext cx="0" cy="144"/>
            </a:xfrm>
            <a:prstGeom prst="line">
              <a:avLst/>
            </a:prstGeom>
            <a:noFill/>
            <a:ln w="28575">
              <a:solidFill>
                <a:srgbClr val="FFFF00"/>
              </a:solidFill>
              <a:round/>
              <a:headEnd type="none" w="sm" len="sm"/>
              <a:tailEnd type="none" w="sm" len="sm"/>
            </a:ln>
          </p:spPr>
          <p:txBody>
            <a:bodyPr/>
            <a:lstStyle/>
            <a:p>
              <a:endParaRPr lang="en-US"/>
            </a:p>
          </p:txBody>
        </p:sp>
        <p:sp>
          <p:nvSpPr>
            <p:cNvPr id="60442" name="Line 60"/>
            <p:cNvSpPr>
              <a:spLocks noChangeShapeType="1"/>
            </p:cNvSpPr>
            <p:nvPr/>
          </p:nvSpPr>
          <p:spPr bwMode="auto">
            <a:xfrm flipH="1" flipV="1">
              <a:off x="4032" y="1824"/>
              <a:ext cx="96" cy="96"/>
            </a:xfrm>
            <a:prstGeom prst="line">
              <a:avLst/>
            </a:prstGeom>
            <a:noFill/>
            <a:ln w="28575">
              <a:solidFill>
                <a:srgbClr val="FFFF00"/>
              </a:solidFill>
              <a:round/>
              <a:headEnd type="none" w="sm" len="sm"/>
              <a:tailEnd type="none" w="sm" len="sm"/>
            </a:ln>
          </p:spPr>
          <p:txBody>
            <a:bodyPr/>
            <a:lstStyle/>
            <a:p>
              <a:endParaRPr lang="en-US"/>
            </a:p>
          </p:txBody>
        </p:sp>
        <p:sp>
          <p:nvSpPr>
            <p:cNvPr id="60443" name="Line 61"/>
            <p:cNvSpPr>
              <a:spLocks noChangeShapeType="1"/>
            </p:cNvSpPr>
            <p:nvPr/>
          </p:nvSpPr>
          <p:spPr bwMode="auto">
            <a:xfrm flipH="1">
              <a:off x="4176" y="1824"/>
              <a:ext cx="96" cy="144"/>
            </a:xfrm>
            <a:prstGeom prst="line">
              <a:avLst/>
            </a:prstGeom>
            <a:noFill/>
            <a:ln w="28575">
              <a:solidFill>
                <a:srgbClr val="FFFF00"/>
              </a:solidFill>
              <a:round/>
              <a:headEnd type="none" w="sm" len="sm"/>
              <a:tailEnd type="none" w="sm" len="sm"/>
            </a:ln>
          </p:spPr>
          <p:txBody>
            <a:bodyPr/>
            <a:lstStyle/>
            <a:p>
              <a:endParaRPr lang="en-US"/>
            </a:p>
          </p:txBody>
        </p:sp>
        <p:sp>
          <p:nvSpPr>
            <p:cNvPr id="60444" name="Line 62"/>
            <p:cNvSpPr>
              <a:spLocks noChangeShapeType="1"/>
            </p:cNvSpPr>
            <p:nvPr/>
          </p:nvSpPr>
          <p:spPr bwMode="auto">
            <a:xfrm flipH="1">
              <a:off x="4416" y="1824"/>
              <a:ext cx="48" cy="432"/>
            </a:xfrm>
            <a:prstGeom prst="line">
              <a:avLst/>
            </a:prstGeom>
            <a:noFill/>
            <a:ln w="28575">
              <a:solidFill>
                <a:srgbClr val="FFFF00"/>
              </a:solidFill>
              <a:round/>
              <a:headEnd type="none" w="sm" len="sm"/>
              <a:tailEnd type="none" w="sm" len="sm"/>
            </a:ln>
          </p:spPr>
          <p:txBody>
            <a:bodyPr/>
            <a:lstStyle/>
            <a:p>
              <a:endParaRPr lang="en-US"/>
            </a:p>
          </p:txBody>
        </p:sp>
        <p:sp>
          <p:nvSpPr>
            <p:cNvPr id="60445" name="Line 63"/>
            <p:cNvSpPr>
              <a:spLocks noChangeShapeType="1"/>
            </p:cNvSpPr>
            <p:nvPr/>
          </p:nvSpPr>
          <p:spPr bwMode="auto">
            <a:xfrm flipH="1" flipV="1">
              <a:off x="4176" y="1968"/>
              <a:ext cx="240" cy="288"/>
            </a:xfrm>
            <a:prstGeom prst="line">
              <a:avLst/>
            </a:prstGeom>
            <a:noFill/>
            <a:ln w="28575">
              <a:solidFill>
                <a:srgbClr val="FFFF00"/>
              </a:solidFill>
              <a:round/>
              <a:headEnd type="none" w="sm" len="sm"/>
              <a:tailEnd type="none" w="sm" len="sm"/>
            </a:ln>
          </p:spPr>
          <p:txBody>
            <a:bodyPr/>
            <a:lstStyle/>
            <a:p>
              <a:endParaRPr lang="en-US"/>
            </a:p>
          </p:txBody>
        </p:sp>
        <p:sp>
          <p:nvSpPr>
            <p:cNvPr id="60446" name="Line 64"/>
            <p:cNvSpPr>
              <a:spLocks noChangeShapeType="1"/>
            </p:cNvSpPr>
            <p:nvPr/>
          </p:nvSpPr>
          <p:spPr bwMode="auto">
            <a:xfrm flipH="1">
              <a:off x="4704" y="2448"/>
              <a:ext cx="48" cy="432"/>
            </a:xfrm>
            <a:prstGeom prst="line">
              <a:avLst/>
            </a:prstGeom>
            <a:noFill/>
            <a:ln w="28575">
              <a:solidFill>
                <a:srgbClr val="FFFF00"/>
              </a:solidFill>
              <a:round/>
              <a:headEnd type="none" w="sm" len="sm"/>
              <a:tailEnd type="none" w="sm" len="sm"/>
            </a:ln>
          </p:spPr>
          <p:txBody>
            <a:bodyPr/>
            <a:lstStyle/>
            <a:p>
              <a:endParaRPr lang="en-US"/>
            </a:p>
          </p:txBody>
        </p:sp>
        <p:sp>
          <p:nvSpPr>
            <p:cNvPr id="60447" name="Line 65"/>
            <p:cNvSpPr>
              <a:spLocks noChangeShapeType="1"/>
            </p:cNvSpPr>
            <p:nvPr/>
          </p:nvSpPr>
          <p:spPr bwMode="auto">
            <a:xfrm>
              <a:off x="4416" y="2304"/>
              <a:ext cx="288" cy="528"/>
            </a:xfrm>
            <a:prstGeom prst="line">
              <a:avLst/>
            </a:prstGeom>
            <a:noFill/>
            <a:ln w="28575">
              <a:solidFill>
                <a:srgbClr val="FFFF00"/>
              </a:solidFill>
              <a:round/>
              <a:headEnd type="none" w="sm" len="sm"/>
              <a:tailEnd type="none" w="sm" len="sm"/>
            </a:ln>
          </p:spPr>
          <p:txBody>
            <a:bodyPr/>
            <a:lstStyle/>
            <a:p>
              <a:endParaRPr lang="en-US"/>
            </a:p>
          </p:txBody>
        </p:sp>
        <p:sp>
          <p:nvSpPr>
            <p:cNvPr id="60448" name="Line 66"/>
            <p:cNvSpPr>
              <a:spLocks noChangeShapeType="1"/>
            </p:cNvSpPr>
            <p:nvPr/>
          </p:nvSpPr>
          <p:spPr bwMode="auto">
            <a:xfrm>
              <a:off x="4416" y="2544"/>
              <a:ext cx="144" cy="240"/>
            </a:xfrm>
            <a:prstGeom prst="line">
              <a:avLst/>
            </a:prstGeom>
            <a:noFill/>
            <a:ln w="28575">
              <a:solidFill>
                <a:srgbClr val="FFFF00"/>
              </a:solidFill>
              <a:round/>
              <a:headEnd type="none" w="sm" len="sm"/>
              <a:tailEnd type="none" w="sm" len="sm"/>
            </a:ln>
          </p:spPr>
          <p:txBody>
            <a:bodyPr/>
            <a:lstStyle/>
            <a:p>
              <a:endParaRPr lang="en-US"/>
            </a:p>
          </p:txBody>
        </p:sp>
        <p:sp>
          <p:nvSpPr>
            <p:cNvPr id="60449" name="Line 67"/>
            <p:cNvSpPr>
              <a:spLocks noChangeShapeType="1"/>
            </p:cNvSpPr>
            <p:nvPr/>
          </p:nvSpPr>
          <p:spPr bwMode="auto">
            <a:xfrm flipH="1">
              <a:off x="4560" y="2448"/>
              <a:ext cx="48" cy="336"/>
            </a:xfrm>
            <a:prstGeom prst="line">
              <a:avLst/>
            </a:prstGeom>
            <a:noFill/>
            <a:ln w="28575">
              <a:solidFill>
                <a:srgbClr val="FFFF00"/>
              </a:solidFill>
              <a:round/>
              <a:headEnd type="none" w="sm" len="sm"/>
              <a:tailEnd type="none" w="sm" len="sm"/>
            </a:ln>
          </p:spPr>
          <p:txBody>
            <a:bodyPr/>
            <a:lstStyle/>
            <a:p>
              <a:endParaRPr lang="en-US"/>
            </a:p>
          </p:txBody>
        </p:sp>
        <p:sp>
          <p:nvSpPr>
            <p:cNvPr id="60450" name="Line 68"/>
            <p:cNvSpPr>
              <a:spLocks noChangeShapeType="1"/>
            </p:cNvSpPr>
            <p:nvPr/>
          </p:nvSpPr>
          <p:spPr bwMode="auto">
            <a:xfrm flipV="1">
              <a:off x="4272" y="2304"/>
              <a:ext cx="144" cy="192"/>
            </a:xfrm>
            <a:prstGeom prst="line">
              <a:avLst/>
            </a:prstGeom>
            <a:noFill/>
            <a:ln w="28575">
              <a:solidFill>
                <a:srgbClr val="FFFF00"/>
              </a:solidFill>
              <a:round/>
              <a:headEnd type="none" w="sm" len="sm"/>
              <a:tailEnd type="none" w="sm" len="sm"/>
            </a:ln>
          </p:spPr>
          <p:txBody>
            <a:bodyPr/>
            <a:lstStyle/>
            <a:p>
              <a:endParaRPr lang="en-US"/>
            </a:p>
          </p:txBody>
        </p:sp>
        <p:sp>
          <p:nvSpPr>
            <p:cNvPr id="60451" name="Line 69"/>
            <p:cNvSpPr>
              <a:spLocks noChangeShapeType="1"/>
            </p:cNvSpPr>
            <p:nvPr/>
          </p:nvSpPr>
          <p:spPr bwMode="auto">
            <a:xfrm>
              <a:off x="4416" y="2976"/>
              <a:ext cx="144" cy="48"/>
            </a:xfrm>
            <a:prstGeom prst="line">
              <a:avLst/>
            </a:prstGeom>
            <a:noFill/>
            <a:ln w="28575">
              <a:solidFill>
                <a:srgbClr val="FFFF00"/>
              </a:solidFill>
              <a:round/>
              <a:headEnd type="none" w="sm" len="sm"/>
              <a:tailEnd type="none" w="sm" len="sm"/>
            </a:ln>
          </p:spPr>
          <p:txBody>
            <a:bodyPr/>
            <a:lstStyle/>
            <a:p>
              <a:endParaRPr lang="en-US"/>
            </a:p>
          </p:txBody>
        </p:sp>
        <p:sp>
          <p:nvSpPr>
            <p:cNvPr id="60452" name="Line 70"/>
            <p:cNvSpPr>
              <a:spLocks noChangeShapeType="1"/>
            </p:cNvSpPr>
            <p:nvPr/>
          </p:nvSpPr>
          <p:spPr bwMode="auto">
            <a:xfrm>
              <a:off x="4608" y="2880"/>
              <a:ext cx="96" cy="48"/>
            </a:xfrm>
            <a:prstGeom prst="line">
              <a:avLst/>
            </a:prstGeom>
            <a:noFill/>
            <a:ln w="28575">
              <a:solidFill>
                <a:srgbClr val="FFFF00"/>
              </a:solidFill>
              <a:round/>
              <a:headEnd type="none" w="sm" len="sm"/>
              <a:tailEnd type="none" w="sm" len="sm"/>
            </a:ln>
          </p:spPr>
          <p:txBody>
            <a:bodyPr/>
            <a:lstStyle/>
            <a:p>
              <a:endParaRPr lang="en-US"/>
            </a:p>
          </p:txBody>
        </p:sp>
        <p:sp>
          <p:nvSpPr>
            <p:cNvPr id="60453" name="Line 71"/>
            <p:cNvSpPr>
              <a:spLocks noChangeShapeType="1"/>
            </p:cNvSpPr>
            <p:nvPr/>
          </p:nvSpPr>
          <p:spPr bwMode="auto">
            <a:xfrm>
              <a:off x="4944" y="2880"/>
              <a:ext cx="96" cy="672"/>
            </a:xfrm>
            <a:prstGeom prst="line">
              <a:avLst/>
            </a:prstGeom>
            <a:noFill/>
            <a:ln w="28575">
              <a:solidFill>
                <a:srgbClr val="FFFF00"/>
              </a:solidFill>
              <a:round/>
              <a:headEnd type="none" w="sm" len="sm"/>
              <a:tailEnd type="none" w="sm" len="sm"/>
            </a:ln>
          </p:spPr>
          <p:txBody>
            <a:bodyPr/>
            <a:lstStyle/>
            <a:p>
              <a:endParaRPr lang="en-US"/>
            </a:p>
          </p:txBody>
        </p:sp>
        <p:sp>
          <p:nvSpPr>
            <p:cNvPr id="60454" name="Line 72"/>
            <p:cNvSpPr>
              <a:spLocks noChangeShapeType="1"/>
            </p:cNvSpPr>
            <p:nvPr/>
          </p:nvSpPr>
          <p:spPr bwMode="auto">
            <a:xfrm>
              <a:off x="4752" y="2976"/>
              <a:ext cx="144" cy="480"/>
            </a:xfrm>
            <a:prstGeom prst="line">
              <a:avLst/>
            </a:prstGeom>
            <a:noFill/>
            <a:ln w="28575">
              <a:solidFill>
                <a:srgbClr val="FFFF00"/>
              </a:solidFill>
              <a:round/>
              <a:headEnd type="none" w="sm" len="sm"/>
              <a:tailEnd type="none" w="sm" len="sm"/>
            </a:ln>
          </p:spPr>
          <p:txBody>
            <a:bodyPr/>
            <a:lstStyle/>
            <a:p>
              <a:endParaRPr lang="en-US"/>
            </a:p>
          </p:txBody>
        </p:sp>
        <p:sp>
          <p:nvSpPr>
            <p:cNvPr id="60455" name="Line 73"/>
            <p:cNvSpPr>
              <a:spLocks noChangeShapeType="1"/>
            </p:cNvSpPr>
            <p:nvPr/>
          </p:nvSpPr>
          <p:spPr bwMode="auto">
            <a:xfrm>
              <a:off x="4608" y="3072"/>
              <a:ext cx="288" cy="384"/>
            </a:xfrm>
            <a:prstGeom prst="line">
              <a:avLst/>
            </a:prstGeom>
            <a:noFill/>
            <a:ln w="28575">
              <a:solidFill>
                <a:srgbClr val="FFFF00"/>
              </a:solidFill>
              <a:round/>
              <a:headEnd type="none" w="sm" len="sm"/>
              <a:tailEnd type="none" w="sm" len="sm"/>
            </a:ln>
          </p:spPr>
          <p:txBody>
            <a:bodyPr/>
            <a:lstStyle/>
            <a:p>
              <a:endParaRPr lang="en-US"/>
            </a:p>
          </p:txBody>
        </p:sp>
        <p:sp>
          <p:nvSpPr>
            <p:cNvPr id="60456" name="Line 74"/>
            <p:cNvSpPr>
              <a:spLocks noChangeShapeType="1"/>
            </p:cNvSpPr>
            <p:nvPr/>
          </p:nvSpPr>
          <p:spPr bwMode="auto">
            <a:xfrm flipV="1">
              <a:off x="2736" y="1824"/>
              <a:ext cx="0" cy="144"/>
            </a:xfrm>
            <a:prstGeom prst="line">
              <a:avLst/>
            </a:prstGeom>
            <a:noFill/>
            <a:ln w="28575">
              <a:solidFill>
                <a:srgbClr val="FFFF00"/>
              </a:solidFill>
              <a:round/>
              <a:headEnd type="none" w="sm" len="sm"/>
              <a:tailEnd type="none" w="sm" len="sm"/>
            </a:ln>
          </p:spPr>
          <p:txBody>
            <a:bodyPr/>
            <a:lstStyle/>
            <a:p>
              <a:endParaRPr lang="en-US"/>
            </a:p>
          </p:txBody>
        </p:sp>
        <p:sp>
          <p:nvSpPr>
            <p:cNvPr id="60457" name="Line 75"/>
            <p:cNvSpPr>
              <a:spLocks noChangeShapeType="1"/>
            </p:cNvSpPr>
            <p:nvPr/>
          </p:nvSpPr>
          <p:spPr bwMode="auto">
            <a:xfrm flipH="1" flipV="1">
              <a:off x="2592" y="1920"/>
              <a:ext cx="96" cy="96"/>
            </a:xfrm>
            <a:prstGeom prst="line">
              <a:avLst/>
            </a:prstGeom>
            <a:noFill/>
            <a:ln w="28575">
              <a:solidFill>
                <a:srgbClr val="FFFF00"/>
              </a:solidFill>
              <a:round/>
              <a:headEnd type="none" w="sm" len="sm"/>
              <a:tailEnd type="none" w="sm" len="sm"/>
            </a:ln>
          </p:spPr>
          <p:txBody>
            <a:bodyPr/>
            <a:lstStyle/>
            <a:p>
              <a:endParaRPr lang="en-US"/>
            </a:p>
          </p:txBody>
        </p:sp>
        <p:sp>
          <p:nvSpPr>
            <p:cNvPr id="60458" name="Line 76"/>
            <p:cNvSpPr>
              <a:spLocks noChangeShapeType="1"/>
            </p:cNvSpPr>
            <p:nvPr/>
          </p:nvSpPr>
          <p:spPr bwMode="auto">
            <a:xfrm flipH="1">
              <a:off x="2784" y="1920"/>
              <a:ext cx="96" cy="96"/>
            </a:xfrm>
            <a:prstGeom prst="line">
              <a:avLst/>
            </a:prstGeom>
            <a:noFill/>
            <a:ln w="28575">
              <a:solidFill>
                <a:srgbClr val="FFFF00"/>
              </a:solidFill>
              <a:round/>
              <a:headEnd type="none" w="sm" len="sm"/>
              <a:tailEnd type="none" w="sm" len="sm"/>
            </a:ln>
          </p:spPr>
          <p:txBody>
            <a:bodyPr/>
            <a:lstStyle/>
            <a:p>
              <a:endParaRPr lang="en-US"/>
            </a:p>
          </p:txBody>
        </p:sp>
        <p:sp>
          <p:nvSpPr>
            <p:cNvPr id="60459" name="Line 77"/>
            <p:cNvSpPr>
              <a:spLocks noChangeShapeType="1"/>
            </p:cNvSpPr>
            <p:nvPr/>
          </p:nvSpPr>
          <p:spPr bwMode="auto">
            <a:xfrm>
              <a:off x="3072" y="1824"/>
              <a:ext cx="960" cy="96"/>
            </a:xfrm>
            <a:prstGeom prst="line">
              <a:avLst/>
            </a:prstGeom>
            <a:noFill/>
            <a:ln w="28575">
              <a:solidFill>
                <a:srgbClr val="FFFF00"/>
              </a:solidFill>
              <a:round/>
              <a:headEnd type="none" w="sm" len="sm"/>
              <a:tailEnd type="none" w="sm" len="sm"/>
            </a:ln>
          </p:spPr>
          <p:txBody>
            <a:bodyPr/>
            <a:lstStyle/>
            <a:p>
              <a:endParaRPr lang="en-US"/>
            </a:p>
          </p:txBody>
        </p:sp>
        <p:sp>
          <p:nvSpPr>
            <p:cNvPr id="60460" name="Line 78"/>
            <p:cNvSpPr>
              <a:spLocks noChangeShapeType="1"/>
            </p:cNvSpPr>
            <p:nvPr/>
          </p:nvSpPr>
          <p:spPr bwMode="auto">
            <a:xfrm flipV="1">
              <a:off x="2496" y="2016"/>
              <a:ext cx="240" cy="528"/>
            </a:xfrm>
            <a:prstGeom prst="line">
              <a:avLst/>
            </a:prstGeom>
            <a:noFill/>
            <a:ln w="28575">
              <a:solidFill>
                <a:srgbClr val="FFFF00"/>
              </a:solidFill>
              <a:round/>
              <a:headEnd type="none" w="sm" len="sm"/>
              <a:tailEnd type="none" w="sm" len="sm"/>
            </a:ln>
          </p:spPr>
          <p:txBody>
            <a:bodyPr/>
            <a:lstStyle/>
            <a:p>
              <a:endParaRPr lang="en-US"/>
            </a:p>
          </p:txBody>
        </p:sp>
        <p:sp>
          <p:nvSpPr>
            <p:cNvPr id="60461" name="Line 79"/>
            <p:cNvSpPr>
              <a:spLocks noChangeShapeType="1"/>
            </p:cNvSpPr>
            <p:nvPr/>
          </p:nvSpPr>
          <p:spPr bwMode="auto">
            <a:xfrm flipH="1">
              <a:off x="2928" y="1824"/>
              <a:ext cx="144" cy="48"/>
            </a:xfrm>
            <a:prstGeom prst="line">
              <a:avLst/>
            </a:prstGeom>
            <a:noFill/>
            <a:ln w="28575">
              <a:solidFill>
                <a:srgbClr val="FFFF00"/>
              </a:solidFill>
              <a:round/>
              <a:headEnd type="none" w="sm" len="sm"/>
              <a:tailEnd type="none" w="sm" len="sm"/>
            </a:ln>
          </p:spPr>
          <p:txBody>
            <a:bodyPr/>
            <a:lstStyle/>
            <a:p>
              <a:endParaRPr lang="en-US"/>
            </a:p>
          </p:txBody>
        </p:sp>
        <p:sp>
          <p:nvSpPr>
            <p:cNvPr id="60462" name="Line 80"/>
            <p:cNvSpPr>
              <a:spLocks noChangeShapeType="1"/>
            </p:cNvSpPr>
            <p:nvPr/>
          </p:nvSpPr>
          <p:spPr bwMode="auto">
            <a:xfrm>
              <a:off x="2832" y="1440"/>
              <a:ext cx="48" cy="336"/>
            </a:xfrm>
            <a:prstGeom prst="line">
              <a:avLst/>
            </a:prstGeom>
            <a:noFill/>
            <a:ln w="28575">
              <a:solidFill>
                <a:srgbClr val="FFFF00"/>
              </a:solidFill>
              <a:round/>
              <a:headEnd type="none" w="sm" len="sm"/>
              <a:tailEnd type="none" w="sm" len="sm"/>
            </a:ln>
          </p:spPr>
          <p:txBody>
            <a:bodyPr/>
            <a:lstStyle/>
            <a:p>
              <a:endParaRPr lang="en-US"/>
            </a:p>
          </p:txBody>
        </p:sp>
        <p:sp>
          <p:nvSpPr>
            <p:cNvPr id="60463" name="Line 81"/>
            <p:cNvSpPr>
              <a:spLocks noChangeShapeType="1"/>
            </p:cNvSpPr>
            <p:nvPr/>
          </p:nvSpPr>
          <p:spPr bwMode="auto">
            <a:xfrm flipH="1">
              <a:off x="2352" y="2592"/>
              <a:ext cx="96" cy="48"/>
            </a:xfrm>
            <a:prstGeom prst="line">
              <a:avLst/>
            </a:prstGeom>
            <a:noFill/>
            <a:ln w="28575">
              <a:solidFill>
                <a:srgbClr val="FFFF00"/>
              </a:solidFill>
              <a:round/>
              <a:headEnd type="none" w="sm" len="sm"/>
              <a:tailEnd type="none" w="sm" len="sm"/>
            </a:ln>
          </p:spPr>
          <p:txBody>
            <a:bodyPr/>
            <a:lstStyle/>
            <a:p>
              <a:endParaRPr lang="en-US"/>
            </a:p>
          </p:txBody>
        </p:sp>
        <p:sp>
          <p:nvSpPr>
            <p:cNvPr id="60464" name="Line 82"/>
            <p:cNvSpPr>
              <a:spLocks noChangeShapeType="1"/>
            </p:cNvSpPr>
            <p:nvPr/>
          </p:nvSpPr>
          <p:spPr bwMode="auto">
            <a:xfrm flipH="1" flipV="1">
              <a:off x="2496" y="2592"/>
              <a:ext cx="96" cy="96"/>
            </a:xfrm>
            <a:prstGeom prst="line">
              <a:avLst/>
            </a:prstGeom>
            <a:noFill/>
            <a:ln w="28575">
              <a:solidFill>
                <a:srgbClr val="FFFF00"/>
              </a:solidFill>
              <a:round/>
              <a:headEnd type="none" w="sm" len="sm"/>
              <a:tailEnd type="none" w="sm" len="sm"/>
            </a:ln>
          </p:spPr>
          <p:txBody>
            <a:bodyPr/>
            <a:lstStyle/>
            <a:p>
              <a:endParaRPr lang="en-US"/>
            </a:p>
          </p:txBody>
        </p:sp>
        <p:sp>
          <p:nvSpPr>
            <p:cNvPr id="60465" name="Line 83"/>
            <p:cNvSpPr>
              <a:spLocks noChangeShapeType="1"/>
            </p:cNvSpPr>
            <p:nvPr/>
          </p:nvSpPr>
          <p:spPr bwMode="auto">
            <a:xfrm flipH="1" flipV="1">
              <a:off x="2640" y="2640"/>
              <a:ext cx="1680" cy="336"/>
            </a:xfrm>
            <a:prstGeom prst="line">
              <a:avLst/>
            </a:prstGeom>
            <a:noFill/>
            <a:ln w="28575">
              <a:solidFill>
                <a:srgbClr val="FFFF00"/>
              </a:solidFill>
              <a:round/>
              <a:headEnd type="none" w="sm" len="sm"/>
              <a:tailEnd type="none" w="sm" len="sm"/>
            </a:ln>
          </p:spPr>
          <p:txBody>
            <a:bodyPr/>
            <a:lstStyle/>
            <a:p>
              <a:endParaRPr lang="en-US"/>
            </a:p>
          </p:txBody>
        </p:sp>
        <p:sp>
          <p:nvSpPr>
            <p:cNvPr id="60466" name="Line 84"/>
            <p:cNvSpPr>
              <a:spLocks noChangeShapeType="1"/>
            </p:cNvSpPr>
            <p:nvPr/>
          </p:nvSpPr>
          <p:spPr bwMode="auto">
            <a:xfrm flipV="1">
              <a:off x="2304" y="2640"/>
              <a:ext cx="48" cy="672"/>
            </a:xfrm>
            <a:prstGeom prst="line">
              <a:avLst/>
            </a:prstGeom>
            <a:noFill/>
            <a:ln w="28575">
              <a:solidFill>
                <a:srgbClr val="FFFF00"/>
              </a:solidFill>
              <a:round/>
              <a:headEnd type="none" w="sm" len="sm"/>
              <a:tailEnd type="none" w="sm" len="sm"/>
            </a:ln>
          </p:spPr>
          <p:txBody>
            <a:bodyPr/>
            <a:lstStyle/>
            <a:p>
              <a:endParaRPr lang="en-US"/>
            </a:p>
          </p:txBody>
        </p:sp>
        <p:sp>
          <p:nvSpPr>
            <p:cNvPr id="60467" name="Line 85"/>
            <p:cNvSpPr>
              <a:spLocks noChangeShapeType="1"/>
            </p:cNvSpPr>
            <p:nvPr/>
          </p:nvSpPr>
          <p:spPr bwMode="auto">
            <a:xfrm flipH="1">
              <a:off x="2160" y="3360"/>
              <a:ext cx="96" cy="48"/>
            </a:xfrm>
            <a:prstGeom prst="line">
              <a:avLst/>
            </a:prstGeom>
            <a:noFill/>
            <a:ln w="28575">
              <a:solidFill>
                <a:srgbClr val="FFFF00"/>
              </a:solidFill>
              <a:round/>
              <a:headEnd type="none" w="sm" len="sm"/>
              <a:tailEnd type="none" w="sm" len="sm"/>
            </a:ln>
          </p:spPr>
          <p:txBody>
            <a:bodyPr/>
            <a:lstStyle/>
            <a:p>
              <a:endParaRPr lang="en-US"/>
            </a:p>
          </p:txBody>
        </p:sp>
        <p:sp>
          <p:nvSpPr>
            <p:cNvPr id="60468" name="Line 86"/>
            <p:cNvSpPr>
              <a:spLocks noChangeShapeType="1"/>
            </p:cNvSpPr>
            <p:nvPr/>
          </p:nvSpPr>
          <p:spPr bwMode="auto">
            <a:xfrm flipH="1" flipV="1">
              <a:off x="2304" y="3264"/>
              <a:ext cx="96" cy="96"/>
            </a:xfrm>
            <a:prstGeom prst="line">
              <a:avLst/>
            </a:prstGeom>
            <a:noFill/>
            <a:ln w="28575">
              <a:solidFill>
                <a:srgbClr val="FFFF00"/>
              </a:solidFill>
              <a:round/>
              <a:headEnd type="none" w="sm" len="sm"/>
              <a:tailEnd type="none" w="sm" len="sm"/>
            </a:ln>
          </p:spPr>
          <p:txBody>
            <a:bodyPr/>
            <a:lstStyle/>
            <a:p>
              <a:endParaRPr lang="en-US"/>
            </a:p>
          </p:txBody>
        </p:sp>
        <p:sp>
          <p:nvSpPr>
            <p:cNvPr id="60469" name="Line 87"/>
            <p:cNvSpPr>
              <a:spLocks noChangeShapeType="1"/>
            </p:cNvSpPr>
            <p:nvPr/>
          </p:nvSpPr>
          <p:spPr bwMode="auto">
            <a:xfrm flipH="1" flipV="1">
              <a:off x="4944" y="3456"/>
              <a:ext cx="96" cy="96"/>
            </a:xfrm>
            <a:prstGeom prst="line">
              <a:avLst/>
            </a:prstGeom>
            <a:noFill/>
            <a:ln w="28575">
              <a:solidFill>
                <a:srgbClr val="FFFF00"/>
              </a:solidFill>
              <a:round/>
              <a:headEnd type="none" w="sm" len="sm"/>
              <a:tailEnd type="none" w="sm" len="sm"/>
            </a:ln>
          </p:spPr>
          <p:txBody>
            <a:bodyPr/>
            <a:lstStyle/>
            <a:p>
              <a:endParaRPr lang="en-US"/>
            </a:p>
          </p:txBody>
        </p:sp>
        <p:sp>
          <p:nvSpPr>
            <p:cNvPr id="60470" name="Line 88"/>
            <p:cNvSpPr>
              <a:spLocks noChangeShapeType="1"/>
            </p:cNvSpPr>
            <p:nvPr/>
          </p:nvSpPr>
          <p:spPr bwMode="auto">
            <a:xfrm flipH="1">
              <a:off x="4800" y="3456"/>
              <a:ext cx="96" cy="48"/>
            </a:xfrm>
            <a:prstGeom prst="line">
              <a:avLst/>
            </a:prstGeom>
            <a:noFill/>
            <a:ln w="28575">
              <a:solidFill>
                <a:srgbClr val="FFFF00"/>
              </a:solidFill>
              <a:round/>
              <a:headEnd type="none" w="sm" len="sm"/>
              <a:tailEnd type="none" w="sm" len="sm"/>
            </a:ln>
          </p:spPr>
          <p:txBody>
            <a:bodyPr/>
            <a:lstStyle/>
            <a:p>
              <a:endParaRPr lang="en-US"/>
            </a:p>
          </p:txBody>
        </p:sp>
      </p:grpSp>
      <p:grpSp>
        <p:nvGrpSpPr>
          <p:cNvPr id="4" name="Group 89"/>
          <p:cNvGrpSpPr>
            <a:grpSpLocks/>
          </p:cNvGrpSpPr>
          <p:nvPr/>
        </p:nvGrpSpPr>
        <p:grpSpPr bwMode="auto">
          <a:xfrm>
            <a:off x="5562600" y="2895600"/>
            <a:ext cx="3048000" cy="3759200"/>
            <a:chOff x="3504" y="1824"/>
            <a:chExt cx="1920" cy="2368"/>
          </a:xfrm>
        </p:grpSpPr>
        <p:pic>
          <p:nvPicPr>
            <p:cNvPr id="60423" name="Picture 90" descr="basestation"/>
            <p:cNvPicPr>
              <a:picLocks noChangeAspect="1" noChangeArrowheads="1"/>
            </p:cNvPicPr>
            <p:nvPr/>
          </p:nvPicPr>
          <p:blipFill>
            <a:blip r:embed="rId4" cstate="print"/>
            <a:srcRect/>
            <a:stretch>
              <a:fillRect/>
            </a:stretch>
          </p:blipFill>
          <p:spPr bwMode="auto">
            <a:xfrm rot="-5400000">
              <a:off x="4222" y="3170"/>
              <a:ext cx="1168" cy="876"/>
            </a:xfrm>
            <a:prstGeom prst="rect">
              <a:avLst/>
            </a:prstGeom>
            <a:noFill/>
            <a:ln w="9525">
              <a:noFill/>
              <a:miter lim="800000"/>
              <a:headEnd/>
              <a:tailEnd/>
            </a:ln>
          </p:spPr>
        </p:pic>
        <p:sp>
          <p:nvSpPr>
            <p:cNvPr id="60424" name="Line 91"/>
            <p:cNvSpPr>
              <a:spLocks noChangeShapeType="1"/>
            </p:cNvSpPr>
            <p:nvPr/>
          </p:nvSpPr>
          <p:spPr bwMode="auto">
            <a:xfrm flipV="1">
              <a:off x="3696" y="3120"/>
              <a:ext cx="912" cy="336"/>
            </a:xfrm>
            <a:prstGeom prst="line">
              <a:avLst/>
            </a:prstGeom>
            <a:noFill/>
            <a:ln w="28575">
              <a:solidFill>
                <a:srgbClr val="FFFF00"/>
              </a:solidFill>
              <a:round/>
              <a:headEnd type="none" w="sm" len="sm"/>
              <a:tailEnd type="none" w="sm" len="sm"/>
            </a:ln>
          </p:spPr>
          <p:txBody>
            <a:bodyPr/>
            <a:lstStyle/>
            <a:p>
              <a:endParaRPr lang="en-US"/>
            </a:p>
          </p:txBody>
        </p:sp>
        <p:sp>
          <p:nvSpPr>
            <p:cNvPr id="60425" name="Line 92"/>
            <p:cNvSpPr>
              <a:spLocks noChangeShapeType="1"/>
            </p:cNvSpPr>
            <p:nvPr/>
          </p:nvSpPr>
          <p:spPr bwMode="auto">
            <a:xfrm flipV="1">
              <a:off x="3840" y="3120"/>
              <a:ext cx="768" cy="432"/>
            </a:xfrm>
            <a:prstGeom prst="line">
              <a:avLst/>
            </a:prstGeom>
            <a:noFill/>
            <a:ln w="28575">
              <a:solidFill>
                <a:srgbClr val="FFFF00"/>
              </a:solidFill>
              <a:round/>
              <a:headEnd type="none" w="sm" len="sm"/>
              <a:tailEnd type="none" w="sm" len="sm"/>
            </a:ln>
          </p:spPr>
          <p:txBody>
            <a:bodyPr/>
            <a:lstStyle/>
            <a:p>
              <a:endParaRPr lang="en-US"/>
            </a:p>
          </p:txBody>
        </p:sp>
        <p:sp>
          <p:nvSpPr>
            <p:cNvPr id="60426" name="Line 93"/>
            <p:cNvSpPr>
              <a:spLocks noChangeShapeType="1"/>
            </p:cNvSpPr>
            <p:nvPr/>
          </p:nvSpPr>
          <p:spPr bwMode="auto">
            <a:xfrm>
              <a:off x="3504" y="2976"/>
              <a:ext cx="1056" cy="144"/>
            </a:xfrm>
            <a:prstGeom prst="line">
              <a:avLst/>
            </a:prstGeom>
            <a:noFill/>
            <a:ln w="28575">
              <a:solidFill>
                <a:srgbClr val="FFFF00"/>
              </a:solidFill>
              <a:round/>
              <a:headEnd type="none" w="sm" len="sm"/>
              <a:tailEnd type="none" w="sm" len="sm"/>
            </a:ln>
          </p:spPr>
          <p:txBody>
            <a:bodyPr/>
            <a:lstStyle/>
            <a:p>
              <a:endParaRPr lang="en-US"/>
            </a:p>
          </p:txBody>
        </p:sp>
        <p:sp>
          <p:nvSpPr>
            <p:cNvPr id="60427" name="AutoShape 94"/>
            <p:cNvSpPr>
              <a:spLocks noChangeArrowheads="1"/>
            </p:cNvSpPr>
            <p:nvPr/>
          </p:nvSpPr>
          <p:spPr bwMode="auto">
            <a:xfrm flipH="1">
              <a:off x="4992" y="1824"/>
              <a:ext cx="432" cy="1392"/>
            </a:xfrm>
            <a:prstGeom prst="lightningBolt">
              <a:avLst/>
            </a:prstGeom>
            <a:solidFill>
              <a:schemeClr val="bg1"/>
            </a:solidFill>
            <a:ln w="12700">
              <a:solidFill>
                <a:schemeClr val="hlink"/>
              </a:solidFill>
              <a:miter lim="800000"/>
              <a:headEnd type="none" w="sm" len="sm"/>
              <a:tailEnd type="none" w="sm" len="sm"/>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3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2"/>
          <p:cNvPicPr>
            <a:picLocks noChangeAspect="1" noChangeArrowheads="1"/>
          </p:cNvPicPr>
          <p:nvPr/>
        </p:nvPicPr>
        <p:blipFill>
          <a:blip r:embed="rId4" cstate="print"/>
          <a:srcRect/>
          <a:stretch>
            <a:fillRect/>
          </a:stretch>
        </p:blipFill>
        <p:spPr bwMode="auto">
          <a:xfrm>
            <a:off x="204788" y="338138"/>
            <a:ext cx="1562100" cy="5746750"/>
          </a:xfrm>
          <a:prstGeom prst="rect">
            <a:avLst/>
          </a:prstGeom>
          <a:noFill/>
          <a:ln w="9525">
            <a:noFill/>
            <a:miter lim="800000"/>
            <a:headEnd/>
            <a:tailEnd/>
          </a:ln>
        </p:spPr>
      </p:pic>
      <p:grpSp>
        <p:nvGrpSpPr>
          <p:cNvPr id="5125" name="Group 3"/>
          <p:cNvGrpSpPr>
            <a:grpSpLocks/>
          </p:cNvGrpSpPr>
          <p:nvPr/>
        </p:nvGrpSpPr>
        <p:grpSpPr bwMode="auto">
          <a:xfrm>
            <a:off x="2076450" y="0"/>
            <a:ext cx="7067550" cy="6858000"/>
            <a:chOff x="2160" y="432"/>
            <a:chExt cx="3408" cy="3612"/>
          </a:xfrm>
        </p:grpSpPr>
        <p:graphicFrame>
          <p:nvGraphicFramePr>
            <p:cNvPr id="5122" name="Object 4"/>
            <p:cNvGraphicFramePr>
              <a:graphicFrameLocks noChangeAspect="1"/>
            </p:cNvGraphicFramePr>
            <p:nvPr/>
          </p:nvGraphicFramePr>
          <p:xfrm>
            <a:off x="2160" y="1968"/>
            <a:ext cx="3408" cy="2076"/>
          </p:xfrm>
          <a:graphic>
            <a:graphicData uri="http://schemas.openxmlformats.org/presentationml/2006/ole">
              <p:oleObj spid="_x0000_s5122" name="Worksheet" r:id="rId5" imgW="8979408" imgH="4876800" progId="Excel.Sheet.8">
                <p:embed/>
              </p:oleObj>
            </a:graphicData>
          </a:graphic>
        </p:graphicFrame>
        <p:graphicFrame>
          <p:nvGraphicFramePr>
            <p:cNvPr id="5123" name="Picture 5"/>
            <p:cNvGraphicFramePr>
              <a:graphicFrameLocks noChangeAspect="1"/>
            </p:cNvGraphicFramePr>
            <p:nvPr/>
          </p:nvGraphicFramePr>
          <p:xfrm>
            <a:off x="2160" y="432"/>
            <a:ext cx="3408" cy="1672"/>
          </p:xfrm>
          <a:graphic>
            <a:graphicData uri="http://schemas.openxmlformats.org/presentationml/2006/ole">
              <p:oleObj spid="_x0000_s5123" name="Worksheet" r:id="rId6" imgW="8563051" imgH="4019702" progId="Excel.Sheet.8">
                <p:embed/>
              </p:oleObj>
            </a:graphicData>
          </a:graphic>
        </p:graphicFrame>
      </p:grpSp>
      <p:sp>
        <p:nvSpPr>
          <p:cNvPr id="5126" name="Text Box 6"/>
          <p:cNvSpPr txBox="1">
            <a:spLocks noChangeArrowheads="1"/>
          </p:cNvSpPr>
          <p:nvPr/>
        </p:nvSpPr>
        <p:spPr bwMode="auto">
          <a:xfrm>
            <a:off x="192088" y="6373813"/>
            <a:ext cx="1581150" cy="268287"/>
          </a:xfrm>
          <a:prstGeom prst="rect">
            <a:avLst/>
          </a:prstGeom>
          <a:noFill/>
          <a:ln w="9525">
            <a:noFill/>
            <a:miter lim="800000"/>
            <a:headEnd/>
            <a:tailEnd/>
          </a:ln>
        </p:spPr>
        <p:txBody>
          <a:bodyPr>
            <a:spAutoFit/>
          </a:bodyPr>
          <a:lstStyle/>
          <a:p>
            <a:pPr eaLnBrk="0" hangingPunct="0"/>
            <a:r>
              <a:rPr lang="en-US" sz="1000" i="0">
                <a:latin typeface="Comic Sans MS" pitchFamily="66" charset="0"/>
              </a:rPr>
              <a:t>2003, unpublished</a:t>
            </a:r>
            <a:endParaRPr lang="en-US" sz="1800" i="0">
              <a:latin typeface="Comic Sans MS" pitchFamily="66" charset="0"/>
            </a:endParaRPr>
          </a:p>
        </p:txBody>
      </p:sp>
      <p:grpSp>
        <p:nvGrpSpPr>
          <p:cNvPr id="3" name="Group 7"/>
          <p:cNvGrpSpPr>
            <a:grpSpLocks/>
          </p:cNvGrpSpPr>
          <p:nvPr/>
        </p:nvGrpSpPr>
        <p:grpSpPr bwMode="auto">
          <a:xfrm>
            <a:off x="3244850" y="1385888"/>
            <a:ext cx="2474913" cy="3870325"/>
            <a:chOff x="2044" y="873"/>
            <a:chExt cx="1559" cy="2438"/>
          </a:xfrm>
        </p:grpSpPr>
        <p:sp>
          <p:nvSpPr>
            <p:cNvPr id="5146" name="Text Box 8"/>
            <p:cNvSpPr txBox="1">
              <a:spLocks noChangeArrowheads="1"/>
            </p:cNvSpPr>
            <p:nvPr/>
          </p:nvSpPr>
          <p:spPr bwMode="auto">
            <a:xfrm>
              <a:off x="2044" y="1970"/>
              <a:ext cx="551" cy="236"/>
            </a:xfrm>
            <a:prstGeom prst="rect">
              <a:avLst/>
            </a:prstGeom>
            <a:noFill/>
            <a:ln w="9525">
              <a:noFill/>
              <a:miter lim="800000"/>
              <a:headEnd/>
              <a:tailEnd/>
            </a:ln>
          </p:spPr>
          <p:txBody>
            <a:bodyPr wrap="none">
              <a:spAutoFit/>
            </a:bodyPr>
            <a:lstStyle/>
            <a:p>
              <a:pPr eaLnBrk="0" hangingPunct="0"/>
              <a:r>
                <a:rPr lang="en-US" sz="1600" b="1" i="0">
                  <a:latin typeface="Comic Sans MS" pitchFamily="66" charset="0"/>
                </a:rPr>
                <a:t>Bottom</a:t>
              </a:r>
              <a:endParaRPr lang="en-US" sz="1800" i="0">
                <a:latin typeface="Comic Sans MS" pitchFamily="66" charset="0"/>
              </a:endParaRPr>
            </a:p>
          </p:txBody>
        </p:sp>
        <p:sp>
          <p:nvSpPr>
            <p:cNvPr id="5147" name="Line 9"/>
            <p:cNvSpPr>
              <a:spLocks noChangeShapeType="1"/>
            </p:cNvSpPr>
            <p:nvPr/>
          </p:nvSpPr>
          <p:spPr bwMode="auto">
            <a:xfrm flipH="1">
              <a:off x="2338" y="873"/>
              <a:ext cx="1265" cy="1126"/>
            </a:xfrm>
            <a:prstGeom prst="line">
              <a:avLst/>
            </a:prstGeom>
            <a:noFill/>
            <a:ln w="12700">
              <a:solidFill>
                <a:schemeClr val="tx1"/>
              </a:solidFill>
              <a:round/>
              <a:headEnd type="triangle" w="med" len="med"/>
              <a:tailEnd/>
            </a:ln>
          </p:spPr>
          <p:txBody>
            <a:bodyPr wrap="none" anchor="ctr"/>
            <a:lstStyle/>
            <a:p>
              <a:endParaRPr lang="en-US"/>
            </a:p>
          </p:txBody>
        </p:sp>
        <p:sp>
          <p:nvSpPr>
            <p:cNvPr id="5148" name="Line 10"/>
            <p:cNvSpPr>
              <a:spLocks noChangeShapeType="1"/>
            </p:cNvSpPr>
            <p:nvPr/>
          </p:nvSpPr>
          <p:spPr bwMode="auto">
            <a:xfrm flipH="1" flipV="1">
              <a:off x="2338" y="2191"/>
              <a:ext cx="1181" cy="1120"/>
            </a:xfrm>
            <a:prstGeom prst="line">
              <a:avLst/>
            </a:prstGeom>
            <a:noFill/>
            <a:ln w="12700">
              <a:solidFill>
                <a:schemeClr val="tx1"/>
              </a:solidFill>
              <a:round/>
              <a:headEnd type="triangle" w="med" len="med"/>
              <a:tailEnd/>
            </a:ln>
          </p:spPr>
          <p:txBody>
            <a:bodyPr wrap="none" anchor="ctr"/>
            <a:lstStyle/>
            <a:p>
              <a:endParaRPr lang="en-US"/>
            </a:p>
          </p:txBody>
        </p:sp>
      </p:grpSp>
      <p:grpSp>
        <p:nvGrpSpPr>
          <p:cNvPr id="4" name="Group 11"/>
          <p:cNvGrpSpPr>
            <a:grpSpLocks/>
          </p:cNvGrpSpPr>
          <p:nvPr/>
        </p:nvGrpSpPr>
        <p:grpSpPr bwMode="auto">
          <a:xfrm>
            <a:off x="6127750" y="2619375"/>
            <a:ext cx="1485900" cy="1608138"/>
            <a:chOff x="3860" y="1650"/>
            <a:chExt cx="936" cy="1013"/>
          </a:xfrm>
        </p:grpSpPr>
        <p:sp>
          <p:nvSpPr>
            <p:cNvPr id="5143" name="Text Box 12"/>
            <p:cNvSpPr txBox="1">
              <a:spLocks noChangeArrowheads="1"/>
            </p:cNvSpPr>
            <p:nvPr/>
          </p:nvSpPr>
          <p:spPr bwMode="auto">
            <a:xfrm>
              <a:off x="4455" y="1985"/>
              <a:ext cx="341" cy="236"/>
            </a:xfrm>
            <a:prstGeom prst="rect">
              <a:avLst/>
            </a:prstGeom>
            <a:noFill/>
            <a:ln w="9525">
              <a:noFill/>
              <a:miter lim="800000"/>
              <a:headEnd/>
              <a:tailEnd/>
            </a:ln>
          </p:spPr>
          <p:txBody>
            <a:bodyPr wrap="none">
              <a:spAutoFit/>
            </a:bodyPr>
            <a:lstStyle/>
            <a:p>
              <a:pPr eaLnBrk="0" hangingPunct="0"/>
              <a:r>
                <a:rPr lang="en-US" sz="1600" b="1" i="0">
                  <a:latin typeface="Comic Sans MS" pitchFamily="66" charset="0"/>
                </a:rPr>
                <a:t>Top</a:t>
              </a:r>
              <a:endParaRPr lang="en-US" sz="1800" i="0">
                <a:latin typeface="Comic Sans MS" pitchFamily="66" charset="0"/>
              </a:endParaRPr>
            </a:p>
          </p:txBody>
        </p:sp>
        <p:sp>
          <p:nvSpPr>
            <p:cNvPr id="5144" name="Line 13"/>
            <p:cNvSpPr>
              <a:spLocks noChangeShapeType="1"/>
            </p:cNvSpPr>
            <p:nvPr/>
          </p:nvSpPr>
          <p:spPr bwMode="auto">
            <a:xfrm flipV="1">
              <a:off x="3860" y="2187"/>
              <a:ext cx="781" cy="476"/>
            </a:xfrm>
            <a:prstGeom prst="line">
              <a:avLst/>
            </a:prstGeom>
            <a:noFill/>
            <a:ln w="12700">
              <a:solidFill>
                <a:schemeClr val="tx1"/>
              </a:solidFill>
              <a:round/>
              <a:headEnd type="triangle" w="med" len="med"/>
              <a:tailEnd/>
            </a:ln>
          </p:spPr>
          <p:txBody>
            <a:bodyPr wrap="none" anchor="ctr"/>
            <a:lstStyle/>
            <a:p>
              <a:endParaRPr lang="en-US"/>
            </a:p>
          </p:txBody>
        </p:sp>
        <p:sp>
          <p:nvSpPr>
            <p:cNvPr id="5145" name="Line 14"/>
            <p:cNvSpPr>
              <a:spLocks noChangeShapeType="1"/>
            </p:cNvSpPr>
            <p:nvPr/>
          </p:nvSpPr>
          <p:spPr bwMode="auto">
            <a:xfrm>
              <a:off x="3977" y="1650"/>
              <a:ext cx="640" cy="363"/>
            </a:xfrm>
            <a:prstGeom prst="line">
              <a:avLst/>
            </a:prstGeom>
            <a:noFill/>
            <a:ln w="12700">
              <a:solidFill>
                <a:schemeClr val="tx1"/>
              </a:solidFill>
              <a:round/>
              <a:headEnd type="triangle" w="med" len="med"/>
              <a:tailEnd/>
            </a:ln>
          </p:spPr>
          <p:txBody>
            <a:bodyPr wrap="none" anchor="ctr"/>
            <a:lstStyle/>
            <a:p>
              <a:endParaRPr lang="en-US"/>
            </a:p>
          </p:txBody>
        </p:sp>
      </p:grpSp>
      <p:sp>
        <p:nvSpPr>
          <p:cNvPr id="5129" name="Text Box 15"/>
          <p:cNvSpPr txBox="1">
            <a:spLocks noChangeArrowheads="1"/>
          </p:cNvSpPr>
          <p:nvPr/>
        </p:nvSpPr>
        <p:spPr bwMode="auto">
          <a:xfrm>
            <a:off x="5348288" y="2633663"/>
            <a:ext cx="488950" cy="304800"/>
          </a:xfrm>
          <a:prstGeom prst="rect">
            <a:avLst/>
          </a:prstGeom>
          <a:noFill/>
          <a:ln w="28575">
            <a:noFill/>
            <a:miter lim="800000"/>
            <a:headEnd/>
            <a:tailEnd/>
          </a:ln>
        </p:spPr>
        <p:txBody>
          <a:bodyPr wrap="none">
            <a:spAutoFit/>
          </a:bodyPr>
          <a:lstStyle/>
          <a:p>
            <a:pPr eaLnBrk="0" hangingPunct="0"/>
            <a:r>
              <a:rPr lang="en-US" sz="1200" i="0">
                <a:solidFill>
                  <a:srgbClr val="8000FF"/>
                </a:solidFill>
                <a:latin typeface="Comic Sans MS" pitchFamily="66" charset="0"/>
              </a:rPr>
              <a:t>36m</a:t>
            </a:r>
            <a:endParaRPr lang="en-US" sz="1400" i="0">
              <a:solidFill>
                <a:schemeClr val="accent2"/>
              </a:solidFill>
              <a:latin typeface="Comic Sans MS" pitchFamily="66" charset="0"/>
            </a:endParaRPr>
          </a:p>
        </p:txBody>
      </p:sp>
      <p:sp>
        <p:nvSpPr>
          <p:cNvPr id="5130" name="Text Box 16"/>
          <p:cNvSpPr txBox="1">
            <a:spLocks noChangeArrowheads="1"/>
          </p:cNvSpPr>
          <p:nvPr/>
        </p:nvSpPr>
        <p:spPr bwMode="auto">
          <a:xfrm>
            <a:off x="3051175" y="1947863"/>
            <a:ext cx="488950" cy="304800"/>
          </a:xfrm>
          <a:prstGeom prst="rect">
            <a:avLst/>
          </a:prstGeom>
          <a:noFill/>
          <a:ln w="28575">
            <a:noFill/>
            <a:miter lim="800000"/>
            <a:headEnd/>
            <a:tailEnd/>
          </a:ln>
        </p:spPr>
        <p:txBody>
          <a:bodyPr wrap="none">
            <a:spAutoFit/>
          </a:bodyPr>
          <a:lstStyle/>
          <a:p>
            <a:pPr eaLnBrk="0" hangingPunct="0"/>
            <a:r>
              <a:rPr lang="en-US" sz="1200" i="0">
                <a:solidFill>
                  <a:srgbClr val="66FFFF"/>
                </a:solidFill>
                <a:latin typeface="Comic Sans MS" pitchFamily="66" charset="0"/>
              </a:rPr>
              <a:t>34m</a:t>
            </a:r>
            <a:endParaRPr lang="en-US" sz="1400" i="0">
              <a:solidFill>
                <a:schemeClr val="accent2"/>
              </a:solidFill>
              <a:latin typeface="Comic Sans MS" pitchFamily="66" charset="0"/>
            </a:endParaRPr>
          </a:p>
        </p:txBody>
      </p:sp>
      <p:sp>
        <p:nvSpPr>
          <p:cNvPr id="5131" name="Text Box 17"/>
          <p:cNvSpPr txBox="1">
            <a:spLocks noChangeArrowheads="1"/>
          </p:cNvSpPr>
          <p:nvPr/>
        </p:nvSpPr>
        <p:spPr bwMode="auto">
          <a:xfrm>
            <a:off x="5281613" y="2235200"/>
            <a:ext cx="488950" cy="304800"/>
          </a:xfrm>
          <a:prstGeom prst="rect">
            <a:avLst/>
          </a:prstGeom>
          <a:noFill/>
          <a:ln w="28575">
            <a:noFill/>
            <a:miter lim="800000"/>
            <a:headEnd/>
            <a:tailEnd/>
          </a:ln>
        </p:spPr>
        <p:txBody>
          <a:bodyPr wrap="none">
            <a:spAutoFit/>
          </a:bodyPr>
          <a:lstStyle/>
          <a:p>
            <a:pPr eaLnBrk="0" hangingPunct="0"/>
            <a:r>
              <a:rPr lang="en-US" sz="1200" i="0">
                <a:solidFill>
                  <a:srgbClr val="FF0000"/>
                </a:solidFill>
                <a:latin typeface="Comic Sans MS" pitchFamily="66" charset="0"/>
              </a:rPr>
              <a:t>30m</a:t>
            </a:r>
            <a:endParaRPr lang="en-US" sz="1400" i="0">
              <a:solidFill>
                <a:srgbClr val="FF0000"/>
              </a:solidFill>
              <a:latin typeface="Comic Sans MS" pitchFamily="66" charset="0"/>
            </a:endParaRPr>
          </a:p>
        </p:txBody>
      </p:sp>
      <p:sp>
        <p:nvSpPr>
          <p:cNvPr id="5132" name="Text Box 18"/>
          <p:cNvSpPr txBox="1">
            <a:spLocks noChangeArrowheads="1"/>
          </p:cNvSpPr>
          <p:nvPr/>
        </p:nvSpPr>
        <p:spPr bwMode="auto">
          <a:xfrm>
            <a:off x="5780088" y="1598613"/>
            <a:ext cx="488950" cy="304800"/>
          </a:xfrm>
          <a:prstGeom prst="rect">
            <a:avLst/>
          </a:prstGeom>
          <a:noFill/>
          <a:ln w="28575">
            <a:noFill/>
            <a:miter lim="800000"/>
            <a:headEnd/>
            <a:tailEnd/>
          </a:ln>
        </p:spPr>
        <p:txBody>
          <a:bodyPr wrap="none">
            <a:spAutoFit/>
          </a:bodyPr>
          <a:lstStyle/>
          <a:p>
            <a:pPr eaLnBrk="0" hangingPunct="0"/>
            <a:r>
              <a:rPr lang="en-US" sz="1200" i="0">
                <a:solidFill>
                  <a:srgbClr val="008040"/>
                </a:solidFill>
                <a:latin typeface="Comic Sans MS" pitchFamily="66" charset="0"/>
              </a:rPr>
              <a:t>20m</a:t>
            </a:r>
            <a:endParaRPr lang="en-US" sz="1400" i="0">
              <a:solidFill>
                <a:schemeClr val="accent2"/>
              </a:solidFill>
              <a:latin typeface="Comic Sans MS" pitchFamily="66" charset="0"/>
            </a:endParaRPr>
          </a:p>
        </p:txBody>
      </p:sp>
      <p:sp>
        <p:nvSpPr>
          <p:cNvPr id="5133" name="Text Box 19"/>
          <p:cNvSpPr txBox="1">
            <a:spLocks noChangeArrowheads="1"/>
          </p:cNvSpPr>
          <p:nvPr/>
        </p:nvSpPr>
        <p:spPr bwMode="auto">
          <a:xfrm>
            <a:off x="5561013" y="949325"/>
            <a:ext cx="463550" cy="304800"/>
          </a:xfrm>
          <a:prstGeom prst="rect">
            <a:avLst/>
          </a:prstGeom>
          <a:noFill/>
          <a:ln w="28575">
            <a:noFill/>
            <a:miter lim="800000"/>
            <a:headEnd/>
            <a:tailEnd/>
          </a:ln>
        </p:spPr>
        <p:txBody>
          <a:bodyPr wrap="none">
            <a:spAutoFit/>
          </a:bodyPr>
          <a:lstStyle/>
          <a:p>
            <a:pPr eaLnBrk="0" hangingPunct="0"/>
            <a:r>
              <a:rPr lang="en-US" sz="1200" i="0">
                <a:solidFill>
                  <a:srgbClr val="0000FF"/>
                </a:solidFill>
                <a:latin typeface="Comic Sans MS" pitchFamily="66" charset="0"/>
              </a:rPr>
              <a:t>10m</a:t>
            </a:r>
            <a:endParaRPr lang="en-US" sz="1400" i="0">
              <a:solidFill>
                <a:schemeClr val="accent2"/>
              </a:solidFill>
              <a:latin typeface="Comic Sans MS" pitchFamily="66" charset="0"/>
            </a:endParaRPr>
          </a:p>
        </p:txBody>
      </p:sp>
      <p:pic>
        <p:nvPicPr>
          <p:cNvPr id="1692692" name="Picture 20" descr="The image “http://hypertextbook.com/physics/waves/color/spectrm-continuous.jpg” cannot be displayed, because it contains errors."/>
          <p:cNvPicPr>
            <a:picLocks noChangeAspect="1" noChangeArrowheads="1"/>
          </p:cNvPicPr>
          <p:nvPr>
            <p:ph sz="half" idx="1"/>
          </p:nvPr>
        </p:nvPicPr>
        <p:blipFill>
          <a:blip r:embed="rId7" cstate="print"/>
          <a:srcRect/>
          <a:stretch>
            <a:fillRect/>
          </a:stretch>
        </p:blipFill>
        <p:spPr>
          <a:xfrm>
            <a:off x="152400" y="304800"/>
            <a:ext cx="1828800" cy="144463"/>
          </a:xfrm>
          <a:noFill/>
        </p:spPr>
      </p:pic>
      <p:pic>
        <p:nvPicPr>
          <p:cNvPr id="1692693" name="Picture 21" descr="The image “http://hypertextbook.com/physics/waves/color/spectrm-continuous.jpg” cannot be displayed, because it contains errors."/>
          <p:cNvPicPr>
            <a:picLocks noChangeAspect="1" noChangeArrowheads="1"/>
          </p:cNvPicPr>
          <p:nvPr>
            <p:ph sz="half" idx="2"/>
          </p:nvPr>
        </p:nvPicPr>
        <p:blipFill>
          <a:blip r:embed="rId7" cstate="print"/>
          <a:srcRect/>
          <a:stretch>
            <a:fillRect/>
          </a:stretch>
        </p:blipFill>
        <p:spPr>
          <a:xfrm>
            <a:off x="152400" y="3886200"/>
            <a:ext cx="1905000" cy="150813"/>
          </a:xfrm>
          <a:noFill/>
        </p:spPr>
      </p:pic>
      <p:sp>
        <p:nvSpPr>
          <p:cNvPr id="5136" name="Rectangle 22"/>
          <p:cNvSpPr>
            <a:spLocks noChangeArrowheads="1"/>
          </p:cNvSpPr>
          <p:nvPr/>
        </p:nvSpPr>
        <p:spPr bwMode="auto">
          <a:xfrm>
            <a:off x="1447800" y="3810000"/>
            <a:ext cx="685800" cy="228600"/>
          </a:xfrm>
          <a:prstGeom prst="rect">
            <a:avLst/>
          </a:prstGeom>
          <a:solidFill>
            <a:schemeClr val="bg1"/>
          </a:solidFill>
          <a:ln w="12700">
            <a:noFill/>
            <a:miter lim="800000"/>
            <a:headEnd type="none" w="sm" len="sm"/>
            <a:tailEnd type="none" w="sm" len="sm"/>
          </a:ln>
        </p:spPr>
        <p:txBody>
          <a:bodyPr wrap="none" anchor="ctr"/>
          <a:lstStyle/>
          <a:p>
            <a:endParaRPr lang="en-US"/>
          </a:p>
        </p:txBody>
      </p:sp>
      <p:sp>
        <p:nvSpPr>
          <p:cNvPr id="5137" name="Rectangle 23"/>
          <p:cNvSpPr>
            <a:spLocks noChangeArrowheads="1"/>
          </p:cNvSpPr>
          <p:nvPr/>
        </p:nvSpPr>
        <p:spPr bwMode="auto">
          <a:xfrm>
            <a:off x="0" y="3810000"/>
            <a:ext cx="685800" cy="228600"/>
          </a:xfrm>
          <a:prstGeom prst="rect">
            <a:avLst/>
          </a:prstGeom>
          <a:solidFill>
            <a:schemeClr val="bg1"/>
          </a:solidFill>
          <a:ln w="12700">
            <a:noFill/>
            <a:miter lim="800000"/>
            <a:headEnd type="none" w="sm" len="sm"/>
            <a:tailEnd type="none" w="sm" len="sm"/>
          </a:ln>
        </p:spPr>
        <p:txBody>
          <a:bodyPr wrap="none" anchor="ctr"/>
          <a:lstStyle/>
          <a:p>
            <a:endParaRPr lang="en-US"/>
          </a:p>
        </p:txBody>
      </p:sp>
      <p:grpSp>
        <p:nvGrpSpPr>
          <p:cNvPr id="5" name="Group 24"/>
          <p:cNvGrpSpPr>
            <a:grpSpLocks/>
          </p:cNvGrpSpPr>
          <p:nvPr/>
        </p:nvGrpSpPr>
        <p:grpSpPr bwMode="auto">
          <a:xfrm>
            <a:off x="457200" y="1371600"/>
            <a:ext cx="1219200" cy="762000"/>
            <a:chOff x="288" y="864"/>
            <a:chExt cx="768" cy="480"/>
          </a:xfrm>
        </p:grpSpPr>
        <p:sp>
          <p:nvSpPr>
            <p:cNvPr id="5139" name="Freeform 25"/>
            <p:cNvSpPr>
              <a:spLocks/>
            </p:cNvSpPr>
            <p:nvPr/>
          </p:nvSpPr>
          <p:spPr bwMode="auto">
            <a:xfrm>
              <a:off x="288" y="864"/>
              <a:ext cx="768" cy="288"/>
            </a:xfrm>
            <a:custGeom>
              <a:avLst/>
              <a:gdLst>
                <a:gd name="T0" fmla="*/ 0 w 768"/>
                <a:gd name="T1" fmla="*/ 288 h 288"/>
                <a:gd name="T2" fmla="*/ 432 w 768"/>
                <a:gd name="T3" fmla="*/ 240 h 288"/>
                <a:gd name="T4" fmla="*/ 768 w 768"/>
                <a:gd name="T5" fmla="*/ 0 h 288"/>
                <a:gd name="T6" fmla="*/ 0 60000 65536"/>
                <a:gd name="T7" fmla="*/ 0 60000 65536"/>
                <a:gd name="T8" fmla="*/ 0 60000 65536"/>
                <a:gd name="T9" fmla="*/ 0 w 768"/>
                <a:gd name="T10" fmla="*/ 0 h 288"/>
                <a:gd name="T11" fmla="*/ 768 w 768"/>
                <a:gd name="T12" fmla="*/ 288 h 288"/>
              </a:gdLst>
              <a:ahLst/>
              <a:cxnLst>
                <a:cxn ang="T6">
                  <a:pos x="T0" y="T1"/>
                </a:cxn>
                <a:cxn ang="T7">
                  <a:pos x="T2" y="T3"/>
                </a:cxn>
                <a:cxn ang="T8">
                  <a:pos x="T4" y="T5"/>
                </a:cxn>
              </a:cxnLst>
              <a:rect l="T9" t="T10" r="T11" b="T12"/>
              <a:pathLst>
                <a:path w="768" h="288">
                  <a:moveTo>
                    <a:pt x="0" y="288"/>
                  </a:moveTo>
                  <a:cubicBezTo>
                    <a:pt x="152" y="288"/>
                    <a:pt x="304" y="288"/>
                    <a:pt x="432" y="240"/>
                  </a:cubicBezTo>
                  <a:cubicBezTo>
                    <a:pt x="560" y="192"/>
                    <a:pt x="664" y="96"/>
                    <a:pt x="768" y="0"/>
                  </a:cubicBezTo>
                </a:path>
              </a:pathLst>
            </a:custGeom>
            <a:noFill/>
            <a:ln w="28575" cap="flat" cmpd="sng">
              <a:solidFill>
                <a:schemeClr val="hlink"/>
              </a:solidFill>
              <a:prstDash val="solid"/>
              <a:round/>
              <a:headEnd type="none" w="sm" len="sm"/>
              <a:tailEnd type="none" w="sm" len="sm"/>
            </a:ln>
          </p:spPr>
          <p:txBody>
            <a:bodyPr/>
            <a:lstStyle/>
            <a:p>
              <a:endParaRPr lang="en-US"/>
            </a:p>
          </p:txBody>
        </p:sp>
        <p:sp>
          <p:nvSpPr>
            <p:cNvPr id="5140" name="Line 26"/>
            <p:cNvSpPr>
              <a:spLocks noChangeShapeType="1"/>
            </p:cNvSpPr>
            <p:nvPr/>
          </p:nvSpPr>
          <p:spPr bwMode="auto">
            <a:xfrm>
              <a:off x="480" y="1152"/>
              <a:ext cx="48" cy="192"/>
            </a:xfrm>
            <a:prstGeom prst="line">
              <a:avLst/>
            </a:prstGeom>
            <a:noFill/>
            <a:ln w="28575">
              <a:solidFill>
                <a:schemeClr val="hlink"/>
              </a:solidFill>
              <a:round/>
              <a:headEnd type="none" w="sm" len="sm"/>
              <a:tailEnd type="triangle" w="med" len="med"/>
            </a:ln>
          </p:spPr>
          <p:txBody>
            <a:bodyPr/>
            <a:lstStyle/>
            <a:p>
              <a:endParaRPr lang="en-US"/>
            </a:p>
          </p:txBody>
        </p:sp>
        <p:sp>
          <p:nvSpPr>
            <p:cNvPr id="5141" name="Line 27"/>
            <p:cNvSpPr>
              <a:spLocks noChangeShapeType="1"/>
            </p:cNvSpPr>
            <p:nvPr/>
          </p:nvSpPr>
          <p:spPr bwMode="auto">
            <a:xfrm>
              <a:off x="672" y="1104"/>
              <a:ext cx="48" cy="192"/>
            </a:xfrm>
            <a:prstGeom prst="line">
              <a:avLst/>
            </a:prstGeom>
            <a:noFill/>
            <a:ln w="28575">
              <a:solidFill>
                <a:schemeClr val="hlink"/>
              </a:solidFill>
              <a:round/>
              <a:headEnd type="none" w="sm" len="sm"/>
              <a:tailEnd type="triangle" w="med" len="med"/>
            </a:ln>
          </p:spPr>
          <p:txBody>
            <a:bodyPr/>
            <a:lstStyle/>
            <a:p>
              <a:endParaRPr lang="en-US"/>
            </a:p>
          </p:txBody>
        </p:sp>
        <p:sp>
          <p:nvSpPr>
            <p:cNvPr id="5142" name="Line 28"/>
            <p:cNvSpPr>
              <a:spLocks noChangeShapeType="1"/>
            </p:cNvSpPr>
            <p:nvPr/>
          </p:nvSpPr>
          <p:spPr bwMode="auto">
            <a:xfrm>
              <a:off x="864" y="1008"/>
              <a:ext cx="48" cy="192"/>
            </a:xfrm>
            <a:prstGeom prst="line">
              <a:avLst/>
            </a:prstGeom>
            <a:noFill/>
            <a:ln w="28575">
              <a:solidFill>
                <a:schemeClr val="hlink"/>
              </a:solidFill>
              <a:round/>
              <a:headEnd type="none" w="sm" len="sm"/>
              <a:tailEnd type="triangle" w="med" len="me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26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926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3" name="Rectangle 2"/>
          <p:cNvSpPr>
            <a:spLocks noGrp="1" noChangeArrowheads="1"/>
          </p:cNvSpPr>
          <p:nvPr>
            <p:ph type="title"/>
          </p:nvPr>
        </p:nvSpPr>
        <p:spPr/>
        <p:txBody>
          <a:bodyPr/>
          <a:lstStyle/>
          <a:p>
            <a:pPr eaLnBrk="1" hangingPunct="1"/>
            <a:r>
              <a:rPr lang="en-US" smtClean="0"/>
              <a:t>Revolutionary Applications</a:t>
            </a:r>
          </a:p>
        </p:txBody>
      </p:sp>
      <p:sp>
        <p:nvSpPr>
          <p:cNvPr id="1694723" name="Rectangle 3"/>
          <p:cNvSpPr>
            <a:spLocks noGrp="1" noChangeArrowheads="1"/>
          </p:cNvSpPr>
          <p:nvPr>
            <p:ph type="body" idx="1"/>
          </p:nvPr>
        </p:nvSpPr>
        <p:spPr/>
        <p:txBody>
          <a:bodyPr/>
          <a:lstStyle/>
          <a:p>
            <a:pPr marL="285750" indent="-285750" eaLnBrk="1" hangingPunct="1"/>
            <a:r>
              <a:rPr lang="en-US" smtClean="0"/>
              <a:t>Monitoring Spaces</a:t>
            </a:r>
          </a:p>
          <a:p>
            <a:pPr marL="685800" lvl="1" indent="-228600" eaLnBrk="1" hangingPunct="1"/>
            <a:r>
              <a:rPr lang="en-US" smtClean="0"/>
              <a:t>Env. Monitoring, Conservation biology, ...</a:t>
            </a:r>
          </a:p>
          <a:p>
            <a:pPr marL="685800" lvl="1" indent="-228600" eaLnBrk="1" hangingPunct="1"/>
            <a:r>
              <a:rPr lang="en-US" i="1" smtClean="0"/>
              <a:t>Precision agriculture, </a:t>
            </a:r>
          </a:p>
          <a:p>
            <a:pPr marL="685800" lvl="1" indent="-228600" eaLnBrk="1" hangingPunct="1"/>
            <a:r>
              <a:rPr lang="en-US" i="1" smtClean="0"/>
              <a:t>built environment comfort &amp; efficiency ... </a:t>
            </a:r>
          </a:p>
          <a:p>
            <a:pPr marL="685800" lvl="1" indent="-228600" eaLnBrk="1" hangingPunct="1"/>
            <a:r>
              <a:rPr lang="en-US" i="1" smtClean="0"/>
              <a:t>alarms, security, surveillance, treaty verification ...</a:t>
            </a:r>
          </a:p>
          <a:p>
            <a:pPr marL="285750" indent="-285750" eaLnBrk="1" hangingPunct="1"/>
            <a:r>
              <a:rPr lang="en-US" smtClean="0"/>
              <a:t>Monitoring Things</a:t>
            </a:r>
          </a:p>
          <a:p>
            <a:pPr marL="685800" lvl="1" indent="-228600" eaLnBrk="1" hangingPunct="1"/>
            <a:r>
              <a:rPr lang="en-US" i="1" smtClean="0"/>
              <a:t>condition-based maintenance</a:t>
            </a:r>
          </a:p>
          <a:p>
            <a:pPr marL="685800" lvl="1" indent="-228600" eaLnBrk="1" hangingPunct="1"/>
            <a:r>
              <a:rPr lang="en-US" i="1" smtClean="0"/>
              <a:t>disaster management</a:t>
            </a:r>
          </a:p>
          <a:p>
            <a:pPr marL="685800" lvl="1" indent="-228600" eaLnBrk="1" hangingPunct="1"/>
            <a:r>
              <a:rPr lang="en-US" i="1" smtClean="0"/>
              <a:t>urban terrain mapping &amp; monitoring</a:t>
            </a:r>
          </a:p>
        </p:txBody>
      </p:sp>
      <p:pic>
        <p:nvPicPr>
          <p:cNvPr id="6155" name="Picture 4" descr="env-gradient"/>
          <p:cNvPicPr>
            <a:picLocks noChangeAspect="1" noChangeArrowheads="1"/>
          </p:cNvPicPr>
          <p:nvPr/>
        </p:nvPicPr>
        <p:blipFill>
          <a:blip r:embed="rId4" cstate="print"/>
          <a:srcRect/>
          <a:stretch>
            <a:fillRect/>
          </a:stretch>
        </p:blipFill>
        <p:spPr bwMode="auto">
          <a:xfrm>
            <a:off x="6096000" y="228600"/>
            <a:ext cx="2155825" cy="887413"/>
          </a:xfrm>
          <a:prstGeom prst="rect">
            <a:avLst/>
          </a:prstGeom>
          <a:noFill/>
          <a:ln w="9525">
            <a:noFill/>
            <a:miter lim="800000"/>
            <a:headEnd/>
            <a:tailEnd/>
          </a:ln>
        </p:spPr>
      </p:pic>
      <p:pic>
        <p:nvPicPr>
          <p:cNvPr id="6156" name="Picture 5" descr="ant-with-patch-small"/>
          <p:cNvPicPr>
            <a:picLocks noChangeAspect="1" noChangeArrowheads="1"/>
          </p:cNvPicPr>
          <p:nvPr/>
        </p:nvPicPr>
        <p:blipFill>
          <a:blip r:embed="rId5" cstate="print"/>
          <a:srcRect/>
          <a:stretch>
            <a:fillRect/>
          </a:stretch>
        </p:blipFill>
        <p:spPr bwMode="auto">
          <a:xfrm>
            <a:off x="7696200" y="381000"/>
            <a:ext cx="1373188" cy="1828800"/>
          </a:xfrm>
          <a:prstGeom prst="rect">
            <a:avLst/>
          </a:prstGeom>
          <a:noFill/>
          <a:ln w="9525">
            <a:noFill/>
            <a:miter lim="800000"/>
            <a:headEnd/>
            <a:tailEnd/>
          </a:ln>
        </p:spPr>
      </p:pic>
      <p:grpSp>
        <p:nvGrpSpPr>
          <p:cNvPr id="6157" name="Group 6"/>
          <p:cNvGrpSpPr>
            <a:grpSpLocks/>
          </p:cNvGrpSpPr>
          <p:nvPr/>
        </p:nvGrpSpPr>
        <p:grpSpPr bwMode="auto">
          <a:xfrm>
            <a:off x="7467600" y="1981200"/>
            <a:ext cx="1676400" cy="990600"/>
            <a:chOff x="1344" y="2400"/>
            <a:chExt cx="3264" cy="1800"/>
          </a:xfrm>
        </p:grpSpPr>
        <p:pic>
          <p:nvPicPr>
            <p:cNvPr id="6200" name="Picture 7" descr="mountain"/>
            <p:cNvPicPr>
              <a:picLocks noChangeAspect="1" noChangeArrowheads="1"/>
            </p:cNvPicPr>
            <p:nvPr/>
          </p:nvPicPr>
          <p:blipFill>
            <a:blip r:embed="rId6" cstate="print"/>
            <a:srcRect/>
            <a:stretch>
              <a:fillRect/>
            </a:stretch>
          </p:blipFill>
          <p:spPr bwMode="auto">
            <a:xfrm>
              <a:off x="1344" y="2400"/>
              <a:ext cx="3264" cy="1800"/>
            </a:xfrm>
            <a:prstGeom prst="rect">
              <a:avLst/>
            </a:prstGeom>
            <a:noFill/>
            <a:ln w="9525">
              <a:noFill/>
              <a:miter lim="800000"/>
              <a:headEnd/>
              <a:tailEnd/>
            </a:ln>
          </p:spPr>
        </p:pic>
        <p:sp>
          <p:nvSpPr>
            <p:cNvPr id="6201" name="Oval 8"/>
            <p:cNvSpPr>
              <a:spLocks noChangeArrowheads="1"/>
            </p:cNvSpPr>
            <p:nvPr/>
          </p:nvSpPr>
          <p:spPr bwMode="auto">
            <a:xfrm>
              <a:off x="1680" y="388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02" name="Oval 9"/>
            <p:cNvSpPr>
              <a:spLocks noChangeArrowheads="1"/>
            </p:cNvSpPr>
            <p:nvPr/>
          </p:nvSpPr>
          <p:spPr bwMode="auto">
            <a:xfrm>
              <a:off x="2064" y="388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03" name="Oval 10"/>
            <p:cNvSpPr>
              <a:spLocks noChangeArrowheads="1"/>
            </p:cNvSpPr>
            <p:nvPr/>
          </p:nvSpPr>
          <p:spPr bwMode="auto">
            <a:xfrm>
              <a:off x="3120" y="369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04" name="Oval 11"/>
            <p:cNvSpPr>
              <a:spLocks noChangeArrowheads="1"/>
            </p:cNvSpPr>
            <p:nvPr/>
          </p:nvSpPr>
          <p:spPr bwMode="auto">
            <a:xfrm>
              <a:off x="2496" y="4032"/>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05" name="Oval 12"/>
            <p:cNvSpPr>
              <a:spLocks noChangeArrowheads="1"/>
            </p:cNvSpPr>
            <p:nvPr/>
          </p:nvSpPr>
          <p:spPr bwMode="auto">
            <a:xfrm>
              <a:off x="2208" y="369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06" name="Oval 13"/>
            <p:cNvSpPr>
              <a:spLocks noChangeArrowheads="1"/>
            </p:cNvSpPr>
            <p:nvPr/>
          </p:nvSpPr>
          <p:spPr bwMode="auto">
            <a:xfrm>
              <a:off x="2640" y="3840"/>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07" name="Oval 14"/>
            <p:cNvSpPr>
              <a:spLocks noChangeArrowheads="1"/>
            </p:cNvSpPr>
            <p:nvPr/>
          </p:nvSpPr>
          <p:spPr bwMode="auto">
            <a:xfrm>
              <a:off x="3408" y="393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08" name="Oval 15"/>
            <p:cNvSpPr>
              <a:spLocks noChangeArrowheads="1"/>
            </p:cNvSpPr>
            <p:nvPr/>
          </p:nvSpPr>
          <p:spPr bwMode="auto">
            <a:xfrm>
              <a:off x="4272" y="364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09" name="Oval 16"/>
            <p:cNvSpPr>
              <a:spLocks noChangeArrowheads="1"/>
            </p:cNvSpPr>
            <p:nvPr/>
          </p:nvSpPr>
          <p:spPr bwMode="auto">
            <a:xfrm>
              <a:off x="3840" y="369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10" name="Oval 17"/>
            <p:cNvSpPr>
              <a:spLocks noChangeArrowheads="1"/>
            </p:cNvSpPr>
            <p:nvPr/>
          </p:nvSpPr>
          <p:spPr bwMode="auto">
            <a:xfrm>
              <a:off x="3888" y="3984"/>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11" name="Oval 18"/>
            <p:cNvSpPr>
              <a:spLocks noChangeArrowheads="1"/>
            </p:cNvSpPr>
            <p:nvPr/>
          </p:nvSpPr>
          <p:spPr bwMode="auto">
            <a:xfrm>
              <a:off x="2640" y="3600"/>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12" name="Oval 19"/>
            <p:cNvSpPr>
              <a:spLocks noChangeArrowheads="1"/>
            </p:cNvSpPr>
            <p:nvPr/>
          </p:nvSpPr>
          <p:spPr bwMode="auto">
            <a:xfrm>
              <a:off x="1872" y="4032"/>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13" name="Oval 20"/>
            <p:cNvSpPr>
              <a:spLocks noChangeArrowheads="1"/>
            </p:cNvSpPr>
            <p:nvPr/>
          </p:nvSpPr>
          <p:spPr bwMode="auto">
            <a:xfrm>
              <a:off x="1680" y="3552"/>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14" name="Oval 21"/>
            <p:cNvSpPr>
              <a:spLocks noChangeArrowheads="1"/>
            </p:cNvSpPr>
            <p:nvPr/>
          </p:nvSpPr>
          <p:spPr bwMode="auto">
            <a:xfrm>
              <a:off x="3312" y="345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15" name="Oval 22"/>
            <p:cNvSpPr>
              <a:spLocks noChangeArrowheads="1"/>
            </p:cNvSpPr>
            <p:nvPr/>
          </p:nvSpPr>
          <p:spPr bwMode="auto">
            <a:xfrm>
              <a:off x="2256" y="345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16" name="Oval 23"/>
            <p:cNvSpPr>
              <a:spLocks noChangeArrowheads="1"/>
            </p:cNvSpPr>
            <p:nvPr/>
          </p:nvSpPr>
          <p:spPr bwMode="auto">
            <a:xfrm>
              <a:off x="3696" y="3504"/>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17" name="Oval 24"/>
            <p:cNvSpPr>
              <a:spLocks noChangeArrowheads="1"/>
            </p:cNvSpPr>
            <p:nvPr/>
          </p:nvSpPr>
          <p:spPr bwMode="auto">
            <a:xfrm>
              <a:off x="4464" y="340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18" name="Line 25"/>
            <p:cNvSpPr>
              <a:spLocks noChangeShapeType="1"/>
            </p:cNvSpPr>
            <p:nvPr/>
          </p:nvSpPr>
          <p:spPr bwMode="auto">
            <a:xfrm>
              <a:off x="1680" y="3600"/>
              <a:ext cx="0" cy="288"/>
            </a:xfrm>
            <a:prstGeom prst="line">
              <a:avLst/>
            </a:prstGeom>
            <a:noFill/>
            <a:ln w="28575">
              <a:solidFill>
                <a:schemeClr val="bg1"/>
              </a:solidFill>
              <a:round/>
              <a:headEnd/>
              <a:tailEnd/>
            </a:ln>
          </p:spPr>
          <p:txBody>
            <a:bodyPr wrap="none" anchor="ctr"/>
            <a:lstStyle/>
            <a:p>
              <a:endParaRPr lang="en-US"/>
            </a:p>
          </p:txBody>
        </p:sp>
        <p:sp>
          <p:nvSpPr>
            <p:cNvPr id="6219" name="Line 26"/>
            <p:cNvSpPr>
              <a:spLocks noChangeShapeType="1"/>
            </p:cNvSpPr>
            <p:nvPr/>
          </p:nvSpPr>
          <p:spPr bwMode="auto">
            <a:xfrm flipH="1">
              <a:off x="2112" y="3744"/>
              <a:ext cx="96" cy="144"/>
            </a:xfrm>
            <a:prstGeom prst="line">
              <a:avLst/>
            </a:prstGeom>
            <a:noFill/>
            <a:ln w="28575">
              <a:solidFill>
                <a:schemeClr val="bg1"/>
              </a:solidFill>
              <a:round/>
              <a:headEnd/>
              <a:tailEnd/>
            </a:ln>
          </p:spPr>
          <p:txBody>
            <a:bodyPr wrap="none" anchor="ctr"/>
            <a:lstStyle/>
            <a:p>
              <a:endParaRPr lang="en-US"/>
            </a:p>
          </p:txBody>
        </p:sp>
        <p:sp>
          <p:nvSpPr>
            <p:cNvPr id="6220" name="Line 27"/>
            <p:cNvSpPr>
              <a:spLocks noChangeShapeType="1"/>
            </p:cNvSpPr>
            <p:nvPr/>
          </p:nvSpPr>
          <p:spPr bwMode="auto">
            <a:xfrm>
              <a:off x="1728" y="3936"/>
              <a:ext cx="144" cy="96"/>
            </a:xfrm>
            <a:prstGeom prst="line">
              <a:avLst/>
            </a:prstGeom>
            <a:noFill/>
            <a:ln w="28575">
              <a:solidFill>
                <a:schemeClr val="bg1"/>
              </a:solidFill>
              <a:round/>
              <a:headEnd/>
              <a:tailEnd/>
            </a:ln>
          </p:spPr>
          <p:txBody>
            <a:bodyPr wrap="none" anchor="ctr"/>
            <a:lstStyle/>
            <a:p>
              <a:endParaRPr lang="en-US"/>
            </a:p>
          </p:txBody>
        </p:sp>
        <p:sp>
          <p:nvSpPr>
            <p:cNvPr id="6221" name="Line 28"/>
            <p:cNvSpPr>
              <a:spLocks noChangeShapeType="1"/>
            </p:cNvSpPr>
            <p:nvPr/>
          </p:nvSpPr>
          <p:spPr bwMode="auto">
            <a:xfrm flipH="1">
              <a:off x="1920" y="3936"/>
              <a:ext cx="144" cy="96"/>
            </a:xfrm>
            <a:prstGeom prst="line">
              <a:avLst/>
            </a:prstGeom>
            <a:noFill/>
            <a:ln w="28575">
              <a:solidFill>
                <a:schemeClr val="bg1"/>
              </a:solidFill>
              <a:round/>
              <a:headEnd/>
              <a:tailEnd/>
            </a:ln>
          </p:spPr>
          <p:txBody>
            <a:bodyPr wrap="none" anchor="ctr"/>
            <a:lstStyle/>
            <a:p>
              <a:endParaRPr lang="en-US"/>
            </a:p>
          </p:txBody>
        </p:sp>
        <p:sp>
          <p:nvSpPr>
            <p:cNvPr id="6222" name="Line 29"/>
            <p:cNvSpPr>
              <a:spLocks noChangeShapeType="1"/>
            </p:cNvSpPr>
            <p:nvPr/>
          </p:nvSpPr>
          <p:spPr bwMode="auto">
            <a:xfrm>
              <a:off x="2256" y="3504"/>
              <a:ext cx="0" cy="192"/>
            </a:xfrm>
            <a:prstGeom prst="line">
              <a:avLst/>
            </a:prstGeom>
            <a:noFill/>
            <a:ln w="28575">
              <a:solidFill>
                <a:schemeClr val="bg1"/>
              </a:solidFill>
              <a:round/>
              <a:headEnd/>
              <a:tailEnd/>
            </a:ln>
          </p:spPr>
          <p:txBody>
            <a:bodyPr wrap="none" anchor="ctr"/>
            <a:lstStyle/>
            <a:p>
              <a:endParaRPr lang="en-US"/>
            </a:p>
          </p:txBody>
        </p:sp>
        <p:sp>
          <p:nvSpPr>
            <p:cNvPr id="6223" name="Line 30"/>
            <p:cNvSpPr>
              <a:spLocks noChangeShapeType="1"/>
            </p:cNvSpPr>
            <p:nvPr/>
          </p:nvSpPr>
          <p:spPr bwMode="auto">
            <a:xfrm flipV="1">
              <a:off x="2256" y="3648"/>
              <a:ext cx="384" cy="48"/>
            </a:xfrm>
            <a:prstGeom prst="line">
              <a:avLst/>
            </a:prstGeom>
            <a:noFill/>
            <a:ln w="28575">
              <a:solidFill>
                <a:schemeClr val="bg1"/>
              </a:solidFill>
              <a:round/>
              <a:headEnd/>
              <a:tailEnd/>
            </a:ln>
          </p:spPr>
          <p:txBody>
            <a:bodyPr wrap="none" anchor="ctr"/>
            <a:lstStyle/>
            <a:p>
              <a:endParaRPr lang="en-US"/>
            </a:p>
          </p:txBody>
        </p:sp>
        <p:sp>
          <p:nvSpPr>
            <p:cNvPr id="6224" name="Line 31"/>
            <p:cNvSpPr>
              <a:spLocks noChangeShapeType="1"/>
            </p:cNvSpPr>
            <p:nvPr/>
          </p:nvSpPr>
          <p:spPr bwMode="auto">
            <a:xfrm flipH="1">
              <a:off x="3168" y="3504"/>
              <a:ext cx="144" cy="240"/>
            </a:xfrm>
            <a:prstGeom prst="line">
              <a:avLst/>
            </a:prstGeom>
            <a:noFill/>
            <a:ln w="28575">
              <a:solidFill>
                <a:schemeClr val="bg1"/>
              </a:solidFill>
              <a:round/>
              <a:headEnd/>
              <a:tailEnd/>
            </a:ln>
          </p:spPr>
          <p:txBody>
            <a:bodyPr wrap="none" anchor="ctr"/>
            <a:lstStyle/>
            <a:p>
              <a:endParaRPr lang="en-US"/>
            </a:p>
          </p:txBody>
        </p:sp>
        <p:sp>
          <p:nvSpPr>
            <p:cNvPr id="6225" name="Line 32"/>
            <p:cNvSpPr>
              <a:spLocks noChangeShapeType="1"/>
            </p:cNvSpPr>
            <p:nvPr/>
          </p:nvSpPr>
          <p:spPr bwMode="auto">
            <a:xfrm flipV="1">
              <a:off x="2688" y="3744"/>
              <a:ext cx="432" cy="144"/>
            </a:xfrm>
            <a:prstGeom prst="line">
              <a:avLst/>
            </a:prstGeom>
            <a:noFill/>
            <a:ln w="28575">
              <a:solidFill>
                <a:schemeClr val="bg1"/>
              </a:solidFill>
              <a:round/>
              <a:headEnd/>
              <a:tailEnd/>
            </a:ln>
          </p:spPr>
          <p:txBody>
            <a:bodyPr wrap="none" anchor="ctr"/>
            <a:lstStyle/>
            <a:p>
              <a:endParaRPr lang="en-US"/>
            </a:p>
          </p:txBody>
        </p:sp>
        <p:sp>
          <p:nvSpPr>
            <p:cNvPr id="6226" name="Line 33"/>
            <p:cNvSpPr>
              <a:spLocks noChangeShapeType="1"/>
            </p:cNvSpPr>
            <p:nvPr/>
          </p:nvSpPr>
          <p:spPr bwMode="auto">
            <a:xfrm flipH="1">
              <a:off x="2544" y="3888"/>
              <a:ext cx="144" cy="144"/>
            </a:xfrm>
            <a:prstGeom prst="line">
              <a:avLst/>
            </a:prstGeom>
            <a:noFill/>
            <a:ln w="28575">
              <a:solidFill>
                <a:schemeClr val="bg1"/>
              </a:solidFill>
              <a:round/>
              <a:headEnd/>
              <a:tailEnd/>
            </a:ln>
          </p:spPr>
          <p:txBody>
            <a:bodyPr wrap="none" anchor="ctr"/>
            <a:lstStyle/>
            <a:p>
              <a:endParaRPr lang="en-US"/>
            </a:p>
          </p:txBody>
        </p:sp>
        <p:sp>
          <p:nvSpPr>
            <p:cNvPr id="6227" name="Line 34"/>
            <p:cNvSpPr>
              <a:spLocks noChangeShapeType="1"/>
            </p:cNvSpPr>
            <p:nvPr/>
          </p:nvSpPr>
          <p:spPr bwMode="auto">
            <a:xfrm>
              <a:off x="2112" y="3888"/>
              <a:ext cx="384" cy="144"/>
            </a:xfrm>
            <a:prstGeom prst="line">
              <a:avLst/>
            </a:prstGeom>
            <a:noFill/>
            <a:ln w="28575">
              <a:solidFill>
                <a:schemeClr val="bg1"/>
              </a:solidFill>
              <a:round/>
              <a:headEnd/>
              <a:tailEnd/>
            </a:ln>
          </p:spPr>
          <p:txBody>
            <a:bodyPr wrap="none" anchor="ctr"/>
            <a:lstStyle/>
            <a:p>
              <a:endParaRPr lang="en-US"/>
            </a:p>
          </p:txBody>
        </p:sp>
        <p:sp>
          <p:nvSpPr>
            <p:cNvPr id="6228" name="Line 35"/>
            <p:cNvSpPr>
              <a:spLocks noChangeShapeType="1"/>
            </p:cNvSpPr>
            <p:nvPr/>
          </p:nvSpPr>
          <p:spPr bwMode="auto">
            <a:xfrm>
              <a:off x="2688" y="3648"/>
              <a:ext cx="0" cy="192"/>
            </a:xfrm>
            <a:prstGeom prst="line">
              <a:avLst/>
            </a:prstGeom>
            <a:noFill/>
            <a:ln w="28575">
              <a:solidFill>
                <a:schemeClr val="bg1"/>
              </a:solidFill>
              <a:round/>
              <a:headEnd/>
              <a:tailEnd/>
            </a:ln>
          </p:spPr>
          <p:txBody>
            <a:bodyPr wrap="none" anchor="ctr"/>
            <a:lstStyle/>
            <a:p>
              <a:endParaRPr lang="en-US"/>
            </a:p>
          </p:txBody>
        </p:sp>
        <p:sp>
          <p:nvSpPr>
            <p:cNvPr id="6229" name="Line 36"/>
            <p:cNvSpPr>
              <a:spLocks noChangeShapeType="1"/>
            </p:cNvSpPr>
            <p:nvPr/>
          </p:nvSpPr>
          <p:spPr bwMode="auto">
            <a:xfrm flipH="1">
              <a:off x="4320" y="3456"/>
              <a:ext cx="144" cy="192"/>
            </a:xfrm>
            <a:prstGeom prst="line">
              <a:avLst/>
            </a:prstGeom>
            <a:noFill/>
            <a:ln w="28575">
              <a:solidFill>
                <a:schemeClr val="bg1"/>
              </a:solidFill>
              <a:round/>
              <a:headEnd/>
              <a:tailEnd/>
            </a:ln>
          </p:spPr>
          <p:txBody>
            <a:bodyPr wrap="none" anchor="ctr"/>
            <a:lstStyle/>
            <a:p>
              <a:endParaRPr lang="en-US"/>
            </a:p>
          </p:txBody>
        </p:sp>
        <p:sp>
          <p:nvSpPr>
            <p:cNvPr id="6230" name="Line 37"/>
            <p:cNvSpPr>
              <a:spLocks noChangeShapeType="1"/>
            </p:cNvSpPr>
            <p:nvPr/>
          </p:nvSpPr>
          <p:spPr bwMode="auto">
            <a:xfrm flipV="1">
              <a:off x="3888" y="3696"/>
              <a:ext cx="384" cy="48"/>
            </a:xfrm>
            <a:prstGeom prst="line">
              <a:avLst/>
            </a:prstGeom>
            <a:noFill/>
            <a:ln w="28575">
              <a:solidFill>
                <a:schemeClr val="bg1"/>
              </a:solidFill>
              <a:round/>
              <a:headEnd/>
              <a:tailEnd/>
            </a:ln>
          </p:spPr>
          <p:txBody>
            <a:bodyPr wrap="none" anchor="ctr"/>
            <a:lstStyle/>
            <a:p>
              <a:endParaRPr lang="en-US"/>
            </a:p>
          </p:txBody>
        </p:sp>
        <p:sp>
          <p:nvSpPr>
            <p:cNvPr id="6231" name="Line 38"/>
            <p:cNvSpPr>
              <a:spLocks noChangeShapeType="1"/>
            </p:cNvSpPr>
            <p:nvPr/>
          </p:nvSpPr>
          <p:spPr bwMode="auto">
            <a:xfrm>
              <a:off x="3840" y="3744"/>
              <a:ext cx="48" cy="240"/>
            </a:xfrm>
            <a:prstGeom prst="line">
              <a:avLst/>
            </a:prstGeom>
            <a:noFill/>
            <a:ln w="28575">
              <a:solidFill>
                <a:schemeClr val="bg1"/>
              </a:solidFill>
              <a:round/>
              <a:headEnd/>
              <a:tailEnd/>
            </a:ln>
          </p:spPr>
          <p:txBody>
            <a:bodyPr wrap="none" anchor="ctr"/>
            <a:lstStyle/>
            <a:p>
              <a:endParaRPr lang="en-US"/>
            </a:p>
          </p:txBody>
        </p:sp>
        <p:sp>
          <p:nvSpPr>
            <p:cNvPr id="6232" name="Line 39"/>
            <p:cNvSpPr>
              <a:spLocks noChangeShapeType="1"/>
            </p:cNvSpPr>
            <p:nvPr/>
          </p:nvSpPr>
          <p:spPr bwMode="auto">
            <a:xfrm flipH="1" flipV="1">
              <a:off x="3360" y="3504"/>
              <a:ext cx="336" cy="48"/>
            </a:xfrm>
            <a:prstGeom prst="line">
              <a:avLst/>
            </a:prstGeom>
            <a:noFill/>
            <a:ln w="28575">
              <a:solidFill>
                <a:schemeClr val="bg1"/>
              </a:solidFill>
              <a:round/>
              <a:headEnd/>
              <a:tailEnd/>
            </a:ln>
          </p:spPr>
          <p:txBody>
            <a:bodyPr wrap="none" anchor="ctr"/>
            <a:lstStyle/>
            <a:p>
              <a:endParaRPr lang="en-US"/>
            </a:p>
          </p:txBody>
        </p:sp>
        <p:sp>
          <p:nvSpPr>
            <p:cNvPr id="6233" name="Line 40"/>
            <p:cNvSpPr>
              <a:spLocks noChangeShapeType="1"/>
            </p:cNvSpPr>
            <p:nvPr/>
          </p:nvSpPr>
          <p:spPr bwMode="auto">
            <a:xfrm>
              <a:off x="3168" y="3744"/>
              <a:ext cx="240" cy="192"/>
            </a:xfrm>
            <a:prstGeom prst="line">
              <a:avLst/>
            </a:prstGeom>
            <a:noFill/>
            <a:ln w="28575">
              <a:solidFill>
                <a:schemeClr val="bg1"/>
              </a:solidFill>
              <a:round/>
              <a:headEnd/>
              <a:tailEnd/>
            </a:ln>
          </p:spPr>
          <p:txBody>
            <a:bodyPr wrap="none" anchor="ctr"/>
            <a:lstStyle/>
            <a:p>
              <a:endParaRPr lang="en-US"/>
            </a:p>
          </p:txBody>
        </p:sp>
        <p:sp>
          <p:nvSpPr>
            <p:cNvPr id="6234" name="Line 41"/>
            <p:cNvSpPr>
              <a:spLocks noChangeShapeType="1"/>
            </p:cNvSpPr>
            <p:nvPr/>
          </p:nvSpPr>
          <p:spPr bwMode="auto">
            <a:xfrm>
              <a:off x="3456" y="3984"/>
              <a:ext cx="432" cy="0"/>
            </a:xfrm>
            <a:prstGeom prst="line">
              <a:avLst/>
            </a:prstGeom>
            <a:noFill/>
            <a:ln w="28575">
              <a:solidFill>
                <a:schemeClr val="bg1"/>
              </a:solidFill>
              <a:round/>
              <a:headEnd/>
              <a:tailEnd/>
            </a:ln>
          </p:spPr>
          <p:txBody>
            <a:bodyPr wrap="none" anchor="ctr"/>
            <a:lstStyle/>
            <a:p>
              <a:endParaRPr lang="en-US"/>
            </a:p>
          </p:txBody>
        </p:sp>
        <p:sp>
          <p:nvSpPr>
            <p:cNvPr id="6235" name="Line 42"/>
            <p:cNvSpPr>
              <a:spLocks noChangeShapeType="1"/>
            </p:cNvSpPr>
            <p:nvPr/>
          </p:nvSpPr>
          <p:spPr bwMode="auto">
            <a:xfrm>
              <a:off x="3744" y="3552"/>
              <a:ext cx="96" cy="144"/>
            </a:xfrm>
            <a:prstGeom prst="line">
              <a:avLst/>
            </a:prstGeom>
            <a:noFill/>
            <a:ln w="28575">
              <a:solidFill>
                <a:schemeClr val="bg1"/>
              </a:solidFill>
              <a:round/>
              <a:headEnd/>
              <a:tailEnd/>
            </a:ln>
          </p:spPr>
          <p:txBody>
            <a:bodyPr wrap="none" anchor="ctr"/>
            <a:lstStyle/>
            <a:p>
              <a:endParaRPr lang="en-US"/>
            </a:p>
          </p:txBody>
        </p:sp>
        <p:sp>
          <p:nvSpPr>
            <p:cNvPr id="6236" name="Oval 43"/>
            <p:cNvSpPr>
              <a:spLocks noChangeArrowheads="1"/>
            </p:cNvSpPr>
            <p:nvPr/>
          </p:nvSpPr>
          <p:spPr bwMode="auto">
            <a:xfrm>
              <a:off x="2976" y="3984"/>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6237" name="Line 44"/>
            <p:cNvSpPr>
              <a:spLocks noChangeShapeType="1"/>
            </p:cNvSpPr>
            <p:nvPr/>
          </p:nvSpPr>
          <p:spPr bwMode="auto">
            <a:xfrm flipV="1">
              <a:off x="3024" y="3984"/>
              <a:ext cx="384" cy="48"/>
            </a:xfrm>
            <a:prstGeom prst="line">
              <a:avLst/>
            </a:prstGeom>
            <a:noFill/>
            <a:ln w="28575">
              <a:solidFill>
                <a:schemeClr val="bg1"/>
              </a:solidFill>
              <a:round/>
              <a:headEnd/>
              <a:tailEnd/>
            </a:ln>
          </p:spPr>
          <p:txBody>
            <a:bodyPr wrap="none" anchor="ctr"/>
            <a:lstStyle/>
            <a:p>
              <a:endParaRPr lang="en-US"/>
            </a:p>
          </p:txBody>
        </p:sp>
        <p:sp>
          <p:nvSpPr>
            <p:cNvPr id="6238" name="Line 45"/>
            <p:cNvSpPr>
              <a:spLocks noChangeShapeType="1"/>
            </p:cNvSpPr>
            <p:nvPr/>
          </p:nvSpPr>
          <p:spPr bwMode="auto">
            <a:xfrm flipV="1">
              <a:off x="2544" y="4032"/>
              <a:ext cx="432" cy="0"/>
            </a:xfrm>
            <a:prstGeom prst="line">
              <a:avLst/>
            </a:prstGeom>
            <a:noFill/>
            <a:ln w="28575">
              <a:solidFill>
                <a:schemeClr val="bg1"/>
              </a:solidFill>
              <a:round/>
              <a:headEnd/>
              <a:tailEnd/>
            </a:ln>
          </p:spPr>
          <p:txBody>
            <a:bodyPr wrap="none" anchor="ctr"/>
            <a:lstStyle/>
            <a:p>
              <a:endParaRPr lang="en-US"/>
            </a:p>
          </p:txBody>
        </p:sp>
      </p:grpSp>
      <p:grpSp>
        <p:nvGrpSpPr>
          <p:cNvPr id="6158" name="Group 46"/>
          <p:cNvGrpSpPr>
            <a:grpSpLocks/>
          </p:cNvGrpSpPr>
          <p:nvPr/>
        </p:nvGrpSpPr>
        <p:grpSpPr bwMode="auto">
          <a:xfrm>
            <a:off x="8001000" y="2895600"/>
            <a:ext cx="1114425" cy="914400"/>
            <a:chOff x="1344" y="3168"/>
            <a:chExt cx="1374" cy="1024"/>
          </a:xfrm>
        </p:grpSpPr>
        <p:graphicFrame>
          <p:nvGraphicFramePr>
            <p:cNvPr id="6151" name="Object 47"/>
            <p:cNvGraphicFramePr>
              <a:graphicFrameLocks noChangeAspect="1"/>
            </p:cNvGraphicFramePr>
            <p:nvPr/>
          </p:nvGraphicFramePr>
          <p:xfrm>
            <a:off x="1344" y="3264"/>
            <a:ext cx="1248" cy="928"/>
          </p:xfrm>
          <a:graphic>
            <a:graphicData uri="http://schemas.openxmlformats.org/presentationml/2006/ole">
              <p:oleObj spid="_x0000_s6151" name="Bitmap Image" r:id="rId7" imgW="2790476" imgH="2076740" progId="Paint.Picture">
                <p:embed/>
              </p:oleObj>
            </a:graphicData>
          </a:graphic>
        </p:graphicFrame>
        <p:graphicFrame>
          <p:nvGraphicFramePr>
            <p:cNvPr id="6152" name="Object 48"/>
            <p:cNvGraphicFramePr>
              <a:graphicFrameLocks noChangeAspect="1"/>
            </p:cNvGraphicFramePr>
            <p:nvPr/>
          </p:nvGraphicFramePr>
          <p:xfrm>
            <a:off x="2304" y="3168"/>
            <a:ext cx="414" cy="383"/>
          </p:xfrm>
          <a:graphic>
            <a:graphicData uri="http://schemas.openxmlformats.org/presentationml/2006/ole">
              <p:oleObj spid="_x0000_s6152" name="Bitmap Image" r:id="rId8" imgW="1267002" imgH="1171429" progId="Paint.Picture">
                <p:embed/>
              </p:oleObj>
            </a:graphicData>
          </a:graphic>
        </p:graphicFrame>
      </p:grpSp>
      <p:grpSp>
        <p:nvGrpSpPr>
          <p:cNvPr id="4" name="Group 49"/>
          <p:cNvGrpSpPr>
            <a:grpSpLocks/>
          </p:cNvGrpSpPr>
          <p:nvPr/>
        </p:nvGrpSpPr>
        <p:grpSpPr bwMode="auto">
          <a:xfrm>
            <a:off x="0" y="4419600"/>
            <a:ext cx="9144000" cy="2438400"/>
            <a:chOff x="0" y="2784"/>
            <a:chExt cx="5760" cy="1536"/>
          </a:xfrm>
        </p:grpSpPr>
        <p:grpSp>
          <p:nvGrpSpPr>
            <p:cNvPr id="6160" name="Group 50"/>
            <p:cNvGrpSpPr>
              <a:grpSpLocks/>
            </p:cNvGrpSpPr>
            <p:nvPr/>
          </p:nvGrpSpPr>
          <p:grpSpPr bwMode="auto">
            <a:xfrm>
              <a:off x="3565" y="2784"/>
              <a:ext cx="2195" cy="1536"/>
              <a:chOff x="3297" y="2784"/>
              <a:chExt cx="2195" cy="1536"/>
            </a:xfrm>
          </p:grpSpPr>
          <p:graphicFrame>
            <p:nvGraphicFramePr>
              <p:cNvPr id="6148" name="Object 51"/>
              <p:cNvGraphicFramePr>
                <a:graphicFrameLocks noChangeAspect="1"/>
              </p:cNvGraphicFramePr>
              <p:nvPr/>
            </p:nvGraphicFramePr>
            <p:xfrm>
              <a:off x="3445" y="2814"/>
              <a:ext cx="700" cy="993"/>
            </p:xfrm>
            <a:graphic>
              <a:graphicData uri="http://schemas.openxmlformats.org/presentationml/2006/ole">
                <p:oleObj spid="_x0000_s6148" name="Image" r:id="rId9" imgW="5028571" imgH="6768254" progId="Photoshop.Image.6">
                  <p:embed/>
                </p:oleObj>
              </a:graphicData>
            </a:graphic>
          </p:graphicFrame>
          <p:graphicFrame>
            <p:nvGraphicFramePr>
              <p:cNvPr id="6149" name="Object 52"/>
              <p:cNvGraphicFramePr>
                <a:graphicFrameLocks noChangeAspect="1"/>
              </p:cNvGraphicFramePr>
              <p:nvPr/>
            </p:nvGraphicFramePr>
            <p:xfrm>
              <a:off x="3996" y="3396"/>
              <a:ext cx="642" cy="825"/>
            </p:xfrm>
            <a:graphic>
              <a:graphicData uri="http://schemas.openxmlformats.org/presentationml/2006/ole">
                <p:oleObj spid="_x0000_s6149" name="Image" r:id="rId10" imgW="4507937" imgH="5485714" progId="Photoshop.Image.6">
                  <p:embed/>
                </p:oleObj>
              </a:graphicData>
            </a:graphic>
          </p:graphicFrame>
          <p:graphicFrame>
            <p:nvGraphicFramePr>
              <p:cNvPr id="6150" name="Object 53"/>
              <p:cNvGraphicFramePr>
                <a:graphicFrameLocks noChangeAspect="1"/>
              </p:cNvGraphicFramePr>
              <p:nvPr/>
            </p:nvGraphicFramePr>
            <p:xfrm>
              <a:off x="4610" y="3544"/>
              <a:ext cx="445" cy="536"/>
            </p:xfrm>
            <a:graphic>
              <a:graphicData uri="http://schemas.openxmlformats.org/presentationml/2006/ole">
                <p:oleObj spid="_x0000_s6150" name="Image" r:id="rId11" imgW="2133424" imgH="2438198" progId="Photoshop.Image.6">
                  <p:embed/>
                </p:oleObj>
              </a:graphicData>
            </a:graphic>
          </p:graphicFrame>
          <p:grpSp>
            <p:nvGrpSpPr>
              <p:cNvPr id="6169" name="Group 54"/>
              <p:cNvGrpSpPr>
                <a:grpSpLocks/>
              </p:cNvGrpSpPr>
              <p:nvPr/>
            </p:nvGrpSpPr>
            <p:grpSpPr bwMode="auto">
              <a:xfrm>
                <a:off x="4191" y="2807"/>
                <a:ext cx="978" cy="648"/>
                <a:chOff x="0" y="720"/>
                <a:chExt cx="5765" cy="3408"/>
              </a:xfrm>
            </p:grpSpPr>
            <p:grpSp>
              <p:nvGrpSpPr>
                <p:cNvPr id="6194" name="Group 55"/>
                <p:cNvGrpSpPr>
                  <a:grpSpLocks/>
                </p:cNvGrpSpPr>
                <p:nvPr/>
              </p:nvGrpSpPr>
              <p:grpSpPr bwMode="auto">
                <a:xfrm>
                  <a:off x="0" y="720"/>
                  <a:ext cx="5765" cy="3408"/>
                  <a:chOff x="3" y="456"/>
                  <a:chExt cx="5765" cy="3408"/>
                </a:xfrm>
              </p:grpSpPr>
              <p:pic>
                <p:nvPicPr>
                  <p:cNvPr id="6198" name="Picture 56" descr="time"/>
                  <p:cNvPicPr>
                    <a:picLocks noChangeAspect="1" noChangeArrowheads="1"/>
                  </p:cNvPicPr>
                  <p:nvPr/>
                </p:nvPicPr>
                <p:blipFill>
                  <a:blip r:embed="rId12" cstate="print"/>
                  <a:srcRect/>
                  <a:stretch>
                    <a:fillRect/>
                  </a:stretch>
                </p:blipFill>
                <p:spPr bwMode="auto">
                  <a:xfrm>
                    <a:off x="3" y="456"/>
                    <a:ext cx="2877" cy="3408"/>
                  </a:xfrm>
                  <a:prstGeom prst="rect">
                    <a:avLst/>
                  </a:prstGeom>
                  <a:noFill/>
                  <a:ln w="9525">
                    <a:noFill/>
                    <a:miter lim="800000"/>
                    <a:headEnd/>
                    <a:tailEnd/>
                  </a:ln>
                </p:spPr>
              </p:pic>
              <p:pic>
                <p:nvPicPr>
                  <p:cNvPr id="6199" name="Picture 57" descr="frq"/>
                  <p:cNvPicPr>
                    <a:picLocks noChangeAspect="1" noChangeArrowheads="1"/>
                  </p:cNvPicPr>
                  <p:nvPr/>
                </p:nvPicPr>
                <p:blipFill>
                  <a:blip r:embed="rId13" cstate="print"/>
                  <a:srcRect/>
                  <a:stretch>
                    <a:fillRect/>
                  </a:stretch>
                </p:blipFill>
                <p:spPr bwMode="auto">
                  <a:xfrm>
                    <a:off x="2880" y="459"/>
                    <a:ext cx="2888" cy="3401"/>
                  </a:xfrm>
                  <a:prstGeom prst="rect">
                    <a:avLst/>
                  </a:prstGeom>
                  <a:noFill/>
                  <a:ln w="9525">
                    <a:noFill/>
                    <a:miter lim="800000"/>
                    <a:headEnd/>
                    <a:tailEnd/>
                  </a:ln>
                </p:spPr>
              </p:pic>
            </p:grpSp>
            <p:grpSp>
              <p:nvGrpSpPr>
                <p:cNvPr id="6195" name="Group 58"/>
                <p:cNvGrpSpPr>
                  <a:grpSpLocks/>
                </p:cNvGrpSpPr>
                <p:nvPr/>
              </p:nvGrpSpPr>
              <p:grpSpPr bwMode="auto">
                <a:xfrm>
                  <a:off x="1488" y="720"/>
                  <a:ext cx="4032" cy="672"/>
                  <a:chOff x="1488" y="720"/>
                  <a:chExt cx="4032" cy="672"/>
                </a:xfrm>
              </p:grpSpPr>
              <p:sp>
                <p:nvSpPr>
                  <p:cNvPr id="6196" name="Rectangle 59"/>
                  <p:cNvSpPr>
                    <a:spLocks noChangeArrowheads="1"/>
                  </p:cNvSpPr>
                  <p:nvPr/>
                </p:nvSpPr>
                <p:spPr bwMode="auto">
                  <a:xfrm>
                    <a:off x="1488" y="720"/>
                    <a:ext cx="1296" cy="184"/>
                  </a:xfrm>
                  <a:prstGeom prst="rect">
                    <a:avLst/>
                  </a:prstGeom>
                  <a:solidFill>
                    <a:srgbClr val="C6C6C6"/>
                  </a:solidFill>
                  <a:ln w="9525">
                    <a:noFill/>
                    <a:miter lim="800000"/>
                    <a:headEnd/>
                    <a:tailEnd/>
                  </a:ln>
                </p:spPr>
                <p:txBody>
                  <a:bodyPr wrap="none" anchor="ctr"/>
                  <a:lstStyle/>
                  <a:p>
                    <a:endParaRPr lang="en-US"/>
                  </a:p>
                </p:txBody>
              </p:sp>
              <p:sp>
                <p:nvSpPr>
                  <p:cNvPr id="6197" name="Rectangle 60"/>
                  <p:cNvSpPr>
                    <a:spLocks noChangeArrowheads="1"/>
                  </p:cNvSpPr>
                  <p:nvPr/>
                </p:nvSpPr>
                <p:spPr bwMode="auto">
                  <a:xfrm>
                    <a:off x="3840" y="1104"/>
                    <a:ext cx="1680" cy="288"/>
                  </a:xfrm>
                  <a:prstGeom prst="rect">
                    <a:avLst/>
                  </a:prstGeom>
                  <a:solidFill>
                    <a:schemeClr val="bg1"/>
                  </a:solidFill>
                  <a:ln w="9525">
                    <a:noFill/>
                    <a:miter lim="800000"/>
                    <a:headEnd/>
                    <a:tailEnd/>
                  </a:ln>
                </p:spPr>
                <p:txBody>
                  <a:bodyPr wrap="none" anchor="ctr"/>
                  <a:lstStyle/>
                  <a:p>
                    <a:endParaRPr lang="en-US"/>
                  </a:p>
                </p:txBody>
              </p:sp>
            </p:grpSp>
          </p:grpSp>
          <p:grpSp>
            <p:nvGrpSpPr>
              <p:cNvPr id="6170" name="Group 61"/>
              <p:cNvGrpSpPr>
                <a:grpSpLocks/>
              </p:cNvGrpSpPr>
              <p:nvPr/>
            </p:nvGrpSpPr>
            <p:grpSpPr bwMode="auto">
              <a:xfrm>
                <a:off x="3297" y="3809"/>
                <a:ext cx="842" cy="511"/>
                <a:chOff x="1676" y="864"/>
                <a:chExt cx="1447" cy="832"/>
              </a:xfrm>
            </p:grpSpPr>
            <p:pic>
              <p:nvPicPr>
                <p:cNvPr id="6172" name="Picture 62" descr="http://www.ce.berkeley.edu/~naito/wood/front.gif"/>
                <p:cNvPicPr>
                  <a:picLocks noChangeAspect="1" noChangeArrowheads="1"/>
                </p:cNvPicPr>
                <p:nvPr/>
              </p:nvPicPr>
              <p:blipFill>
                <a:blip r:embed="rId14" r:link="rId15" cstate="print"/>
                <a:srcRect/>
                <a:stretch>
                  <a:fillRect/>
                </a:stretch>
              </p:blipFill>
              <p:spPr bwMode="auto">
                <a:xfrm>
                  <a:off x="1712" y="864"/>
                  <a:ext cx="1305" cy="832"/>
                </a:xfrm>
                <a:prstGeom prst="rect">
                  <a:avLst/>
                </a:prstGeom>
                <a:noFill/>
                <a:ln w="9525">
                  <a:noFill/>
                  <a:miter lim="800000"/>
                  <a:headEnd/>
                  <a:tailEnd/>
                </a:ln>
              </p:spPr>
            </p:pic>
            <p:sp>
              <p:nvSpPr>
                <p:cNvPr id="6173" name="Oval 63"/>
                <p:cNvSpPr>
                  <a:spLocks noChangeArrowheads="1"/>
                </p:cNvSpPr>
                <p:nvPr/>
              </p:nvSpPr>
              <p:spPr bwMode="auto">
                <a:xfrm>
                  <a:off x="2881" y="1066"/>
                  <a:ext cx="27" cy="17"/>
                </a:xfrm>
                <a:prstGeom prst="ellipse">
                  <a:avLst/>
                </a:prstGeom>
                <a:solidFill>
                  <a:srgbClr val="FFFFFF"/>
                </a:solidFill>
                <a:ln w="9525">
                  <a:solidFill>
                    <a:srgbClr val="000000"/>
                  </a:solidFill>
                  <a:round/>
                  <a:headEnd/>
                  <a:tailEnd/>
                </a:ln>
              </p:spPr>
              <p:txBody>
                <a:bodyPr/>
                <a:lstStyle/>
                <a:p>
                  <a:endParaRPr lang="en-US"/>
                </a:p>
              </p:txBody>
            </p:sp>
            <p:sp>
              <p:nvSpPr>
                <p:cNvPr id="6174" name="Text Box 64"/>
                <p:cNvSpPr txBox="1">
                  <a:spLocks noChangeArrowheads="1"/>
                </p:cNvSpPr>
                <p:nvPr/>
              </p:nvSpPr>
              <p:spPr bwMode="auto">
                <a:xfrm>
                  <a:off x="2935" y="1048"/>
                  <a:ext cx="136" cy="71"/>
                </a:xfrm>
                <a:prstGeom prst="rect">
                  <a:avLst/>
                </a:prstGeom>
                <a:noFill/>
                <a:ln w="9525">
                  <a:noFill/>
                  <a:miter lim="800000"/>
                  <a:headEnd/>
                  <a:tailEnd/>
                </a:ln>
              </p:spPr>
              <p:txBody>
                <a:bodyPr/>
                <a:lstStyle/>
                <a:p>
                  <a:r>
                    <a:rPr lang="en-US" sz="1400" b="1" i="0">
                      <a:latin typeface="Comic Sans MS" pitchFamily="66" charset="0"/>
                      <a:cs typeface="Times New Roman" pitchFamily="18" charset="0"/>
                    </a:rPr>
                    <a:t>15</a:t>
                  </a:r>
                  <a:endParaRPr lang="en-US" sz="1200" i="0">
                    <a:latin typeface="Comic Sans MS" pitchFamily="66" charset="0"/>
                    <a:cs typeface="Times New Roman" pitchFamily="18" charset="0"/>
                  </a:endParaRPr>
                </a:p>
                <a:p>
                  <a:pPr eaLnBrk="0" hangingPunct="0"/>
                  <a:endParaRPr lang="en-US" i="0">
                    <a:latin typeface="Comic Sans MS" pitchFamily="66" charset="0"/>
                  </a:endParaRPr>
                </a:p>
              </p:txBody>
            </p:sp>
            <p:sp>
              <p:nvSpPr>
                <p:cNvPr id="6175" name="Oval 65"/>
                <p:cNvSpPr>
                  <a:spLocks noChangeArrowheads="1"/>
                </p:cNvSpPr>
                <p:nvPr/>
              </p:nvSpPr>
              <p:spPr bwMode="auto">
                <a:xfrm>
                  <a:off x="2528" y="1048"/>
                  <a:ext cx="27" cy="18"/>
                </a:xfrm>
                <a:prstGeom prst="ellipse">
                  <a:avLst/>
                </a:prstGeom>
                <a:solidFill>
                  <a:srgbClr val="FFFFFF"/>
                </a:solidFill>
                <a:ln w="9525">
                  <a:solidFill>
                    <a:srgbClr val="000000"/>
                  </a:solidFill>
                  <a:round/>
                  <a:headEnd/>
                  <a:tailEnd/>
                </a:ln>
              </p:spPr>
              <p:txBody>
                <a:bodyPr/>
                <a:lstStyle/>
                <a:p>
                  <a:endParaRPr lang="en-US"/>
                </a:p>
              </p:txBody>
            </p:sp>
            <p:sp>
              <p:nvSpPr>
                <p:cNvPr id="6176" name="Oval 66"/>
                <p:cNvSpPr>
                  <a:spLocks noChangeArrowheads="1"/>
                </p:cNvSpPr>
                <p:nvPr/>
              </p:nvSpPr>
              <p:spPr bwMode="auto">
                <a:xfrm>
                  <a:off x="2174" y="1048"/>
                  <a:ext cx="27" cy="18"/>
                </a:xfrm>
                <a:prstGeom prst="ellipse">
                  <a:avLst/>
                </a:prstGeom>
                <a:solidFill>
                  <a:srgbClr val="FFFFFF"/>
                </a:solidFill>
                <a:ln w="9525">
                  <a:solidFill>
                    <a:srgbClr val="000000"/>
                  </a:solidFill>
                  <a:round/>
                  <a:headEnd/>
                  <a:tailEnd/>
                </a:ln>
              </p:spPr>
              <p:txBody>
                <a:bodyPr/>
                <a:lstStyle/>
                <a:p>
                  <a:endParaRPr lang="en-US"/>
                </a:p>
              </p:txBody>
            </p:sp>
            <p:sp>
              <p:nvSpPr>
                <p:cNvPr id="6177" name="Oval 67"/>
                <p:cNvSpPr>
                  <a:spLocks noChangeArrowheads="1"/>
                </p:cNvSpPr>
                <p:nvPr/>
              </p:nvSpPr>
              <p:spPr bwMode="auto">
                <a:xfrm>
                  <a:off x="2555" y="941"/>
                  <a:ext cx="27" cy="18"/>
                </a:xfrm>
                <a:prstGeom prst="ellipse">
                  <a:avLst/>
                </a:prstGeom>
                <a:solidFill>
                  <a:srgbClr val="FFFFFF"/>
                </a:solidFill>
                <a:ln w="9525">
                  <a:solidFill>
                    <a:srgbClr val="000000"/>
                  </a:solidFill>
                  <a:round/>
                  <a:headEnd/>
                  <a:tailEnd/>
                </a:ln>
              </p:spPr>
              <p:txBody>
                <a:bodyPr/>
                <a:lstStyle/>
                <a:p>
                  <a:endParaRPr lang="en-US"/>
                </a:p>
              </p:txBody>
            </p:sp>
            <p:sp>
              <p:nvSpPr>
                <p:cNvPr id="6178" name="Oval 68"/>
                <p:cNvSpPr>
                  <a:spLocks noChangeArrowheads="1"/>
                </p:cNvSpPr>
                <p:nvPr/>
              </p:nvSpPr>
              <p:spPr bwMode="auto">
                <a:xfrm>
                  <a:off x="2881" y="1066"/>
                  <a:ext cx="27" cy="17"/>
                </a:xfrm>
                <a:prstGeom prst="ellipse">
                  <a:avLst/>
                </a:prstGeom>
                <a:solidFill>
                  <a:srgbClr val="FFFFFF"/>
                </a:solidFill>
                <a:ln w="9525">
                  <a:solidFill>
                    <a:srgbClr val="000000"/>
                  </a:solidFill>
                  <a:round/>
                  <a:headEnd/>
                  <a:tailEnd/>
                </a:ln>
              </p:spPr>
              <p:txBody>
                <a:bodyPr/>
                <a:lstStyle/>
                <a:p>
                  <a:endParaRPr lang="en-US"/>
                </a:p>
              </p:txBody>
            </p:sp>
            <p:sp>
              <p:nvSpPr>
                <p:cNvPr id="6179" name="Oval 69"/>
                <p:cNvSpPr>
                  <a:spLocks noChangeArrowheads="1"/>
                </p:cNvSpPr>
                <p:nvPr/>
              </p:nvSpPr>
              <p:spPr bwMode="auto">
                <a:xfrm>
                  <a:off x="2500" y="1172"/>
                  <a:ext cx="28" cy="18"/>
                </a:xfrm>
                <a:prstGeom prst="ellipse">
                  <a:avLst/>
                </a:prstGeom>
                <a:solidFill>
                  <a:srgbClr val="FFFFFF"/>
                </a:solidFill>
                <a:ln w="9525">
                  <a:solidFill>
                    <a:srgbClr val="000000"/>
                  </a:solidFill>
                  <a:round/>
                  <a:headEnd/>
                  <a:tailEnd/>
                </a:ln>
              </p:spPr>
              <p:txBody>
                <a:bodyPr/>
                <a:lstStyle/>
                <a:p>
                  <a:endParaRPr lang="en-US"/>
                </a:p>
              </p:txBody>
            </p:sp>
            <p:sp>
              <p:nvSpPr>
                <p:cNvPr id="6180" name="Text Box 70"/>
                <p:cNvSpPr txBox="1">
                  <a:spLocks noChangeArrowheads="1"/>
                </p:cNvSpPr>
                <p:nvPr/>
              </p:nvSpPr>
              <p:spPr bwMode="auto">
                <a:xfrm>
                  <a:off x="2120" y="1066"/>
                  <a:ext cx="135" cy="71"/>
                </a:xfrm>
                <a:prstGeom prst="rect">
                  <a:avLst/>
                </a:prstGeom>
                <a:noFill/>
                <a:ln w="9525">
                  <a:noFill/>
                  <a:miter lim="800000"/>
                  <a:headEnd/>
                  <a:tailEnd/>
                </a:ln>
              </p:spPr>
              <p:txBody>
                <a:bodyPr/>
                <a:lstStyle/>
                <a:p>
                  <a:r>
                    <a:rPr lang="en-US" sz="1400" b="1" i="0">
                      <a:latin typeface="Comic Sans MS" pitchFamily="66" charset="0"/>
                      <a:cs typeface="Times New Roman" pitchFamily="18" charset="0"/>
                    </a:rPr>
                    <a:t>13</a:t>
                  </a:r>
                  <a:endParaRPr lang="en-US" sz="1200" i="0">
                    <a:latin typeface="Comic Sans MS" pitchFamily="66" charset="0"/>
                    <a:cs typeface="Times New Roman" pitchFamily="18" charset="0"/>
                  </a:endParaRPr>
                </a:p>
                <a:p>
                  <a:pPr eaLnBrk="0" hangingPunct="0"/>
                  <a:endParaRPr lang="en-US" i="0">
                    <a:latin typeface="Comic Sans MS" pitchFamily="66" charset="0"/>
                  </a:endParaRPr>
                </a:p>
              </p:txBody>
            </p:sp>
            <p:sp>
              <p:nvSpPr>
                <p:cNvPr id="6181" name="Text Box 71"/>
                <p:cNvSpPr txBox="1">
                  <a:spLocks noChangeArrowheads="1"/>
                </p:cNvSpPr>
                <p:nvPr/>
              </p:nvSpPr>
              <p:spPr bwMode="auto">
                <a:xfrm>
                  <a:off x="2582" y="924"/>
                  <a:ext cx="136" cy="71"/>
                </a:xfrm>
                <a:prstGeom prst="rect">
                  <a:avLst/>
                </a:prstGeom>
                <a:noFill/>
                <a:ln w="9525">
                  <a:noFill/>
                  <a:miter lim="800000"/>
                  <a:headEnd/>
                  <a:tailEnd/>
                </a:ln>
              </p:spPr>
              <p:txBody>
                <a:bodyPr/>
                <a:lstStyle/>
                <a:p>
                  <a:r>
                    <a:rPr lang="en-US" sz="1400" b="1" i="0">
                      <a:latin typeface="Comic Sans MS" pitchFamily="66" charset="0"/>
                      <a:cs typeface="Times New Roman" pitchFamily="18" charset="0"/>
                    </a:rPr>
                    <a:t>14</a:t>
                  </a:r>
                  <a:endParaRPr lang="en-US" sz="1200" i="0">
                    <a:latin typeface="Comic Sans MS" pitchFamily="66" charset="0"/>
                    <a:cs typeface="Times New Roman" pitchFamily="18" charset="0"/>
                  </a:endParaRPr>
                </a:p>
                <a:p>
                  <a:pPr eaLnBrk="0" hangingPunct="0"/>
                  <a:endParaRPr lang="en-US" i="0">
                    <a:latin typeface="Comic Sans MS" pitchFamily="66" charset="0"/>
                  </a:endParaRPr>
                </a:p>
              </p:txBody>
            </p:sp>
            <p:sp>
              <p:nvSpPr>
                <p:cNvPr id="6182" name="Text Box 72"/>
                <p:cNvSpPr txBox="1">
                  <a:spLocks noChangeArrowheads="1"/>
                </p:cNvSpPr>
                <p:nvPr/>
              </p:nvSpPr>
              <p:spPr bwMode="auto">
                <a:xfrm>
                  <a:off x="2446" y="1155"/>
                  <a:ext cx="136" cy="70"/>
                </a:xfrm>
                <a:prstGeom prst="rect">
                  <a:avLst/>
                </a:prstGeom>
                <a:noFill/>
                <a:ln w="9525">
                  <a:noFill/>
                  <a:miter lim="800000"/>
                  <a:headEnd/>
                  <a:tailEnd/>
                </a:ln>
              </p:spPr>
              <p:txBody>
                <a:bodyPr/>
                <a:lstStyle/>
                <a:p>
                  <a:r>
                    <a:rPr lang="en-US" sz="1400" b="1" i="0">
                      <a:latin typeface="Comic Sans MS" pitchFamily="66" charset="0"/>
                      <a:cs typeface="Times New Roman" pitchFamily="18" charset="0"/>
                    </a:rPr>
                    <a:t>6</a:t>
                  </a:r>
                  <a:endParaRPr lang="en-US" sz="1200" i="0">
                    <a:latin typeface="Comic Sans MS" pitchFamily="66" charset="0"/>
                    <a:cs typeface="Times New Roman" pitchFamily="18" charset="0"/>
                  </a:endParaRPr>
                </a:p>
                <a:p>
                  <a:pPr eaLnBrk="0" hangingPunct="0"/>
                  <a:r>
                    <a:rPr lang="en-US" sz="1200" i="0">
                      <a:latin typeface="Comic Sans MS" pitchFamily="66" charset="0"/>
                      <a:cs typeface="Times New Roman" pitchFamily="18" charset="0"/>
                    </a:rPr>
                    <a:t> </a:t>
                  </a:r>
                </a:p>
                <a:p>
                  <a:pPr eaLnBrk="0" hangingPunct="0"/>
                  <a:endParaRPr lang="en-US" i="0">
                    <a:latin typeface="Comic Sans MS" pitchFamily="66" charset="0"/>
                  </a:endParaRPr>
                </a:p>
              </p:txBody>
            </p:sp>
            <p:sp>
              <p:nvSpPr>
                <p:cNvPr id="6183" name="Text Box 73"/>
                <p:cNvSpPr txBox="1">
                  <a:spLocks noChangeArrowheads="1"/>
                </p:cNvSpPr>
                <p:nvPr/>
              </p:nvSpPr>
              <p:spPr bwMode="auto">
                <a:xfrm>
                  <a:off x="2555" y="1030"/>
                  <a:ext cx="108" cy="89"/>
                </a:xfrm>
                <a:prstGeom prst="rect">
                  <a:avLst/>
                </a:prstGeom>
                <a:noFill/>
                <a:ln w="9525">
                  <a:noFill/>
                  <a:miter lim="800000"/>
                  <a:headEnd/>
                  <a:tailEnd/>
                </a:ln>
              </p:spPr>
              <p:txBody>
                <a:bodyPr/>
                <a:lstStyle/>
                <a:p>
                  <a:r>
                    <a:rPr lang="en-US" sz="1400" b="1" i="0">
                      <a:latin typeface="Comic Sans MS" pitchFamily="66" charset="0"/>
                      <a:cs typeface="Times New Roman" pitchFamily="18" charset="0"/>
                    </a:rPr>
                    <a:t>5</a:t>
                  </a:r>
                  <a:endParaRPr lang="en-US" sz="1200" i="0">
                    <a:latin typeface="Comic Sans MS" pitchFamily="66" charset="0"/>
                    <a:cs typeface="Times New Roman" pitchFamily="18" charset="0"/>
                  </a:endParaRPr>
                </a:p>
                <a:p>
                  <a:pPr eaLnBrk="0" hangingPunct="0"/>
                  <a:r>
                    <a:rPr lang="en-US" sz="1200" i="0">
                      <a:latin typeface="Comic Sans MS" pitchFamily="66" charset="0"/>
                      <a:cs typeface="Times New Roman" pitchFamily="18" charset="0"/>
                    </a:rPr>
                    <a:t>`</a:t>
                  </a:r>
                </a:p>
                <a:p>
                  <a:pPr eaLnBrk="0" hangingPunct="0"/>
                  <a:r>
                    <a:rPr lang="en-US" sz="1200" i="0">
                      <a:latin typeface="Comic Sans MS" pitchFamily="66" charset="0"/>
                      <a:cs typeface="Times New Roman" pitchFamily="18" charset="0"/>
                    </a:rPr>
                    <a:t> </a:t>
                  </a:r>
                </a:p>
                <a:p>
                  <a:pPr eaLnBrk="0" hangingPunct="0"/>
                  <a:endParaRPr lang="en-US" i="0">
                    <a:latin typeface="Comic Sans MS" pitchFamily="66" charset="0"/>
                  </a:endParaRPr>
                </a:p>
              </p:txBody>
            </p:sp>
            <p:sp>
              <p:nvSpPr>
                <p:cNvPr id="6184" name="Text Box 74"/>
                <p:cNvSpPr txBox="1">
                  <a:spLocks noChangeArrowheads="1"/>
                </p:cNvSpPr>
                <p:nvPr/>
              </p:nvSpPr>
              <p:spPr bwMode="auto">
                <a:xfrm>
                  <a:off x="2935" y="1048"/>
                  <a:ext cx="136" cy="71"/>
                </a:xfrm>
                <a:prstGeom prst="rect">
                  <a:avLst/>
                </a:prstGeom>
                <a:noFill/>
                <a:ln w="9525">
                  <a:noFill/>
                  <a:miter lim="800000"/>
                  <a:headEnd/>
                  <a:tailEnd/>
                </a:ln>
              </p:spPr>
              <p:txBody>
                <a:bodyPr/>
                <a:lstStyle/>
                <a:p>
                  <a:r>
                    <a:rPr lang="en-US" sz="1400" b="1" i="0">
                      <a:latin typeface="Comic Sans MS" pitchFamily="66" charset="0"/>
                      <a:cs typeface="Times New Roman" pitchFamily="18" charset="0"/>
                    </a:rPr>
                    <a:t>15</a:t>
                  </a:r>
                  <a:endParaRPr lang="en-US" sz="1200" i="0">
                    <a:latin typeface="Comic Sans MS" pitchFamily="66" charset="0"/>
                    <a:cs typeface="Times New Roman" pitchFamily="18" charset="0"/>
                  </a:endParaRPr>
                </a:p>
                <a:p>
                  <a:pPr eaLnBrk="0" hangingPunct="0"/>
                  <a:endParaRPr lang="en-US" i="0">
                    <a:latin typeface="Comic Sans MS" pitchFamily="66" charset="0"/>
                  </a:endParaRPr>
                </a:p>
              </p:txBody>
            </p:sp>
            <p:sp>
              <p:nvSpPr>
                <p:cNvPr id="6185" name="Oval 75"/>
                <p:cNvSpPr>
                  <a:spLocks noChangeArrowheads="1"/>
                </p:cNvSpPr>
                <p:nvPr/>
              </p:nvSpPr>
              <p:spPr bwMode="auto">
                <a:xfrm>
                  <a:off x="2528" y="1314"/>
                  <a:ext cx="27" cy="17"/>
                </a:xfrm>
                <a:prstGeom prst="ellipse">
                  <a:avLst/>
                </a:prstGeom>
                <a:solidFill>
                  <a:srgbClr val="FFFFFF"/>
                </a:solidFill>
                <a:ln w="9525">
                  <a:solidFill>
                    <a:srgbClr val="000000"/>
                  </a:solidFill>
                  <a:round/>
                  <a:headEnd/>
                  <a:tailEnd/>
                </a:ln>
              </p:spPr>
              <p:txBody>
                <a:bodyPr/>
                <a:lstStyle/>
                <a:p>
                  <a:endParaRPr lang="en-US"/>
                </a:p>
              </p:txBody>
            </p:sp>
            <p:sp>
              <p:nvSpPr>
                <p:cNvPr id="6186" name="Oval 76"/>
                <p:cNvSpPr>
                  <a:spLocks noChangeArrowheads="1"/>
                </p:cNvSpPr>
                <p:nvPr/>
              </p:nvSpPr>
              <p:spPr bwMode="auto">
                <a:xfrm>
                  <a:off x="2935" y="1190"/>
                  <a:ext cx="27" cy="18"/>
                </a:xfrm>
                <a:prstGeom prst="ellipse">
                  <a:avLst/>
                </a:prstGeom>
                <a:solidFill>
                  <a:srgbClr val="FFFFFF"/>
                </a:solidFill>
                <a:ln w="9525">
                  <a:solidFill>
                    <a:srgbClr val="000000"/>
                  </a:solidFill>
                  <a:round/>
                  <a:headEnd/>
                  <a:tailEnd/>
                </a:ln>
              </p:spPr>
              <p:txBody>
                <a:bodyPr/>
                <a:lstStyle/>
                <a:p>
                  <a:endParaRPr lang="en-US"/>
                </a:p>
              </p:txBody>
            </p:sp>
            <p:sp>
              <p:nvSpPr>
                <p:cNvPr id="6187" name="Oval 77"/>
                <p:cNvSpPr>
                  <a:spLocks noChangeArrowheads="1"/>
                </p:cNvSpPr>
                <p:nvPr/>
              </p:nvSpPr>
              <p:spPr bwMode="auto">
                <a:xfrm>
                  <a:off x="2555" y="1438"/>
                  <a:ext cx="27" cy="18"/>
                </a:xfrm>
                <a:prstGeom prst="ellipse">
                  <a:avLst/>
                </a:prstGeom>
                <a:solidFill>
                  <a:srgbClr val="FFFFFF"/>
                </a:solidFill>
                <a:ln w="9525">
                  <a:solidFill>
                    <a:srgbClr val="000000"/>
                  </a:solidFill>
                  <a:round/>
                  <a:headEnd/>
                  <a:tailEnd/>
                </a:ln>
              </p:spPr>
              <p:txBody>
                <a:bodyPr/>
                <a:lstStyle/>
                <a:p>
                  <a:endParaRPr lang="en-US"/>
                </a:p>
              </p:txBody>
            </p:sp>
            <p:sp>
              <p:nvSpPr>
                <p:cNvPr id="6188" name="Oval 78"/>
                <p:cNvSpPr>
                  <a:spLocks noChangeArrowheads="1"/>
                </p:cNvSpPr>
                <p:nvPr/>
              </p:nvSpPr>
              <p:spPr bwMode="auto">
                <a:xfrm>
                  <a:off x="2962" y="1314"/>
                  <a:ext cx="28" cy="17"/>
                </a:xfrm>
                <a:prstGeom prst="ellipse">
                  <a:avLst/>
                </a:prstGeom>
                <a:solidFill>
                  <a:srgbClr val="FFFFFF"/>
                </a:solidFill>
                <a:ln w="9525">
                  <a:solidFill>
                    <a:srgbClr val="000000"/>
                  </a:solidFill>
                  <a:round/>
                  <a:headEnd/>
                  <a:tailEnd/>
                </a:ln>
              </p:spPr>
              <p:txBody>
                <a:bodyPr/>
                <a:lstStyle/>
                <a:p>
                  <a:endParaRPr lang="en-US"/>
                </a:p>
              </p:txBody>
            </p:sp>
            <p:sp>
              <p:nvSpPr>
                <p:cNvPr id="6189" name="Text Box 79"/>
                <p:cNvSpPr txBox="1">
                  <a:spLocks noChangeArrowheads="1"/>
                </p:cNvSpPr>
                <p:nvPr/>
              </p:nvSpPr>
              <p:spPr bwMode="auto">
                <a:xfrm>
                  <a:off x="2488" y="1329"/>
                  <a:ext cx="163" cy="71"/>
                </a:xfrm>
                <a:prstGeom prst="rect">
                  <a:avLst/>
                </a:prstGeom>
                <a:noFill/>
                <a:ln w="3175">
                  <a:noFill/>
                  <a:miter lim="800000"/>
                  <a:headEnd/>
                  <a:tailEnd/>
                </a:ln>
              </p:spPr>
              <p:txBody>
                <a:bodyPr/>
                <a:lstStyle/>
                <a:p>
                  <a:r>
                    <a:rPr lang="en-US" sz="1400" b="1" i="0">
                      <a:latin typeface="Comic Sans MS" pitchFamily="66" charset="0"/>
                      <a:cs typeface="Times New Roman" pitchFamily="18" charset="0"/>
                    </a:rPr>
                    <a:t>11</a:t>
                  </a:r>
                  <a:endParaRPr lang="en-US" sz="1200" i="0">
                    <a:latin typeface="Comic Sans MS" pitchFamily="66" charset="0"/>
                    <a:cs typeface="Times New Roman" pitchFamily="18" charset="0"/>
                  </a:endParaRPr>
                </a:p>
                <a:p>
                  <a:pPr eaLnBrk="0" hangingPunct="0"/>
                  <a:endParaRPr lang="en-US" i="0">
                    <a:latin typeface="Comic Sans MS" pitchFamily="66" charset="0"/>
                  </a:endParaRPr>
                </a:p>
              </p:txBody>
            </p:sp>
            <p:sp>
              <p:nvSpPr>
                <p:cNvPr id="6190" name="Text Box 80"/>
                <p:cNvSpPr txBox="1">
                  <a:spLocks noChangeArrowheads="1"/>
                </p:cNvSpPr>
                <p:nvPr/>
              </p:nvSpPr>
              <p:spPr bwMode="auto">
                <a:xfrm>
                  <a:off x="2500" y="1438"/>
                  <a:ext cx="82" cy="54"/>
                </a:xfrm>
                <a:prstGeom prst="rect">
                  <a:avLst/>
                </a:prstGeom>
                <a:noFill/>
                <a:ln w="9525">
                  <a:noFill/>
                  <a:miter lim="800000"/>
                  <a:headEnd/>
                  <a:tailEnd/>
                </a:ln>
              </p:spPr>
              <p:txBody>
                <a:bodyPr/>
                <a:lstStyle/>
                <a:p>
                  <a:r>
                    <a:rPr lang="en-US" sz="1400" b="1" i="0">
                      <a:latin typeface="Comic Sans MS" pitchFamily="66" charset="0"/>
                      <a:cs typeface="Times New Roman" pitchFamily="18" charset="0"/>
                    </a:rPr>
                    <a:t>8</a:t>
                  </a:r>
                  <a:endParaRPr lang="en-US" sz="1200" i="0">
                    <a:latin typeface="Comic Sans MS" pitchFamily="66" charset="0"/>
                    <a:cs typeface="Times New Roman" pitchFamily="18" charset="0"/>
                  </a:endParaRPr>
                </a:p>
                <a:p>
                  <a:pPr eaLnBrk="0" hangingPunct="0"/>
                  <a:r>
                    <a:rPr lang="en-US" sz="1200" i="0">
                      <a:latin typeface="Comic Sans MS" pitchFamily="66" charset="0"/>
                      <a:cs typeface="Times New Roman" pitchFamily="18" charset="0"/>
                    </a:rPr>
                    <a:t> </a:t>
                  </a:r>
                </a:p>
                <a:p>
                  <a:pPr eaLnBrk="0" hangingPunct="0"/>
                  <a:endParaRPr lang="en-US" i="0">
                    <a:latin typeface="Comic Sans MS" pitchFamily="66" charset="0"/>
                  </a:endParaRPr>
                </a:p>
              </p:txBody>
            </p:sp>
            <p:sp>
              <p:nvSpPr>
                <p:cNvPr id="6191" name="Rectangle 81"/>
                <p:cNvSpPr>
                  <a:spLocks noChangeArrowheads="1"/>
                </p:cNvSpPr>
                <p:nvPr/>
              </p:nvSpPr>
              <p:spPr bwMode="auto">
                <a:xfrm>
                  <a:off x="1676" y="892"/>
                  <a:ext cx="443" cy="312"/>
                </a:xfrm>
                <a:prstGeom prst="rect">
                  <a:avLst/>
                </a:prstGeom>
                <a:noFill/>
                <a:ln w="9525">
                  <a:noFill/>
                  <a:miter lim="800000"/>
                  <a:headEnd/>
                  <a:tailEnd/>
                </a:ln>
              </p:spPr>
              <p:txBody>
                <a:bodyPr>
                  <a:spAutoFit/>
                </a:bodyPr>
                <a:lstStyle/>
                <a:p>
                  <a:pPr algn="ctr"/>
                  <a:endParaRPr lang="en-US" sz="1400" b="1" i="0">
                    <a:latin typeface="Comic Sans MS" pitchFamily="66" charset="0"/>
                  </a:endParaRPr>
                </a:p>
              </p:txBody>
            </p:sp>
            <p:sp>
              <p:nvSpPr>
                <p:cNvPr id="6192" name="Text Box 82"/>
                <p:cNvSpPr txBox="1">
                  <a:spLocks noChangeArrowheads="1"/>
                </p:cNvSpPr>
                <p:nvPr/>
              </p:nvSpPr>
              <p:spPr bwMode="auto">
                <a:xfrm>
                  <a:off x="2932" y="1160"/>
                  <a:ext cx="191" cy="71"/>
                </a:xfrm>
                <a:prstGeom prst="rect">
                  <a:avLst/>
                </a:prstGeom>
                <a:noFill/>
                <a:ln w="9525">
                  <a:noFill/>
                  <a:miter lim="800000"/>
                  <a:headEnd/>
                  <a:tailEnd/>
                </a:ln>
              </p:spPr>
              <p:txBody>
                <a:bodyPr/>
                <a:lstStyle/>
                <a:p>
                  <a:r>
                    <a:rPr lang="en-US" sz="1200" b="1" i="0">
                      <a:latin typeface="Comic Sans MS" pitchFamily="66" charset="0"/>
                      <a:cs typeface="Times New Roman" pitchFamily="18" charset="0"/>
                    </a:rPr>
                    <a:t>12</a:t>
                  </a:r>
                  <a:endParaRPr lang="en-US" sz="1200" i="0">
                    <a:latin typeface="Comic Sans MS" pitchFamily="66" charset="0"/>
                    <a:cs typeface="Times New Roman" pitchFamily="18" charset="0"/>
                  </a:endParaRPr>
                </a:p>
                <a:p>
                  <a:pPr eaLnBrk="0" hangingPunct="0"/>
                  <a:endParaRPr lang="en-US" i="0">
                    <a:latin typeface="Comic Sans MS" pitchFamily="66" charset="0"/>
                  </a:endParaRPr>
                </a:p>
              </p:txBody>
            </p:sp>
            <p:sp>
              <p:nvSpPr>
                <p:cNvPr id="6193" name="Text Box 83"/>
                <p:cNvSpPr txBox="1">
                  <a:spLocks noChangeArrowheads="1"/>
                </p:cNvSpPr>
                <p:nvPr/>
              </p:nvSpPr>
              <p:spPr bwMode="auto">
                <a:xfrm>
                  <a:off x="2990" y="1296"/>
                  <a:ext cx="108" cy="71"/>
                </a:xfrm>
                <a:prstGeom prst="rect">
                  <a:avLst/>
                </a:prstGeom>
                <a:noFill/>
                <a:ln w="9525">
                  <a:noFill/>
                  <a:miter lim="800000"/>
                  <a:headEnd/>
                  <a:tailEnd/>
                </a:ln>
              </p:spPr>
              <p:txBody>
                <a:bodyPr/>
                <a:lstStyle/>
                <a:p>
                  <a:r>
                    <a:rPr lang="en-US" sz="1400" b="1" i="0">
                      <a:latin typeface="Comic Sans MS" pitchFamily="66" charset="0"/>
                      <a:cs typeface="Times New Roman" pitchFamily="18" charset="0"/>
                    </a:rPr>
                    <a:t>9</a:t>
                  </a:r>
                  <a:endParaRPr lang="en-US" sz="1200" i="0">
                    <a:latin typeface="Comic Sans MS" pitchFamily="66" charset="0"/>
                    <a:cs typeface="Times New Roman" pitchFamily="18" charset="0"/>
                  </a:endParaRPr>
                </a:p>
                <a:p>
                  <a:pPr eaLnBrk="0" hangingPunct="0"/>
                  <a:r>
                    <a:rPr lang="en-US" sz="1200" i="0">
                      <a:latin typeface="Comic Sans MS" pitchFamily="66" charset="0"/>
                      <a:cs typeface="Times New Roman" pitchFamily="18" charset="0"/>
                    </a:rPr>
                    <a:t> </a:t>
                  </a:r>
                </a:p>
                <a:p>
                  <a:pPr eaLnBrk="0" hangingPunct="0"/>
                  <a:endParaRPr lang="en-US" i="0">
                    <a:latin typeface="Comic Sans MS" pitchFamily="66" charset="0"/>
                  </a:endParaRPr>
                </a:p>
              </p:txBody>
            </p:sp>
          </p:grpSp>
          <p:sp>
            <p:nvSpPr>
              <p:cNvPr id="6171" name="Text Box 84"/>
              <p:cNvSpPr txBox="1">
                <a:spLocks noChangeArrowheads="1"/>
              </p:cNvSpPr>
              <p:nvPr/>
            </p:nvSpPr>
            <p:spPr bwMode="auto">
              <a:xfrm>
                <a:off x="3504" y="2784"/>
                <a:ext cx="1988" cy="212"/>
              </a:xfrm>
              <a:prstGeom prst="rect">
                <a:avLst/>
              </a:prstGeom>
              <a:noFill/>
              <a:ln w="12700">
                <a:noFill/>
                <a:miter lim="800000"/>
                <a:headEnd type="none" w="sm" len="sm"/>
                <a:tailEnd type="none" w="sm" len="sm"/>
              </a:ln>
            </p:spPr>
            <p:txBody>
              <a:bodyPr wrap="none">
                <a:spAutoFit/>
              </a:bodyPr>
              <a:lstStyle/>
              <a:p>
                <a:pPr eaLnBrk="0" hangingPunct="0"/>
                <a:r>
                  <a:rPr lang="en-US" sz="1400" b="1" i="0">
                    <a:solidFill>
                      <a:schemeClr val="hlink"/>
                    </a:solidFill>
                    <a:latin typeface="Arial" charset="0"/>
                  </a:rPr>
                  <a:t>Earthquake Response, Glaser et al</a:t>
                </a:r>
                <a:r>
                  <a:rPr lang="en-US" sz="1600" b="1" i="0">
                    <a:solidFill>
                      <a:schemeClr val="hlink"/>
                    </a:solidFill>
                    <a:latin typeface="Arial" charset="0"/>
                  </a:rPr>
                  <a:t>.</a:t>
                </a:r>
              </a:p>
            </p:txBody>
          </p:sp>
        </p:grpSp>
        <p:grpSp>
          <p:nvGrpSpPr>
            <p:cNvPr id="6161" name="Group 85"/>
            <p:cNvGrpSpPr>
              <a:grpSpLocks/>
            </p:cNvGrpSpPr>
            <p:nvPr/>
          </p:nvGrpSpPr>
          <p:grpSpPr bwMode="auto">
            <a:xfrm>
              <a:off x="0" y="2880"/>
              <a:ext cx="1655" cy="1440"/>
              <a:chOff x="0" y="2880"/>
              <a:chExt cx="1655" cy="1440"/>
            </a:xfrm>
          </p:grpSpPr>
          <p:pic>
            <p:nvPicPr>
              <p:cNvPr id="6165" name="Picture 86" descr="4low"/>
              <p:cNvPicPr>
                <a:picLocks noChangeAspect="1" noChangeArrowheads="1"/>
              </p:cNvPicPr>
              <p:nvPr/>
            </p:nvPicPr>
            <p:blipFill>
              <a:blip r:embed="rId16" cstate="print"/>
              <a:srcRect/>
              <a:stretch>
                <a:fillRect/>
              </a:stretch>
            </p:blipFill>
            <p:spPr bwMode="auto">
              <a:xfrm>
                <a:off x="0" y="3571"/>
                <a:ext cx="1007" cy="642"/>
              </a:xfrm>
              <a:prstGeom prst="rect">
                <a:avLst/>
              </a:prstGeom>
              <a:noFill/>
              <a:ln w="9525">
                <a:noFill/>
                <a:miter lim="800000"/>
                <a:headEnd/>
                <a:tailEnd/>
              </a:ln>
            </p:spPr>
          </p:pic>
          <p:pic>
            <p:nvPicPr>
              <p:cNvPr id="6166" name="Picture 87" descr="GGB"/>
              <p:cNvPicPr>
                <a:picLocks noChangeAspect="1" noChangeArrowheads="1"/>
              </p:cNvPicPr>
              <p:nvPr/>
            </p:nvPicPr>
            <p:blipFill>
              <a:blip r:embed="rId17" cstate="print"/>
              <a:srcRect/>
              <a:stretch>
                <a:fillRect/>
              </a:stretch>
            </p:blipFill>
            <p:spPr bwMode="auto">
              <a:xfrm>
                <a:off x="248" y="2928"/>
                <a:ext cx="971" cy="735"/>
              </a:xfrm>
              <a:prstGeom prst="rect">
                <a:avLst/>
              </a:prstGeom>
              <a:noFill/>
              <a:ln w="9525">
                <a:noFill/>
                <a:miter lim="800000"/>
                <a:headEnd/>
                <a:tailEnd/>
              </a:ln>
            </p:spPr>
          </p:pic>
          <p:pic>
            <p:nvPicPr>
              <p:cNvPr id="6167" name="Picture 88" descr="image015"/>
              <p:cNvPicPr>
                <a:picLocks noChangeAspect="1" noChangeArrowheads="1"/>
              </p:cNvPicPr>
              <p:nvPr/>
            </p:nvPicPr>
            <p:blipFill>
              <a:blip r:embed="rId18" cstate="print"/>
              <a:srcRect/>
              <a:stretch>
                <a:fillRect/>
              </a:stretch>
            </p:blipFill>
            <p:spPr bwMode="auto">
              <a:xfrm>
                <a:off x="812" y="3685"/>
                <a:ext cx="820" cy="635"/>
              </a:xfrm>
              <a:prstGeom prst="rect">
                <a:avLst/>
              </a:prstGeom>
              <a:noFill/>
              <a:ln w="9525">
                <a:noFill/>
                <a:miter lim="800000"/>
                <a:headEnd/>
                <a:tailEnd/>
              </a:ln>
            </p:spPr>
          </p:pic>
          <p:sp>
            <p:nvSpPr>
              <p:cNvPr id="6168" name="Text Box 89"/>
              <p:cNvSpPr txBox="1">
                <a:spLocks noChangeArrowheads="1"/>
              </p:cNvSpPr>
              <p:nvPr/>
            </p:nvSpPr>
            <p:spPr bwMode="auto">
              <a:xfrm>
                <a:off x="336" y="2880"/>
                <a:ext cx="1319" cy="326"/>
              </a:xfrm>
              <a:prstGeom prst="rect">
                <a:avLst/>
              </a:prstGeom>
              <a:noFill/>
              <a:ln w="12700">
                <a:noFill/>
                <a:miter lim="800000"/>
                <a:headEnd type="none" w="sm" len="sm"/>
                <a:tailEnd type="none" w="sm" len="sm"/>
              </a:ln>
            </p:spPr>
            <p:txBody>
              <a:bodyPr wrap="none">
                <a:spAutoFit/>
              </a:bodyPr>
              <a:lstStyle/>
              <a:p>
                <a:pPr eaLnBrk="0" hangingPunct="0"/>
                <a:r>
                  <a:rPr lang="en-US" sz="1400" b="1" i="0">
                    <a:solidFill>
                      <a:schemeClr val="hlink"/>
                    </a:solidFill>
                    <a:latin typeface="Arial" charset="0"/>
                  </a:rPr>
                  <a:t>Wind Response</a:t>
                </a:r>
              </a:p>
              <a:p>
                <a:pPr eaLnBrk="0" hangingPunct="0"/>
                <a:r>
                  <a:rPr lang="en-US" sz="1400" b="1" i="0">
                    <a:solidFill>
                      <a:schemeClr val="hlink"/>
                    </a:solidFill>
                    <a:latin typeface="Arial" charset="0"/>
                  </a:rPr>
                  <a:t>Of Golden Gate Bridge</a:t>
                </a:r>
              </a:p>
            </p:txBody>
          </p:sp>
        </p:grpSp>
        <p:graphicFrame>
          <p:nvGraphicFramePr>
            <p:cNvPr id="6146" name="Object 90"/>
            <p:cNvGraphicFramePr>
              <a:graphicFrameLocks noChangeAspect="1"/>
            </p:cNvGraphicFramePr>
            <p:nvPr/>
          </p:nvGraphicFramePr>
          <p:xfrm>
            <a:off x="1680" y="2970"/>
            <a:ext cx="1013" cy="645"/>
          </p:xfrm>
          <a:graphic>
            <a:graphicData uri="http://schemas.openxmlformats.org/presentationml/2006/ole">
              <p:oleObj spid="_x0000_s6146" name="Bitmap Image" r:id="rId19" imgW="2467319" imgH="1676634" progId="Paint.Picture">
                <p:embed/>
              </p:oleObj>
            </a:graphicData>
          </a:graphic>
        </p:graphicFrame>
        <p:graphicFrame>
          <p:nvGraphicFramePr>
            <p:cNvPr id="6147" name="Object 91"/>
            <p:cNvGraphicFramePr>
              <a:graphicFrameLocks noChangeAspect="1"/>
            </p:cNvGraphicFramePr>
            <p:nvPr/>
          </p:nvGraphicFramePr>
          <p:xfrm>
            <a:off x="2605" y="3247"/>
            <a:ext cx="851" cy="753"/>
          </p:xfrm>
          <a:graphic>
            <a:graphicData uri="http://schemas.openxmlformats.org/presentationml/2006/ole">
              <p:oleObj spid="_x0000_s6147" name="Bitmap Image" r:id="rId20" imgW="2704762" imgH="2553056" progId="Paint.Picture">
                <p:embed/>
              </p:oleObj>
            </a:graphicData>
          </a:graphic>
        </p:graphicFrame>
        <p:sp>
          <p:nvSpPr>
            <p:cNvPr id="6162" name="Text Box 92"/>
            <p:cNvSpPr txBox="1">
              <a:spLocks noChangeArrowheads="1"/>
            </p:cNvSpPr>
            <p:nvPr/>
          </p:nvSpPr>
          <p:spPr bwMode="auto">
            <a:xfrm>
              <a:off x="2304" y="2928"/>
              <a:ext cx="1139" cy="366"/>
            </a:xfrm>
            <a:prstGeom prst="rect">
              <a:avLst/>
            </a:prstGeom>
            <a:noFill/>
            <a:ln w="12700">
              <a:noFill/>
              <a:miter lim="800000"/>
              <a:headEnd type="none" w="sm" len="sm"/>
              <a:tailEnd type="none" w="sm" len="sm"/>
            </a:ln>
          </p:spPr>
          <p:txBody>
            <a:bodyPr wrap="none">
              <a:spAutoFit/>
            </a:bodyPr>
            <a:lstStyle/>
            <a:p>
              <a:pPr algn="r" eaLnBrk="0" hangingPunct="0"/>
              <a:r>
                <a:rPr lang="en-US" sz="1600" b="1" i="0">
                  <a:solidFill>
                    <a:schemeClr val="hlink"/>
                  </a:solidFill>
                  <a:latin typeface="Arial" charset="0"/>
                </a:rPr>
                <a:t>Condition-Based</a:t>
              </a:r>
            </a:p>
            <a:p>
              <a:pPr algn="r" eaLnBrk="0" hangingPunct="0"/>
              <a:r>
                <a:rPr lang="en-US" sz="1600" b="1" i="0">
                  <a:solidFill>
                    <a:schemeClr val="hlink"/>
                  </a:solidFill>
                  <a:latin typeface="Arial" charset="0"/>
                </a:rPr>
                <a:t>Maintenance</a:t>
              </a:r>
            </a:p>
          </p:txBody>
        </p:sp>
        <p:pic>
          <p:nvPicPr>
            <p:cNvPr id="6163" name="Picture 93" descr="fabmotetwo45gf1"/>
            <p:cNvPicPr>
              <a:picLocks noChangeAspect="1" noChangeArrowheads="1"/>
            </p:cNvPicPr>
            <p:nvPr/>
          </p:nvPicPr>
          <p:blipFill>
            <a:blip r:embed="rId21" cstate="print"/>
            <a:srcRect/>
            <a:stretch>
              <a:fillRect/>
            </a:stretch>
          </p:blipFill>
          <p:spPr bwMode="auto">
            <a:xfrm>
              <a:off x="1895" y="3351"/>
              <a:ext cx="739" cy="798"/>
            </a:xfrm>
            <a:prstGeom prst="rect">
              <a:avLst/>
            </a:prstGeom>
            <a:noFill/>
            <a:ln w="9525">
              <a:noFill/>
              <a:miter lim="800000"/>
              <a:headEnd/>
              <a:tailEnd/>
            </a:ln>
          </p:spPr>
        </p:pic>
        <p:sp>
          <p:nvSpPr>
            <p:cNvPr id="6164" name="Text Box 94"/>
            <p:cNvSpPr txBox="1">
              <a:spLocks noChangeArrowheads="1"/>
            </p:cNvSpPr>
            <p:nvPr/>
          </p:nvSpPr>
          <p:spPr bwMode="auto">
            <a:xfrm>
              <a:off x="2544" y="3984"/>
              <a:ext cx="879" cy="192"/>
            </a:xfrm>
            <a:prstGeom prst="rect">
              <a:avLst/>
            </a:prstGeom>
            <a:noFill/>
            <a:ln w="12700">
              <a:noFill/>
              <a:miter lim="800000"/>
              <a:headEnd type="none" w="sm" len="sm"/>
              <a:tailEnd type="none" w="sm" len="sm"/>
            </a:ln>
          </p:spPr>
          <p:txBody>
            <a:bodyPr wrap="none">
              <a:spAutoFit/>
            </a:bodyPr>
            <a:lstStyle/>
            <a:p>
              <a:pPr eaLnBrk="0" hangingPunct="0"/>
              <a:r>
                <a:rPr lang="en-US" sz="1400" b="1" i="0">
                  <a:solidFill>
                    <a:schemeClr val="hlink"/>
                  </a:solidFill>
                  <a:latin typeface="Arial" charset="0"/>
                </a:rPr>
                <a:t>Intel</a:t>
              </a:r>
              <a:r>
                <a:rPr lang="en-US" sz="1400" b="1" i="0">
                  <a:latin typeface="Arial" charset="0"/>
                </a:rPr>
                <a:t> </a:t>
              </a:r>
              <a:r>
                <a:rPr lang="en-US" sz="1400" b="1" i="0">
                  <a:solidFill>
                    <a:schemeClr val="hlink"/>
                  </a:solidFill>
                  <a:latin typeface="Arial" charset="0"/>
                </a:rPr>
                <a:t>Research</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472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9472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472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9472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z="2100" smtClean="0"/>
              <a:t>Example: Equipment Health Monitoring in Semiconductor Fab</a:t>
            </a:r>
          </a:p>
        </p:txBody>
      </p:sp>
      <p:pic>
        <p:nvPicPr>
          <p:cNvPr id="61443" name="Picture 3" descr="P1010011"/>
          <p:cNvPicPr>
            <a:picLocks noChangeAspect="1" noChangeArrowheads="1"/>
          </p:cNvPicPr>
          <p:nvPr/>
        </p:nvPicPr>
        <p:blipFill>
          <a:blip r:embed="rId3" cstate="print"/>
          <a:srcRect/>
          <a:stretch>
            <a:fillRect/>
          </a:stretch>
        </p:blipFill>
        <p:spPr bwMode="auto">
          <a:xfrm>
            <a:off x="7315200" y="2057400"/>
            <a:ext cx="1685925" cy="2849563"/>
          </a:xfrm>
          <a:prstGeom prst="rect">
            <a:avLst/>
          </a:prstGeom>
          <a:noFill/>
          <a:ln w="9525">
            <a:noFill/>
            <a:miter lim="800000"/>
            <a:headEnd/>
            <a:tailEnd/>
          </a:ln>
        </p:spPr>
      </p:pic>
      <p:pic>
        <p:nvPicPr>
          <p:cNvPr id="61444" name="Picture 4" descr="P1010019"/>
          <p:cNvPicPr>
            <a:picLocks noChangeAspect="1" noChangeArrowheads="1"/>
          </p:cNvPicPr>
          <p:nvPr/>
        </p:nvPicPr>
        <p:blipFill>
          <a:blip r:embed="rId4" cstate="print"/>
          <a:srcRect/>
          <a:stretch>
            <a:fillRect/>
          </a:stretch>
        </p:blipFill>
        <p:spPr bwMode="auto">
          <a:xfrm>
            <a:off x="6400800" y="4648200"/>
            <a:ext cx="841375" cy="1423988"/>
          </a:xfrm>
          <a:prstGeom prst="rect">
            <a:avLst/>
          </a:prstGeom>
          <a:noFill/>
          <a:ln w="9525">
            <a:noFill/>
            <a:miter lim="800000"/>
            <a:headEnd/>
            <a:tailEnd/>
          </a:ln>
        </p:spPr>
      </p:pic>
      <p:sp>
        <p:nvSpPr>
          <p:cNvPr id="61445" name="Line 5"/>
          <p:cNvSpPr>
            <a:spLocks noChangeShapeType="1"/>
          </p:cNvSpPr>
          <p:nvPr/>
        </p:nvSpPr>
        <p:spPr bwMode="auto">
          <a:xfrm flipH="1">
            <a:off x="7162800" y="3200400"/>
            <a:ext cx="514350" cy="1447800"/>
          </a:xfrm>
          <a:prstGeom prst="line">
            <a:avLst/>
          </a:prstGeom>
          <a:noFill/>
          <a:ln w="25400">
            <a:solidFill>
              <a:srgbClr val="00FF00"/>
            </a:solidFill>
            <a:round/>
            <a:headEnd type="none" w="sm" len="sm"/>
            <a:tailEnd type="triangle" w="lg" len="lg"/>
          </a:ln>
        </p:spPr>
        <p:txBody>
          <a:bodyPr/>
          <a:lstStyle/>
          <a:p>
            <a:endParaRPr lang="en-US"/>
          </a:p>
        </p:txBody>
      </p:sp>
      <p:sp>
        <p:nvSpPr>
          <p:cNvPr id="61446" name="Text Box 6"/>
          <p:cNvSpPr txBox="1">
            <a:spLocks noChangeArrowheads="1"/>
          </p:cNvSpPr>
          <p:nvPr/>
        </p:nvSpPr>
        <p:spPr bwMode="auto">
          <a:xfrm flipH="1">
            <a:off x="7243763" y="1700213"/>
            <a:ext cx="1668462" cy="3048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1400" b="1" i="0">
                <a:solidFill>
                  <a:schemeClr val="hlink"/>
                </a:solidFill>
                <a:latin typeface="Arial" charset="0"/>
              </a:rPr>
              <a:t>Fab Equipment</a:t>
            </a:r>
          </a:p>
        </p:txBody>
      </p:sp>
      <p:sp>
        <p:nvSpPr>
          <p:cNvPr id="61447" name="Text Box 7"/>
          <p:cNvSpPr txBox="1">
            <a:spLocks noChangeArrowheads="1"/>
          </p:cNvSpPr>
          <p:nvPr/>
        </p:nvSpPr>
        <p:spPr bwMode="auto">
          <a:xfrm flipH="1">
            <a:off x="5894388" y="6072188"/>
            <a:ext cx="2409825" cy="3048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1400" b="1" i="0">
                <a:solidFill>
                  <a:schemeClr val="hlink"/>
                </a:solidFill>
                <a:latin typeface="Arial" charset="0"/>
              </a:rPr>
              <a:t>Mote + Vibration Sensors</a:t>
            </a:r>
          </a:p>
        </p:txBody>
      </p:sp>
      <p:sp>
        <p:nvSpPr>
          <p:cNvPr id="61448" name="Oval 8"/>
          <p:cNvSpPr>
            <a:spLocks noChangeArrowheads="1"/>
          </p:cNvSpPr>
          <p:nvPr/>
        </p:nvSpPr>
        <p:spPr bwMode="auto">
          <a:xfrm flipH="1">
            <a:off x="7645400" y="2754313"/>
            <a:ext cx="312738" cy="608012"/>
          </a:xfrm>
          <a:prstGeom prst="ellipse">
            <a:avLst/>
          </a:prstGeom>
          <a:solidFill>
            <a:schemeClr val="bg1">
              <a:alpha val="0"/>
            </a:schemeClr>
          </a:solidFill>
          <a:ln w="12700">
            <a:solidFill>
              <a:srgbClr val="00FF00"/>
            </a:solidFill>
            <a:round/>
            <a:headEnd type="none" w="sm" len="sm"/>
            <a:tailEnd type="none" w="sm" len="sm"/>
          </a:ln>
        </p:spPr>
        <p:txBody>
          <a:bodyPr wrap="none" anchor="ctr"/>
          <a:lstStyle/>
          <a:p>
            <a:endParaRPr lang="en-US"/>
          </a:p>
        </p:txBody>
      </p:sp>
      <p:sp>
        <p:nvSpPr>
          <p:cNvPr id="61449" name="Oval 9"/>
          <p:cNvSpPr>
            <a:spLocks noChangeArrowheads="1"/>
          </p:cNvSpPr>
          <p:nvPr/>
        </p:nvSpPr>
        <p:spPr bwMode="auto">
          <a:xfrm flipH="1">
            <a:off x="6580188" y="4776788"/>
            <a:ext cx="463550" cy="949325"/>
          </a:xfrm>
          <a:prstGeom prst="ellipse">
            <a:avLst/>
          </a:prstGeom>
          <a:solidFill>
            <a:schemeClr val="bg1">
              <a:alpha val="0"/>
            </a:schemeClr>
          </a:solidFill>
          <a:ln w="12700">
            <a:solidFill>
              <a:srgbClr val="00FF00"/>
            </a:solidFill>
            <a:round/>
            <a:headEnd type="none" w="sm" len="sm"/>
            <a:tailEnd type="none" w="sm" len="sm"/>
          </a:ln>
        </p:spPr>
        <p:txBody>
          <a:bodyPr wrap="none" anchor="ctr"/>
          <a:lstStyle/>
          <a:p>
            <a:endParaRPr lang="en-US"/>
          </a:p>
        </p:txBody>
      </p:sp>
      <p:sp>
        <p:nvSpPr>
          <p:cNvPr id="61450" name="Text Box 10"/>
          <p:cNvSpPr txBox="1">
            <a:spLocks noChangeArrowheads="1"/>
          </p:cNvSpPr>
          <p:nvPr/>
        </p:nvSpPr>
        <p:spPr bwMode="auto">
          <a:xfrm flipH="1">
            <a:off x="4724400" y="4572000"/>
            <a:ext cx="1828800" cy="51752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1400" b="1" i="0">
                <a:latin typeface="Arial" charset="0"/>
              </a:rPr>
              <a:t>Ad Hoc Mote Network</a:t>
            </a:r>
          </a:p>
        </p:txBody>
      </p:sp>
      <p:sp>
        <p:nvSpPr>
          <p:cNvPr id="61451" name="Oval 11"/>
          <p:cNvSpPr>
            <a:spLocks noChangeArrowheads="1"/>
          </p:cNvSpPr>
          <p:nvPr/>
        </p:nvSpPr>
        <p:spPr bwMode="auto">
          <a:xfrm flipH="1">
            <a:off x="1947863" y="5083175"/>
            <a:ext cx="2085975" cy="1468438"/>
          </a:xfrm>
          <a:prstGeom prst="ellipse">
            <a:avLst/>
          </a:prstGeom>
          <a:solidFill>
            <a:schemeClr val="folHlink"/>
          </a:solidFill>
          <a:ln w="28575" algn="ctr">
            <a:noFill/>
            <a:round/>
            <a:headEnd/>
            <a:tailEnd/>
          </a:ln>
        </p:spPr>
        <p:txBody>
          <a:bodyPr wrap="none" anchor="ctr"/>
          <a:lstStyle/>
          <a:p>
            <a:endParaRPr lang="en-US"/>
          </a:p>
        </p:txBody>
      </p:sp>
      <p:sp>
        <p:nvSpPr>
          <p:cNvPr id="61452" name="Oval 12"/>
          <p:cNvSpPr>
            <a:spLocks noChangeArrowheads="1"/>
          </p:cNvSpPr>
          <p:nvPr/>
        </p:nvSpPr>
        <p:spPr bwMode="auto">
          <a:xfrm flipH="1">
            <a:off x="3481388" y="5011738"/>
            <a:ext cx="2087562" cy="1465262"/>
          </a:xfrm>
          <a:prstGeom prst="ellipse">
            <a:avLst/>
          </a:prstGeom>
          <a:solidFill>
            <a:srgbClr val="66FFFF"/>
          </a:solidFill>
          <a:ln w="28575" algn="ctr">
            <a:noFill/>
            <a:round/>
            <a:headEnd/>
            <a:tailEnd/>
          </a:ln>
        </p:spPr>
        <p:txBody>
          <a:bodyPr wrap="none" anchor="ctr"/>
          <a:lstStyle/>
          <a:p>
            <a:endParaRPr lang="en-US"/>
          </a:p>
        </p:txBody>
      </p:sp>
      <p:sp>
        <p:nvSpPr>
          <p:cNvPr id="61453" name="Oval 13"/>
          <p:cNvSpPr>
            <a:spLocks noChangeArrowheads="1"/>
          </p:cNvSpPr>
          <p:nvPr/>
        </p:nvSpPr>
        <p:spPr bwMode="auto">
          <a:xfrm flipH="1">
            <a:off x="1868488" y="4754563"/>
            <a:ext cx="2087562" cy="917575"/>
          </a:xfrm>
          <a:prstGeom prst="ellipse">
            <a:avLst/>
          </a:prstGeom>
          <a:solidFill>
            <a:srgbClr val="CC99FF"/>
          </a:solidFill>
          <a:ln w="28575" algn="ctr">
            <a:noFill/>
            <a:round/>
            <a:headEnd/>
            <a:tailEnd/>
          </a:ln>
        </p:spPr>
        <p:txBody>
          <a:bodyPr wrap="none" anchor="ctr"/>
          <a:lstStyle/>
          <a:p>
            <a:endParaRPr lang="en-US"/>
          </a:p>
        </p:txBody>
      </p:sp>
      <p:pic>
        <p:nvPicPr>
          <p:cNvPr id="61454" name="Picture 14" descr="computer"/>
          <p:cNvPicPr>
            <a:picLocks noChangeAspect="1" noChangeArrowheads="1"/>
          </p:cNvPicPr>
          <p:nvPr/>
        </p:nvPicPr>
        <p:blipFill>
          <a:blip r:embed="rId5" cstate="print"/>
          <a:srcRect/>
          <a:stretch>
            <a:fillRect/>
          </a:stretch>
        </p:blipFill>
        <p:spPr bwMode="auto">
          <a:xfrm>
            <a:off x="1828800" y="4094163"/>
            <a:ext cx="512763" cy="271462"/>
          </a:xfrm>
          <a:prstGeom prst="rect">
            <a:avLst/>
          </a:prstGeom>
          <a:noFill/>
          <a:ln w="9525">
            <a:noFill/>
            <a:miter lim="800000"/>
            <a:headEnd/>
            <a:tailEnd/>
          </a:ln>
        </p:spPr>
      </p:pic>
      <p:sp>
        <p:nvSpPr>
          <p:cNvPr id="61455" name="Line 15"/>
          <p:cNvSpPr>
            <a:spLocks noChangeAspect="1" noChangeShapeType="1"/>
          </p:cNvSpPr>
          <p:nvPr/>
        </p:nvSpPr>
        <p:spPr bwMode="auto">
          <a:xfrm flipH="1" flipV="1">
            <a:off x="2773363" y="4278313"/>
            <a:ext cx="0" cy="547687"/>
          </a:xfrm>
          <a:prstGeom prst="line">
            <a:avLst/>
          </a:prstGeom>
          <a:noFill/>
          <a:ln w="38100">
            <a:solidFill>
              <a:schemeClr val="bg2"/>
            </a:solidFill>
            <a:round/>
            <a:headEnd/>
            <a:tailEnd/>
          </a:ln>
        </p:spPr>
        <p:txBody>
          <a:bodyPr/>
          <a:lstStyle/>
          <a:p>
            <a:endParaRPr lang="en-US"/>
          </a:p>
        </p:txBody>
      </p:sp>
      <p:sp>
        <p:nvSpPr>
          <p:cNvPr id="61456" name="Oval 16"/>
          <p:cNvSpPr>
            <a:spLocks noChangeAspect="1" noChangeArrowheads="1"/>
          </p:cNvSpPr>
          <p:nvPr/>
        </p:nvSpPr>
        <p:spPr bwMode="auto">
          <a:xfrm flipH="1">
            <a:off x="2301875" y="3886200"/>
            <a:ext cx="1355725" cy="431800"/>
          </a:xfrm>
          <a:prstGeom prst="ellipse">
            <a:avLst/>
          </a:prstGeom>
          <a:solidFill>
            <a:schemeClr val="bg1">
              <a:alpha val="0"/>
            </a:schemeClr>
          </a:solidFill>
          <a:ln w="15875">
            <a:solidFill>
              <a:srgbClr val="000000"/>
            </a:solidFill>
            <a:round/>
            <a:headEnd/>
            <a:tailEnd/>
          </a:ln>
        </p:spPr>
        <p:txBody>
          <a:bodyPr anchor="ctr"/>
          <a:lstStyle/>
          <a:p>
            <a:pPr algn="ctr"/>
            <a:r>
              <a:rPr lang="en-US" sz="1400" i="0">
                <a:solidFill>
                  <a:schemeClr val="accent2"/>
                </a:solidFill>
                <a:latin typeface="Arial" charset="0"/>
                <a:cs typeface="Times New Roman" pitchFamily="18" charset="0"/>
              </a:rPr>
              <a:t>Intranet</a:t>
            </a:r>
            <a:endParaRPr lang="en-US" sz="1400" i="0">
              <a:solidFill>
                <a:schemeClr val="accent2"/>
              </a:solidFill>
              <a:latin typeface="Arial" charset="0"/>
            </a:endParaRPr>
          </a:p>
        </p:txBody>
      </p:sp>
      <p:grpSp>
        <p:nvGrpSpPr>
          <p:cNvPr id="61457" name="Group 17"/>
          <p:cNvGrpSpPr>
            <a:grpSpLocks noChangeAspect="1"/>
          </p:cNvGrpSpPr>
          <p:nvPr/>
        </p:nvGrpSpPr>
        <p:grpSpPr bwMode="auto">
          <a:xfrm>
            <a:off x="2420938" y="4462463"/>
            <a:ext cx="214312" cy="120650"/>
            <a:chOff x="720" y="2688"/>
            <a:chExt cx="336" cy="288"/>
          </a:xfrm>
        </p:grpSpPr>
        <p:pic>
          <p:nvPicPr>
            <p:cNvPr id="61568" name="Picture 18" descr="plug"/>
            <p:cNvPicPr>
              <a:picLocks noChangeAspect="1" noChangeArrowheads="1"/>
            </p:cNvPicPr>
            <p:nvPr/>
          </p:nvPicPr>
          <p:blipFill>
            <a:blip r:embed="rId6" cstate="print"/>
            <a:srcRect/>
            <a:stretch>
              <a:fillRect/>
            </a:stretch>
          </p:blipFill>
          <p:spPr bwMode="auto">
            <a:xfrm>
              <a:off x="720" y="2688"/>
              <a:ext cx="218" cy="240"/>
            </a:xfrm>
            <a:prstGeom prst="rect">
              <a:avLst/>
            </a:prstGeom>
            <a:noFill/>
            <a:ln w="9525">
              <a:noFill/>
              <a:miter lim="800000"/>
              <a:headEnd/>
              <a:tailEnd/>
            </a:ln>
          </p:spPr>
        </p:pic>
        <p:sp>
          <p:nvSpPr>
            <p:cNvPr id="61569" name="Line 19"/>
            <p:cNvSpPr>
              <a:spLocks noChangeAspect="1" noChangeShapeType="1"/>
            </p:cNvSpPr>
            <p:nvPr/>
          </p:nvSpPr>
          <p:spPr bwMode="auto">
            <a:xfrm>
              <a:off x="816" y="2880"/>
              <a:ext cx="0" cy="96"/>
            </a:xfrm>
            <a:prstGeom prst="line">
              <a:avLst/>
            </a:prstGeom>
            <a:noFill/>
            <a:ln w="9525">
              <a:solidFill>
                <a:schemeClr val="accent1"/>
              </a:solidFill>
              <a:round/>
              <a:headEnd/>
              <a:tailEnd/>
            </a:ln>
          </p:spPr>
          <p:txBody>
            <a:bodyPr/>
            <a:lstStyle/>
            <a:p>
              <a:endParaRPr lang="en-US"/>
            </a:p>
          </p:txBody>
        </p:sp>
        <p:sp>
          <p:nvSpPr>
            <p:cNvPr id="61570" name="Line 20"/>
            <p:cNvSpPr>
              <a:spLocks noChangeAspect="1" noChangeShapeType="1"/>
            </p:cNvSpPr>
            <p:nvPr/>
          </p:nvSpPr>
          <p:spPr bwMode="auto">
            <a:xfrm>
              <a:off x="816" y="2976"/>
              <a:ext cx="240" cy="0"/>
            </a:xfrm>
            <a:prstGeom prst="line">
              <a:avLst/>
            </a:prstGeom>
            <a:noFill/>
            <a:ln w="9525">
              <a:solidFill>
                <a:schemeClr val="accent1"/>
              </a:solidFill>
              <a:round/>
              <a:headEnd/>
              <a:tailEnd/>
            </a:ln>
          </p:spPr>
          <p:txBody>
            <a:bodyPr/>
            <a:lstStyle/>
            <a:p>
              <a:endParaRPr lang="en-US"/>
            </a:p>
          </p:txBody>
        </p:sp>
      </p:grpSp>
      <p:pic>
        <p:nvPicPr>
          <p:cNvPr id="61458" name="Picture 21" descr="Stayton"/>
          <p:cNvPicPr>
            <a:picLocks noChangeAspect="1" noChangeArrowheads="1"/>
          </p:cNvPicPr>
          <p:nvPr/>
        </p:nvPicPr>
        <p:blipFill>
          <a:blip r:embed="rId7" cstate="print"/>
          <a:srcRect/>
          <a:stretch>
            <a:fillRect/>
          </a:stretch>
        </p:blipFill>
        <p:spPr bwMode="auto">
          <a:xfrm>
            <a:off x="2616200" y="4405313"/>
            <a:ext cx="355600" cy="239712"/>
          </a:xfrm>
          <a:prstGeom prst="rect">
            <a:avLst/>
          </a:prstGeom>
          <a:noFill/>
          <a:ln w="9525">
            <a:noFill/>
            <a:miter lim="800000"/>
            <a:headEnd/>
            <a:tailEnd/>
          </a:ln>
        </p:spPr>
      </p:pic>
      <p:grpSp>
        <p:nvGrpSpPr>
          <p:cNvPr id="61459" name="Group 22"/>
          <p:cNvGrpSpPr>
            <a:grpSpLocks noChangeAspect="1"/>
          </p:cNvGrpSpPr>
          <p:nvPr/>
        </p:nvGrpSpPr>
        <p:grpSpPr bwMode="auto">
          <a:xfrm>
            <a:off x="2420938" y="4865688"/>
            <a:ext cx="214312" cy="120650"/>
            <a:chOff x="720" y="2688"/>
            <a:chExt cx="336" cy="288"/>
          </a:xfrm>
        </p:grpSpPr>
        <p:pic>
          <p:nvPicPr>
            <p:cNvPr id="61565" name="Picture 23" descr="plug"/>
            <p:cNvPicPr>
              <a:picLocks noChangeAspect="1" noChangeArrowheads="1"/>
            </p:cNvPicPr>
            <p:nvPr/>
          </p:nvPicPr>
          <p:blipFill>
            <a:blip r:embed="rId6" cstate="print"/>
            <a:srcRect/>
            <a:stretch>
              <a:fillRect/>
            </a:stretch>
          </p:blipFill>
          <p:spPr bwMode="auto">
            <a:xfrm>
              <a:off x="720" y="2688"/>
              <a:ext cx="218" cy="240"/>
            </a:xfrm>
            <a:prstGeom prst="rect">
              <a:avLst/>
            </a:prstGeom>
            <a:noFill/>
            <a:ln w="9525">
              <a:noFill/>
              <a:miter lim="800000"/>
              <a:headEnd/>
              <a:tailEnd/>
            </a:ln>
          </p:spPr>
        </p:pic>
        <p:sp>
          <p:nvSpPr>
            <p:cNvPr id="61566" name="Line 24"/>
            <p:cNvSpPr>
              <a:spLocks noChangeAspect="1" noChangeShapeType="1"/>
            </p:cNvSpPr>
            <p:nvPr/>
          </p:nvSpPr>
          <p:spPr bwMode="auto">
            <a:xfrm>
              <a:off x="816" y="2880"/>
              <a:ext cx="0" cy="96"/>
            </a:xfrm>
            <a:prstGeom prst="line">
              <a:avLst/>
            </a:prstGeom>
            <a:noFill/>
            <a:ln w="9525">
              <a:solidFill>
                <a:schemeClr val="accent1"/>
              </a:solidFill>
              <a:round/>
              <a:headEnd/>
              <a:tailEnd/>
            </a:ln>
          </p:spPr>
          <p:txBody>
            <a:bodyPr/>
            <a:lstStyle/>
            <a:p>
              <a:endParaRPr lang="en-US"/>
            </a:p>
          </p:txBody>
        </p:sp>
        <p:sp>
          <p:nvSpPr>
            <p:cNvPr id="61567" name="Line 25"/>
            <p:cNvSpPr>
              <a:spLocks noChangeAspect="1" noChangeShapeType="1"/>
            </p:cNvSpPr>
            <p:nvPr/>
          </p:nvSpPr>
          <p:spPr bwMode="auto">
            <a:xfrm>
              <a:off x="816" y="2976"/>
              <a:ext cx="240" cy="0"/>
            </a:xfrm>
            <a:prstGeom prst="line">
              <a:avLst/>
            </a:prstGeom>
            <a:noFill/>
            <a:ln w="9525">
              <a:solidFill>
                <a:schemeClr val="accent1"/>
              </a:solidFill>
              <a:round/>
              <a:headEnd/>
              <a:tailEnd/>
            </a:ln>
          </p:spPr>
          <p:txBody>
            <a:bodyPr/>
            <a:lstStyle/>
            <a:p>
              <a:endParaRPr lang="en-US"/>
            </a:p>
          </p:txBody>
        </p:sp>
      </p:grpSp>
      <p:sp>
        <p:nvSpPr>
          <p:cNvPr id="61460" name="Line 26"/>
          <p:cNvSpPr>
            <a:spLocks noChangeShapeType="1"/>
          </p:cNvSpPr>
          <p:nvPr/>
        </p:nvSpPr>
        <p:spPr bwMode="auto">
          <a:xfrm flipH="1">
            <a:off x="5095875" y="5522913"/>
            <a:ext cx="160338" cy="222250"/>
          </a:xfrm>
          <a:prstGeom prst="line">
            <a:avLst/>
          </a:prstGeom>
          <a:noFill/>
          <a:ln w="28575">
            <a:solidFill>
              <a:srgbClr val="FFCC00"/>
            </a:solidFill>
            <a:round/>
            <a:headEnd/>
            <a:tailEnd/>
          </a:ln>
        </p:spPr>
        <p:txBody>
          <a:bodyPr wrap="none" anchor="ctr"/>
          <a:lstStyle/>
          <a:p>
            <a:endParaRPr lang="en-US"/>
          </a:p>
        </p:txBody>
      </p:sp>
      <p:sp>
        <p:nvSpPr>
          <p:cNvPr id="61461" name="Line 27"/>
          <p:cNvSpPr>
            <a:spLocks noChangeShapeType="1"/>
          </p:cNvSpPr>
          <p:nvPr/>
        </p:nvSpPr>
        <p:spPr bwMode="auto">
          <a:xfrm flipH="1" flipV="1">
            <a:off x="4899025" y="5376863"/>
            <a:ext cx="354013" cy="146050"/>
          </a:xfrm>
          <a:prstGeom prst="line">
            <a:avLst/>
          </a:prstGeom>
          <a:noFill/>
          <a:ln w="28575">
            <a:solidFill>
              <a:srgbClr val="FFCC00"/>
            </a:solidFill>
            <a:round/>
            <a:headEnd/>
            <a:tailEnd/>
          </a:ln>
        </p:spPr>
        <p:txBody>
          <a:bodyPr wrap="none" anchor="ctr"/>
          <a:lstStyle/>
          <a:p>
            <a:endParaRPr lang="en-US"/>
          </a:p>
        </p:txBody>
      </p:sp>
      <p:sp>
        <p:nvSpPr>
          <p:cNvPr id="61462" name="Line 28"/>
          <p:cNvSpPr>
            <a:spLocks noChangeShapeType="1"/>
          </p:cNvSpPr>
          <p:nvPr/>
        </p:nvSpPr>
        <p:spPr bwMode="auto">
          <a:xfrm flipV="1">
            <a:off x="4584700" y="5340350"/>
            <a:ext cx="355600" cy="147638"/>
          </a:xfrm>
          <a:prstGeom prst="line">
            <a:avLst/>
          </a:prstGeom>
          <a:noFill/>
          <a:ln w="28575">
            <a:solidFill>
              <a:srgbClr val="FFCC00"/>
            </a:solidFill>
            <a:round/>
            <a:headEnd/>
            <a:tailEnd/>
          </a:ln>
        </p:spPr>
        <p:txBody>
          <a:bodyPr wrap="none" anchor="ctr"/>
          <a:lstStyle/>
          <a:p>
            <a:endParaRPr lang="en-US"/>
          </a:p>
        </p:txBody>
      </p:sp>
      <p:sp>
        <p:nvSpPr>
          <p:cNvPr id="61463" name="Line 29"/>
          <p:cNvSpPr>
            <a:spLocks noChangeShapeType="1"/>
          </p:cNvSpPr>
          <p:nvPr/>
        </p:nvSpPr>
        <p:spPr bwMode="auto">
          <a:xfrm flipH="1">
            <a:off x="4899025" y="5745163"/>
            <a:ext cx="157163" cy="219075"/>
          </a:xfrm>
          <a:prstGeom prst="line">
            <a:avLst/>
          </a:prstGeom>
          <a:noFill/>
          <a:ln w="28575">
            <a:solidFill>
              <a:srgbClr val="FFCC00"/>
            </a:solidFill>
            <a:round/>
            <a:headEnd/>
            <a:tailEnd/>
          </a:ln>
        </p:spPr>
        <p:txBody>
          <a:bodyPr wrap="none" anchor="ctr"/>
          <a:lstStyle/>
          <a:p>
            <a:endParaRPr lang="en-US"/>
          </a:p>
        </p:txBody>
      </p:sp>
      <p:sp>
        <p:nvSpPr>
          <p:cNvPr id="61464" name="Line 30"/>
          <p:cNvSpPr>
            <a:spLocks noChangeShapeType="1"/>
          </p:cNvSpPr>
          <p:nvPr/>
        </p:nvSpPr>
        <p:spPr bwMode="auto">
          <a:xfrm flipH="1" flipV="1">
            <a:off x="4427538" y="5780088"/>
            <a:ext cx="392112" cy="184150"/>
          </a:xfrm>
          <a:prstGeom prst="line">
            <a:avLst/>
          </a:prstGeom>
          <a:noFill/>
          <a:ln w="28575">
            <a:solidFill>
              <a:srgbClr val="FFCC00"/>
            </a:solidFill>
            <a:round/>
            <a:headEnd/>
            <a:tailEnd/>
          </a:ln>
        </p:spPr>
        <p:txBody>
          <a:bodyPr wrap="none" anchor="ctr"/>
          <a:lstStyle/>
          <a:p>
            <a:endParaRPr lang="en-US"/>
          </a:p>
        </p:txBody>
      </p:sp>
      <p:sp>
        <p:nvSpPr>
          <p:cNvPr id="61465" name="Line 31"/>
          <p:cNvSpPr>
            <a:spLocks noChangeShapeType="1"/>
          </p:cNvSpPr>
          <p:nvPr/>
        </p:nvSpPr>
        <p:spPr bwMode="auto">
          <a:xfrm flipH="1" flipV="1">
            <a:off x="4546600" y="5451475"/>
            <a:ext cx="509588" cy="293688"/>
          </a:xfrm>
          <a:prstGeom prst="line">
            <a:avLst/>
          </a:prstGeom>
          <a:noFill/>
          <a:ln w="28575">
            <a:solidFill>
              <a:srgbClr val="FFCC00"/>
            </a:solidFill>
            <a:round/>
            <a:headEnd/>
            <a:tailEnd/>
          </a:ln>
        </p:spPr>
        <p:txBody>
          <a:bodyPr wrap="none" anchor="ctr"/>
          <a:lstStyle/>
          <a:p>
            <a:endParaRPr lang="en-US"/>
          </a:p>
        </p:txBody>
      </p:sp>
      <p:sp>
        <p:nvSpPr>
          <p:cNvPr id="61466" name="Line 32"/>
          <p:cNvSpPr>
            <a:spLocks noChangeShapeType="1"/>
          </p:cNvSpPr>
          <p:nvPr/>
        </p:nvSpPr>
        <p:spPr bwMode="auto">
          <a:xfrm flipH="1" flipV="1">
            <a:off x="4624388" y="5267325"/>
            <a:ext cx="238125" cy="109538"/>
          </a:xfrm>
          <a:prstGeom prst="line">
            <a:avLst/>
          </a:prstGeom>
          <a:noFill/>
          <a:ln w="28575">
            <a:solidFill>
              <a:srgbClr val="FFCC00"/>
            </a:solidFill>
            <a:round/>
            <a:headEnd/>
            <a:tailEnd/>
          </a:ln>
        </p:spPr>
        <p:txBody>
          <a:bodyPr wrap="none" anchor="ctr"/>
          <a:lstStyle/>
          <a:p>
            <a:endParaRPr lang="en-US"/>
          </a:p>
        </p:txBody>
      </p:sp>
      <p:sp>
        <p:nvSpPr>
          <p:cNvPr id="61467" name="Line 33"/>
          <p:cNvSpPr>
            <a:spLocks noChangeShapeType="1"/>
          </p:cNvSpPr>
          <p:nvPr/>
        </p:nvSpPr>
        <p:spPr bwMode="auto">
          <a:xfrm flipH="1">
            <a:off x="4546600" y="5230813"/>
            <a:ext cx="38100" cy="257175"/>
          </a:xfrm>
          <a:prstGeom prst="line">
            <a:avLst/>
          </a:prstGeom>
          <a:noFill/>
          <a:ln w="28575">
            <a:solidFill>
              <a:srgbClr val="FFCC00"/>
            </a:solidFill>
            <a:round/>
            <a:headEnd/>
            <a:tailEnd/>
          </a:ln>
        </p:spPr>
        <p:txBody>
          <a:bodyPr wrap="none" anchor="ctr"/>
          <a:lstStyle/>
          <a:p>
            <a:endParaRPr lang="en-US"/>
          </a:p>
        </p:txBody>
      </p:sp>
      <p:sp>
        <p:nvSpPr>
          <p:cNvPr id="61468" name="Line 34"/>
          <p:cNvSpPr>
            <a:spLocks noChangeShapeType="1"/>
          </p:cNvSpPr>
          <p:nvPr/>
        </p:nvSpPr>
        <p:spPr bwMode="auto">
          <a:xfrm flipH="1">
            <a:off x="4467225" y="5487988"/>
            <a:ext cx="79375" cy="292100"/>
          </a:xfrm>
          <a:prstGeom prst="line">
            <a:avLst/>
          </a:prstGeom>
          <a:noFill/>
          <a:ln w="28575">
            <a:solidFill>
              <a:srgbClr val="FFCC00"/>
            </a:solidFill>
            <a:round/>
            <a:headEnd/>
            <a:tailEnd/>
          </a:ln>
        </p:spPr>
        <p:txBody>
          <a:bodyPr wrap="none" anchor="ctr"/>
          <a:lstStyle/>
          <a:p>
            <a:endParaRPr lang="en-US"/>
          </a:p>
        </p:txBody>
      </p:sp>
      <p:sp>
        <p:nvSpPr>
          <p:cNvPr id="61469" name="Line 35"/>
          <p:cNvSpPr>
            <a:spLocks noChangeShapeType="1"/>
          </p:cNvSpPr>
          <p:nvPr/>
        </p:nvSpPr>
        <p:spPr bwMode="auto">
          <a:xfrm flipH="1">
            <a:off x="4348163" y="5780088"/>
            <a:ext cx="119062" cy="368300"/>
          </a:xfrm>
          <a:prstGeom prst="line">
            <a:avLst/>
          </a:prstGeom>
          <a:noFill/>
          <a:ln w="28575">
            <a:solidFill>
              <a:srgbClr val="FFCC00"/>
            </a:solidFill>
            <a:round/>
            <a:headEnd/>
            <a:tailEnd/>
          </a:ln>
        </p:spPr>
        <p:txBody>
          <a:bodyPr wrap="none" anchor="ctr"/>
          <a:lstStyle/>
          <a:p>
            <a:endParaRPr lang="en-US"/>
          </a:p>
        </p:txBody>
      </p:sp>
      <p:sp>
        <p:nvSpPr>
          <p:cNvPr id="61470" name="Line 36"/>
          <p:cNvSpPr>
            <a:spLocks noChangeShapeType="1"/>
          </p:cNvSpPr>
          <p:nvPr/>
        </p:nvSpPr>
        <p:spPr bwMode="auto">
          <a:xfrm>
            <a:off x="4348163" y="6148388"/>
            <a:ext cx="393700" cy="180975"/>
          </a:xfrm>
          <a:prstGeom prst="line">
            <a:avLst/>
          </a:prstGeom>
          <a:noFill/>
          <a:ln w="28575">
            <a:solidFill>
              <a:srgbClr val="FFCC00"/>
            </a:solidFill>
            <a:round/>
            <a:headEnd/>
            <a:tailEnd/>
          </a:ln>
        </p:spPr>
        <p:txBody>
          <a:bodyPr wrap="none" anchor="ctr"/>
          <a:lstStyle/>
          <a:p>
            <a:endParaRPr lang="en-US"/>
          </a:p>
        </p:txBody>
      </p:sp>
      <p:sp>
        <p:nvSpPr>
          <p:cNvPr id="61471" name="Line 37"/>
          <p:cNvSpPr>
            <a:spLocks noChangeShapeType="1"/>
          </p:cNvSpPr>
          <p:nvPr/>
        </p:nvSpPr>
        <p:spPr bwMode="auto">
          <a:xfrm flipH="1" flipV="1">
            <a:off x="4073525" y="5780088"/>
            <a:ext cx="236538" cy="403225"/>
          </a:xfrm>
          <a:prstGeom prst="line">
            <a:avLst/>
          </a:prstGeom>
          <a:noFill/>
          <a:ln w="28575">
            <a:solidFill>
              <a:srgbClr val="FFCC00"/>
            </a:solidFill>
            <a:round/>
            <a:headEnd/>
            <a:tailEnd/>
          </a:ln>
        </p:spPr>
        <p:txBody>
          <a:bodyPr wrap="none" anchor="ctr"/>
          <a:lstStyle/>
          <a:p>
            <a:endParaRPr lang="en-US"/>
          </a:p>
        </p:txBody>
      </p:sp>
      <p:sp>
        <p:nvSpPr>
          <p:cNvPr id="61472" name="Line 38"/>
          <p:cNvSpPr>
            <a:spLocks noChangeShapeType="1"/>
          </p:cNvSpPr>
          <p:nvPr/>
        </p:nvSpPr>
        <p:spPr bwMode="auto">
          <a:xfrm flipH="1" flipV="1">
            <a:off x="4268788" y="5376863"/>
            <a:ext cx="119062" cy="368300"/>
          </a:xfrm>
          <a:prstGeom prst="line">
            <a:avLst/>
          </a:prstGeom>
          <a:noFill/>
          <a:ln w="28575">
            <a:solidFill>
              <a:srgbClr val="FFCC00"/>
            </a:solidFill>
            <a:round/>
            <a:headEnd/>
            <a:tailEnd/>
          </a:ln>
        </p:spPr>
        <p:txBody>
          <a:bodyPr wrap="none" anchor="ctr"/>
          <a:lstStyle/>
          <a:p>
            <a:endParaRPr lang="en-US"/>
          </a:p>
        </p:txBody>
      </p:sp>
      <p:sp>
        <p:nvSpPr>
          <p:cNvPr id="61473" name="Line 39"/>
          <p:cNvSpPr>
            <a:spLocks noChangeShapeType="1"/>
          </p:cNvSpPr>
          <p:nvPr/>
        </p:nvSpPr>
        <p:spPr bwMode="auto">
          <a:xfrm flipH="1" flipV="1">
            <a:off x="4033838" y="5745163"/>
            <a:ext cx="433387" cy="34925"/>
          </a:xfrm>
          <a:prstGeom prst="line">
            <a:avLst/>
          </a:prstGeom>
          <a:noFill/>
          <a:ln w="28575">
            <a:solidFill>
              <a:srgbClr val="FFCC00"/>
            </a:solidFill>
            <a:round/>
            <a:headEnd/>
            <a:tailEnd/>
          </a:ln>
        </p:spPr>
        <p:txBody>
          <a:bodyPr wrap="none" anchor="ctr"/>
          <a:lstStyle/>
          <a:p>
            <a:endParaRPr lang="en-US"/>
          </a:p>
        </p:txBody>
      </p:sp>
      <p:sp>
        <p:nvSpPr>
          <p:cNvPr id="61474" name="Line 40"/>
          <p:cNvSpPr>
            <a:spLocks noChangeShapeType="1"/>
          </p:cNvSpPr>
          <p:nvPr/>
        </p:nvSpPr>
        <p:spPr bwMode="auto">
          <a:xfrm flipH="1" flipV="1">
            <a:off x="4310063" y="5414963"/>
            <a:ext cx="236537" cy="36512"/>
          </a:xfrm>
          <a:prstGeom prst="line">
            <a:avLst/>
          </a:prstGeom>
          <a:noFill/>
          <a:ln w="28575">
            <a:solidFill>
              <a:srgbClr val="FFCC00"/>
            </a:solidFill>
            <a:round/>
            <a:headEnd/>
            <a:tailEnd/>
          </a:ln>
        </p:spPr>
        <p:txBody>
          <a:bodyPr wrap="none" anchor="ctr"/>
          <a:lstStyle/>
          <a:p>
            <a:endParaRPr lang="en-US"/>
          </a:p>
        </p:txBody>
      </p:sp>
      <p:sp>
        <p:nvSpPr>
          <p:cNvPr id="61475" name="Line 41"/>
          <p:cNvSpPr>
            <a:spLocks noChangeShapeType="1"/>
          </p:cNvSpPr>
          <p:nvPr/>
        </p:nvSpPr>
        <p:spPr bwMode="auto">
          <a:xfrm flipH="1">
            <a:off x="3913188" y="5414963"/>
            <a:ext cx="317500" cy="1587"/>
          </a:xfrm>
          <a:prstGeom prst="line">
            <a:avLst/>
          </a:prstGeom>
          <a:noFill/>
          <a:ln w="28575">
            <a:solidFill>
              <a:srgbClr val="FFCC00"/>
            </a:solidFill>
            <a:round/>
            <a:headEnd/>
            <a:tailEnd/>
          </a:ln>
        </p:spPr>
        <p:txBody>
          <a:bodyPr wrap="none" anchor="ctr"/>
          <a:lstStyle/>
          <a:p>
            <a:endParaRPr lang="en-US"/>
          </a:p>
        </p:txBody>
      </p:sp>
      <p:sp>
        <p:nvSpPr>
          <p:cNvPr id="61476" name="Line 42"/>
          <p:cNvSpPr>
            <a:spLocks noChangeShapeType="1"/>
          </p:cNvSpPr>
          <p:nvPr/>
        </p:nvSpPr>
        <p:spPr bwMode="auto">
          <a:xfrm flipH="1" flipV="1">
            <a:off x="3797300" y="5194300"/>
            <a:ext cx="119063" cy="220663"/>
          </a:xfrm>
          <a:prstGeom prst="line">
            <a:avLst/>
          </a:prstGeom>
          <a:noFill/>
          <a:ln w="28575">
            <a:solidFill>
              <a:srgbClr val="FFCC00"/>
            </a:solidFill>
            <a:round/>
            <a:headEnd/>
            <a:tailEnd/>
          </a:ln>
        </p:spPr>
        <p:txBody>
          <a:bodyPr wrap="none" anchor="ctr"/>
          <a:lstStyle/>
          <a:p>
            <a:endParaRPr lang="en-US"/>
          </a:p>
        </p:txBody>
      </p:sp>
      <p:sp>
        <p:nvSpPr>
          <p:cNvPr id="61477" name="Line 43"/>
          <p:cNvSpPr>
            <a:spLocks noChangeShapeType="1"/>
          </p:cNvSpPr>
          <p:nvPr/>
        </p:nvSpPr>
        <p:spPr bwMode="auto">
          <a:xfrm>
            <a:off x="3956050" y="5414963"/>
            <a:ext cx="77788" cy="330200"/>
          </a:xfrm>
          <a:prstGeom prst="line">
            <a:avLst/>
          </a:prstGeom>
          <a:noFill/>
          <a:ln w="28575">
            <a:solidFill>
              <a:srgbClr val="FFCC00"/>
            </a:solidFill>
            <a:round/>
            <a:headEnd/>
            <a:tailEnd/>
          </a:ln>
        </p:spPr>
        <p:txBody>
          <a:bodyPr wrap="none" anchor="ctr"/>
          <a:lstStyle/>
          <a:p>
            <a:endParaRPr lang="en-US"/>
          </a:p>
        </p:txBody>
      </p:sp>
      <p:sp>
        <p:nvSpPr>
          <p:cNvPr id="61478" name="Line 44"/>
          <p:cNvSpPr>
            <a:spLocks noChangeShapeType="1"/>
          </p:cNvSpPr>
          <p:nvPr/>
        </p:nvSpPr>
        <p:spPr bwMode="auto">
          <a:xfrm flipH="1">
            <a:off x="3956050" y="6148388"/>
            <a:ext cx="312738" cy="73025"/>
          </a:xfrm>
          <a:prstGeom prst="line">
            <a:avLst/>
          </a:prstGeom>
          <a:noFill/>
          <a:ln w="28575">
            <a:solidFill>
              <a:srgbClr val="FFCC00"/>
            </a:solidFill>
            <a:round/>
            <a:headEnd/>
            <a:tailEnd/>
          </a:ln>
        </p:spPr>
        <p:txBody>
          <a:bodyPr wrap="none" anchor="ctr"/>
          <a:lstStyle/>
          <a:p>
            <a:endParaRPr lang="en-US"/>
          </a:p>
        </p:txBody>
      </p:sp>
      <p:sp>
        <p:nvSpPr>
          <p:cNvPr id="61479" name="Line 45"/>
          <p:cNvSpPr>
            <a:spLocks noChangeShapeType="1"/>
          </p:cNvSpPr>
          <p:nvPr/>
        </p:nvSpPr>
        <p:spPr bwMode="auto">
          <a:xfrm flipH="1" flipV="1">
            <a:off x="3836988" y="6000750"/>
            <a:ext cx="38100" cy="220663"/>
          </a:xfrm>
          <a:prstGeom prst="line">
            <a:avLst/>
          </a:prstGeom>
          <a:noFill/>
          <a:ln w="28575">
            <a:solidFill>
              <a:srgbClr val="FFCC00"/>
            </a:solidFill>
            <a:round/>
            <a:headEnd/>
            <a:tailEnd/>
          </a:ln>
        </p:spPr>
        <p:txBody>
          <a:bodyPr wrap="none" anchor="ctr"/>
          <a:lstStyle/>
          <a:p>
            <a:endParaRPr lang="en-US"/>
          </a:p>
        </p:txBody>
      </p:sp>
      <p:sp>
        <p:nvSpPr>
          <p:cNvPr id="61480" name="Line 46"/>
          <p:cNvSpPr>
            <a:spLocks noChangeShapeType="1"/>
          </p:cNvSpPr>
          <p:nvPr/>
        </p:nvSpPr>
        <p:spPr bwMode="auto">
          <a:xfrm flipH="1">
            <a:off x="3836988" y="5745163"/>
            <a:ext cx="196850" cy="219075"/>
          </a:xfrm>
          <a:prstGeom prst="line">
            <a:avLst/>
          </a:prstGeom>
          <a:noFill/>
          <a:ln w="28575">
            <a:solidFill>
              <a:srgbClr val="FFCC00"/>
            </a:solidFill>
            <a:round/>
            <a:headEnd/>
            <a:tailEnd/>
          </a:ln>
        </p:spPr>
        <p:txBody>
          <a:bodyPr wrap="none" anchor="ctr"/>
          <a:lstStyle/>
          <a:p>
            <a:endParaRPr lang="en-US"/>
          </a:p>
        </p:txBody>
      </p:sp>
      <p:sp>
        <p:nvSpPr>
          <p:cNvPr id="61481" name="Line 47"/>
          <p:cNvSpPr>
            <a:spLocks noChangeShapeType="1"/>
          </p:cNvSpPr>
          <p:nvPr/>
        </p:nvSpPr>
        <p:spPr bwMode="auto">
          <a:xfrm flipH="1" flipV="1">
            <a:off x="3522663" y="5780088"/>
            <a:ext cx="314325" cy="184150"/>
          </a:xfrm>
          <a:prstGeom prst="line">
            <a:avLst/>
          </a:prstGeom>
          <a:noFill/>
          <a:ln w="28575">
            <a:solidFill>
              <a:srgbClr val="FFCC00"/>
            </a:solidFill>
            <a:round/>
            <a:headEnd/>
            <a:tailEnd/>
          </a:ln>
        </p:spPr>
        <p:txBody>
          <a:bodyPr wrap="none" anchor="ctr"/>
          <a:lstStyle/>
          <a:p>
            <a:endParaRPr lang="en-US"/>
          </a:p>
        </p:txBody>
      </p:sp>
      <p:sp>
        <p:nvSpPr>
          <p:cNvPr id="61482" name="Line 48"/>
          <p:cNvSpPr>
            <a:spLocks noChangeShapeType="1"/>
          </p:cNvSpPr>
          <p:nvPr/>
        </p:nvSpPr>
        <p:spPr bwMode="auto">
          <a:xfrm flipH="1">
            <a:off x="3606800" y="5745163"/>
            <a:ext cx="387350" cy="1587"/>
          </a:xfrm>
          <a:prstGeom prst="line">
            <a:avLst/>
          </a:prstGeom>
          <a:noFill/>
          <a:ln w="28575">
            <a:solidFill>
              <a:srgbClr val="FFCC00"/>
            </a:solidFill>
            <a:round/>
            <a:headEnd/>
            <a:tailEnd/>
          </a:ln>
        </p:spPr>
        <p:txBody>
          <a:bodyPr wrap="none" anchor="ctr"/>
          <a:lstStyle/>
          <a:p>
            <a:endParaRPr lang="en-US"/>
          </a:p>
        </p:txBody>
      </p:sp>
      <p:sp>
        <p:nvSpPr>
          <p:cNvPr id="61483" name="Line 49"/>
          <p:cNvSpPr>
            <a:spLocks noChangeShapeType="1"/>
          </p:cNvSpPr>
          <p:nvPr/>
        </p:nvSpPr>
        <p:spPr bwMode="auto">
          <a:xfrm flipH="1">
            <a:off x="3365500" y="5414963"/>
            <a:ext cx="509588" cy="36512"/>
          </a:xfrm>
          <a:prstGeom prst="line">
            <a:avLst/>
          </a:prstGeom>
          <a:noFill/>
          <a:ln w="28575">
            <a:solidFill>
              <a:srgbClr val="FFCC00"/>
            </a:solidFill>
            <a:round/>
            <a:headEnd/>
            <a:tailEnd/>
          </a:ln>
        </p:spPr>
        <p:txBody>
          <a:bodyPr wrap="none" anchor="ctr"/>
          <a:lstStyle/>
          <a:p>
            <a:endParaRPr lang="en-US"/>
          </a:p>
        </p:txBody>
      </p:sp>
      <p:sp>
        <p:nvSpPr>
          <p:cNvPr id="61484" name="Line 50"/>
          <p:cNvSpPr>
            <a:spLocks noChangeShapeType="1"/>
          </p:cNvSpPr>
          <p:nvPr/>
        </p:nvSpPr>
        <p:spPr bwMode="auto">
          <a:xfrm flipH="1">
            <a:off x="3481388" y="5194300"/>
            <a:ext cx="200025" cy="257175"/>
          </a:xfrm>
          <a:prstGeom prst="line">
            <a:avLst/>
          </a:prstGeom>
          <a:noFill/>
          <a:ln w="28575">
            <a:solidFill>
              <a:srgbClr val="FFCC00"/>
            </a:solidFill>
            <a:round/>
            <a:headEnd/>
            <a:tailEnd/>
          </a:ln>
        </p:spPr>
        <p:txBody>
          <a:bodyPr wrap="none" anchor="ctr"/>
          <a:lstStyle/>
          <a:p>
            <a:endParaRPr lang="en-US"/>
          </a:p>
        </p:txBody>
      </p:sp>
      <p:sp>
        <p:nvSpPr>
          <p:cNvPr id="61485" name="Line 51"/>
          <p:cNvSpPr>
            <a:spLocks noChangeShapeType="1"/>
          </p:cNvSpPr>
          <p:nvPr/>
        </p:nvSpPr>
        <p:spPr bwMode="auto">
          <a:xfrm flipH="1" flipV="1">
            <a:off x="2971800" y="5267325"/>
            <a:ext cx="393700" cy="184150"/>
          </a:xfrm>
          <a:prstGeom prst="line">
            <a:avLst/>
          </a:prstGeom>
          <a:noFill/>
          <a:ln w="28575">
            <a:solidFill>
              <a:srgbClr val="FFCC00"/>
            </a:solidFill>
            <a:round/>
            <a:headEnd/>
            <a:tailEnd/>
          </a:ln>
        </p:spPr>
        <p:txBody>
          <a:bodyPr wrap="none" anchor="ctr"/>
          <a:lstStyle/>
          <a:p>
            <a:endParaRPr lang="en-US"/>
          </a:p>
        </p:txBody>
      </p:sp>
      <p:sp>
        <p:nvSpPr>
          <p:cNvPr id="61486" name="Line 52"/>
          <p:cNvSpPr>
            <a:spLocks noChangeShapeType="1"/>
          </p:cNvSpPr>
          <p:nvPr/>
        </p:nvSpPr>
        <p:spPr bwMode="auto">
          <a:xfrm flipH="1" flipV="1">
            <a:off x="2854325" y="4973638"/>
            <a:ext cx="117475" cy="293687"/>
          </a:xfrm>
          <a:prstGeom prst="line">
            <a:avLst/>
          </a:prstGeom>
          <a:noFill/>
          <a:ln w="28575">
            <a:solidFill>
              <a:srgbClr val="FFCC00"/>
            </a:solidFill>
            <a:round/>
            <a:headEnd/>
            <a:tailEnd/>
          </a:ln>
        </p:spPr>
        <p:txBody>
          <a:bodyPr wrap="none" anchor="ctr"/>
          <a:lstStyle/>
          <a:p>
            <a:endParaRPr lang="en-US"/>
          </a:p>
        </p:txBody>
      </p:sp>
      <p:sp>
        <p:nvSpPr>
          <p:cNvPr id="61487" name="Line 53"/>
          <p:cNvSpPr>
            <a:spLocks noChangeShapeType="1"/>
          </p:cNvSpPr>
          <p:nvPr/>
        </p:nvSpPr>
        <p:spPr bwMode="auto">
          <a:xfrm flipH="1">
            <a:off x="2379663" y="5011738"/>
            <a:ext cx="314325" cy="328612"/>
          </a:xfrm>
          <a:prstGeom prst="line">
            <a:avLst/>
          </a:prstGeom>
          <a:noFill/>
          <a:ln w="28575">
            <a:solidFill>
              <a:srgbClr val="FFCC00"/>
            </a:solidFill>
            <a:round/>
            <a:headEnd/>
            <a:tailEnd/>
          </a:ln>
        </p:spPr>
        <p:txBody>
          <a:bodyPr wrap="none" anchor="ctr"/>
          <a:lstStyle/>
          <a:p>
            <a:endParaRPr lang="en-US"/>
          </a:p>
        </p:txBody>
      </p:sp>
      <p:sp>
        <p:nvSpPr>
          <p:cNvPr id="61488" name="Line 54"/>
          <p:cNvSpPr>
            <a:spLocks noChangeShapeType="1"/>
          </p:cNvSpPr>
          <p:nvPr/>
        </p:nvSpPr>
        <p:spPr bwMode="auto">
          <a:xfrm flipH="1">
            <a:off x="2735263" y="5303838"/>
            <a:ext cx="236537" cy="73025"/>
          </a:xfrm>
          <a:prstGeom prst="line">
            <a:avLst/>
          </a:prstGeom>
          <a:noFill/>
          <a:ln w="28575">
            <a:solidFill>
              <a:srgbClr val="FFCC00"/>
            </a:solidFill>
            <a:round/>
            <a:headEnd/>
            <a:tailEnd/>
          </a:ln>
        </p:spPr>
        <p:txBody>
          <a:bodyPr wrap="none" anchor="ctr"/>
          <a:lstStyle/>
          <a:p>
            <a:endParaRPr lang="en-US"/>
          </a:p>
        </p:txBody>
      </p:sp>
      <p:sp>
        <p:nvSpPr>
          <p:cNvPr id="61489" name="Line 55"/>
          <p:cNvSpPr>
            <a:spLocks noChangeShapeType="1"/>
          </p:cNvSpPr>
          <p:nvPr/>
        </p:nvSpPr>
        <p:spPr bwMode="auto">
          <a:xfrm flipH="1" flipV="1">
            <a:off x="2420938" y="5340350"/>
            <a:ext cx="195262" cy="74613"/>
          </a:xfrm>
          <a:prstGeom prst="line">
            <a:avLst/>
          </a:prstGeom>
          <a:noFill/>
          <a:ln w="28575">
            <a:solidFill>
              <a:srgbClr val="FFCC00"/>
            </a:solidFill>
            <a:round/>
            <a:headEnd/>
            <a:tailEnd/>
          </a:ln>
        </p:spPr>
        <p:txBody>
          <a:bodyPr wrap="none" anchor="ctr"/>
          <a:lstStyle/>
          <a:p>
            <a:endParaRPr lang="en-US"/>
          </a:p>
        </p:txBody>
      </p:sp>
      <p:sp>
        <p:nvSpPr>
          <p:cNvPr id="61490" name="Line 56"/>
          <p:cNvSpPr>
            <a:spLocks noChangeShapeType="1"/>
          </p:cNvSpPr>
          <p:nvPr/>
        </p:nvSpPr>
        <p:spPr bwMode="auto">
          <a:xfrm flipH="1">
            <a:off x="2101850" y="5340350"/>
            <a:ext cx="319088" cy="1588"/>
          </a:xfrm>
          <a:prstGeom prst="line">
            <a:avLst/>
          </a:prstGeom>
          <a:noFill/>
          <a:ln w="28575">
            <a:solidFill>
              <a:srgbClr val="FFCC00"/>
            </a:solidFill>
            <a:round/>
            <a:headEnd/>
            <a:tailEnd/>
          </a:ln>
        </p:spPr>
        <p:txBody>
          <a:bodyPr wrap="none" anchor="ctr"/>
          <a:lstStyle/>
          <a:p>
            <a:endParaRPr lang="en-US"/>
          </a:p>
        </p:txBody>
      </p:sp>
      <p:sp>
        <p:nvSpPr>
          <p:cNvPr id="61491" name="Line 57"/>
          <p:cNvSpPr>
            <a:spLocks noChangeShapeType="1"/>
          </p:cNvSpPr>
          <p:nvPr/>
        </p:nvSpPr>
        <p:spPr bwMode="auto">
          <a:xfrm flipH="1" flipV="1">
            <a:off x="2420938" y="5340350"/>
            <a:ext cx="158750" cy="331788"/>
          </a:xfrm>
          <a:prstGeom prst="line">
            <a:avLst/>
          </a:prstGeom>
          <a:noFill/>
          <a:ln w="28575">
            <a:solidFill>
              <a:srgbClr val="FFCC00"/>
            </a:solidFill>
            <a:round/>
            <a:headEnd/>
            <a:tailEnd/>
          </a:ln>
        </p:spPr>
        <p:txBody>
          <a:bodyPr wrap="none" anchor="ctr"/>
          <a:lstStyle/>
          <a:p>
            <a:endParaRPr lang="en-US"/>
          </a:p>
        </p:txBody>
      </p:sp>
      <p:sp>
        <p:nvSpPr>
          <p:cNvPr id="61492" name="Line 58"/>
          <p:cNvSpPr>
            <a:spLocks noChangeShapeType="1"/>
          </p:cNvSpPr>
          <p:nvPr/>
        </p:nvSpPr>
        <p:spPr bwMode="auto">
          <a:xfrm flipH="1" flipV="1">
            <a:off x="2616200" y="5672138"/>
            <a:ext cx="198438" cy="182562"/>
          </a:xfrm>
          <a:prstGeom prst="line">
            <a:avLst/>
          </a:prstGeom>
          <a:noFill/>
          <a:ln w="28575">
            <a:solidFill>
              <a:srgbClr val="FFCC00"/>
            </a:solidFill>
            <a:round/>
            <a:headEnd/>
            <a:tailEnd/>
          </a:ln>
        </p:spPr>
        <p:txBody>
          <a:bodyPr wrap="none" anchor="ctr"/>
          <a:lstStyle/>
          <a:p>
            <a:endParaRPr lang="en-US"/>
          </a:p>
        </p:txBody>
      </p:sp>
      <p:sp>
        <p:nvSpPr>
          <p:cNvPr id="61493" name="Line 59"/>
          <p:cNvSpPr>
            <a:spLocks noChangeShapeType="1"/>
          </p:cNvSpPr>
          <p:nvPr/>
        </p:nvSpPr>
        <p:spPr bwMode="auto">
          <a:xfrm flipH="1">
            <a:off x="2892425" y="5561013"/>
            <a:ext cx="155575" cy="219075"/>
          </a:xfrm>
          <a:prstGeom prst="line">
            <a:avLst/>
          </a:prstGeom>
          <a:noFill/>
          <a:ln w="28575">
            <a:solidFill>
              <a:srgbClr val="FFCC00"/>
            </a:solidFill>
            <a:round/>
            <a:headEnd/>
            <a:tailEnd/>
          </a:ln>
        </p:spPr>
        <p:txBody>
          <a:bodyPr wrap="none" anchor="ctr"/>
          <a:lstStyle/>
          <a:p>
            <a:endParaRPr lang="en-US"/>
          </a:p>
        </p:txBody>
      </p:sp>
      <p:sp>
        <p:nvSpPr>
          <p:cNvPr id="61494" name="Line 60"/>
          <p:cNvSpPr>
            <a:spLocks noChangeShapeType="1"/>
          </p:cNvSpPr>
          <p:nvPr/>
        </p:nvSpPr>
        <p:spPr bwMode="auto">
          <a:xfrm flipV="1">
            <a:off x="3365500" y="5780088"/>
            <a:ext cx="157163" cy="220662"/>
          </a:xfrm>
          <a:prstGeom prst="line">
            <a:avLst/>
          </a:prstGeom>
          <a:noFill/>
          <a:ln w="28575">
            <a:solidFill>
              <a:srgbClr val="FFCC00"/>
            </a:solidFill>
            <a:round/>
            <a:headEnd/>
            <a:tailEnd/>
          </a:ln>
        </p:spPr>
        <p:txBody>
          <a:bodyPr wrap="none" anchor="ctr"/>
          <a:lstStyle/>
          <a:p>
            <a:endParaRPr lang="en-US"/>
          </a:p>
        </p:txBody>
      </p:sp>
      <p:sp>
        <p:nvSpPr>
          <p:cNvPr id="61495" name="Line 61"/>
          <p:cNvSpPr>
            <a:spLocks noChangeShapeType="1"/>
          </p:cNvSpPr>
          <p:nvPr/>
        </p:nvSpPr>
        <p:spPr bwMode="auto">
          <a:xfrm>
            <a:off x="3286125" y="6038850"/>
            <a:ext cx="117475" cy="330200"/>
          </a:xfrm>
          <a:prstGeom prst="line">
            <a:avLst/>
          </a:prstGeom>
          <a:noFill/>
          <a:ln w="28575">
            <a:solidFill>
              <a:srgbClr val="FFCC00"/>
            </a:solidFill>
            <a:round/>
            <a:headEnd/>
            <a:tailEnd/>
          </a:ln>
        </p:spPr>
        <p:txBody>
          <a:bodyPr wrap="none" anchor="ctr"/>
          <a:lstStyle/>
          <a:p>
            <a:endParaRPr lang="en-US"/>
          </a:p>
        </p:txBody>
      </p:sp>
      <p:sp>
        <p:nvSpPr>
          <p:cNvPr id="61496" name="Line 62"/>
          <p:cNvSpPr>
            <a:spLocks noChangeShapeType="1"/>
          </p:cNvSpPr>
          <p:nvPr/>
        </p:nvSpPr>
        <p:spPr bwMode="auto">
          <a:xfrm flipH="1">
            <a:off x="3443288" y="6257925"/>
            <a:ext cx="393700" cy="111125"/>
          </a:xfrm>
          <a:prstGeom prst="line">
            <a:avLst/>
          </a:prstGeom>
          <a:noFill/>
          <a:ln w="28575">
            <a:solidFill>
              <a:srgbClr val="FFCC00"/>
            </a:solidFill>
            <a:round/>
            <a:headEnd/>
            <a:tailEnd/>
          </a:ln>
        </p:spPr>
        <p:txBody>
          <a:bodyPr wrap="none" anchor="ctr"/>
          <a:lstStyle/>
          <a:p>
            <a:endParaRPr lang="en-US"/>
          </a:p>
        </p:txBody>
      </p:sp>
      <p:sp>
        <p:nvSpPr>
          <p:cNvPr id="61497" name="Line 63"/>
          <p:cNvSpPr>
            <a:spLocks noChangeShapeType="1"/>
          </p:cNvSpPr>
          <p:nvPr/>
        </p:nvSpPr>
        <p:spPr bwMode="auto">
          <a:xfrm flipH="1">
            <a:off x="3365500" y="6000750"/>
            <a:ext cx="431800" cy="38100"/>
          </a:xfrm>
          <a:prstGeom prst="line">
            <a:avLst/>
          </a:prstGeom>
          <a:noFill/>
          <a:ln w="28575">
            <a:solidFill>
              <a:srgbClr val="FFCC00"/>
            </a:solidFill>
            <a:round/>
            <a:headEnd/>
            <a:tailEnd/>
          </a:ln>
        </p:spPr>
        <p:txBody>
          <a:bodyPr wrap="none" anchor="ctr"/>
          <a:lstStyle/>
          <a:p>
            <a:endParaRPr lang="en-US"/>
          </a:p>
        </p:txBody>
      </p:sp>
      <p:sp>
        <p:nvSpPr>
          <p:cNvPr id="61498" name="Line 64"/>
          <p:cNvSpPr>
            <a:spLocks noChangeShapeType="1"/>
          </p:cNvSpPr>
          <p:nvPr/>
        </p:nvSpPr>
        <p:spPr bwMode="auto">
          <a:xfrm flipH="1">
            <a:off x="3011488" y="6369050"/>
            <a:ext cx="354012" cy="36513"/>
          </a:xfrm>
          <a:prstGeom prst="line">
            <a:avLst/>
          </a:prstGeom>
          <a:noFill/>
          <a:ln w="28575">
            <a:solidFill>
              <a:srgbClr val="FFCC00"/>
            </a:solidFill>
            <a:round/>
            <a:headEnd/>
            <a:tailEnd/>
          </a:ln>
        </p:spPr>
        <p:txBody>
          <a:bodyPr wrap="none" anchor="ctr"/>
          <a:lstStyle/>
          <a:p>
            <a:endParaRPr lang="en-US"/>
          </a:p>
        </p:txBody>
      </p:sp>
      <p:sp>
        <p:nvSpPr>
          <p:cNvPr id="61499" name="Line 65"/>
          <p:cNvSpPr>
            <a:spLocks noChangeShapeType="1"/>
          </p:cNvSpPr>
          <p:nvPr/>
        </p:nvSpPr>
        <p:spPr bwMode="auto">
          <a:xfrm flipH="1" flipV="1">
            <a:off x="2735263" y="6073775"/>
            <a:ext cx="196850" cy="331788"/>
          </a:xfrm>
          <a:prstGeom prst="line">
            <a:avLst/>
          </a:prstGeom>
          <a:noFill/>
          <a:ln w="28575">
            <a:solidFill>
              <a:srgbClr val="FFCC00"/>
            </a:solidFill>
            <a:round/>
            <a:headEnd/>
            <a:tailEnd/>
          </a:ln>
        </p:spPr>
        <p:txBody>
          <a:bodyPr wrap="none" anchor="ctr"/>
          <a:lstStyle/>
          <a:p>
            <a:endParaRPr lang="en-US"/>
          </a:p>
        </p:txBody>
      </p:sp>
      <p:sp>
        <p:nvSpPr>
          <p:cNvPr id="61500" name="Line 66"/>
          <p:cNvSpPr>
            <a:spLocks noChangeShapeType="1"/>
          </p:cNvSpPr>
          <p:nvPr/>
        </p:nvSpPr>
        <p:spPr bwMode="auto">
          <a:xfrm flipH="1">
            <a:off x="2735263" y="5818188"/>
            <a:ext cx="79375" cy="255587"/>
          </a:xfrm>
          <a:prstGeom prst="line">
            <a:avLst/>
          </a:prstGeom>
          <a:noFill/>
          <a:ln w="28575">
            <a:solidFill>
              <a:srgbClr val="FFCC00"/>
            </a:solidFill>
            <a:round/>
            <a:headEnd/>
            <a:tailEnd/>
          </a:ln>
        </p:spPr>
        <p:txBody>
          <a:bodyPr wrap="none" anchor="ctr"/>
          <a:lstStyle/>
          <a:p>
            <a:endParaRPr lang="en-US"/>
          </a:p>
        </p:txBody>
      </p:sp>
      <p:sp>
        <p:nvSpPr>
          <p:cNvPr id="61501" name="Line 67"/>
          <p:cNvSpPr>
            <a:spLocks noChangeShapeType="1"/>
          </p:cNvSpPr>
          <p:nvPr/>
        </p:nvSpPr>
        <p:spPr bwMode="auto">
          <a:xfrm flipH="1" flipV="1">
            <a:off x="2854325" y="5818188"/>
            <a:ext cx="392113" cy="182562"/>
          </a:xfrm>
          <a:prstGeom prst="line">
            <a:avLst/>
          </a:prstGeom>
          <a:noFill/>
          <a:ln w="28575">
            <a:solidFill>
              <a:srgbClr val="FFCC00"/>
            </a:solidFill>
            <a:round/>
            <a:headEnd/>
            <a:tailEnd/>
          </a:ln>
        </p:spPr>
        <p:txBody>
          <a:bodyPr wrap="none" anchor="ctr"/>
          <a:lstStyle/>
          <a:p>
            <a:endParaRPr lang="en-US"/>
          </a:p>
        </p:txBody>
      </p:sp>
      <p:sp>
        <p:nvSpPr>
          <p:cNvPr id="61502" name="Line 68"/>
          <p:cNvSpPr>
            <a:spLocks noChangeShapeType="1"/>
          </p:cNvSpPr>
          <p:nvPr/>
        </p:nvSpPr>
        <p:spPr bwMode="auto">
          <a:xfrm flipH="1" flipV="1">
            <a:off x="3011488" y="5303838"/>
            <a:ext cx="77787" cy="257175"/>
          </a:xfrm>
          <a:prstGeom prst="line">
            <a:avLst/>
          </a:prstGeom>
          <a:noFill/>
          <a:ln w="28575">
            <a:solidFill>
              <a:srgbClr val="FFCC00"/>
            </a:solidFill>
            <a:round/>
            <a:headEnd/>
            <a:tailEnd/>
          </a:ln>
        </p:spPr>
        <p:txBody>
          <a:bodyPr wrap="none" anchor="ctr"/>
          <a:lstStyle/>
          <a:p>
            <a:endParaRPr lang="en-US"/>
          </a:p>
        </p:txBody>
      </p:sp>
      <p:sp>
        <p:nvSpPr>
          <p:cNvPr id="61503" name="Line 69"/>
          <p:cNvSpPr>
            <a:spLocks noChangeShapeType="1"/>
          </p:cNvSpPr>
          <p:nvPr/>
        </p:nvSpPr>
        <p:spPr bwMode="auto">
          <a:xfrm flipV="1">
            <a:off x="3128963" y="5451475"/>
            <a:ext cx="274637" cy="109538"/>
          </a:xfrm>
          <a:prstGeom prst="line">
            <a:avLst/>
          </a:prstGeom>
          <a:noFill/>
          <a:ln w="28575">
            <a:solidFill>
              <a:srgbClr val="FFCC00"/>
            </a:solidFill>
            <a:round/>
            <a:headEnd/>
            <a:tailEnd/>
          </a:ln>
        </p:spPr>
        <p:txBody>
          <a:bodyPr wrap="none" anchor="ctr"/>
          <a:lstStyle/>
          <a:p>
            <a:endParaRPr lang="en-US"/>
          </a:p>
        </p:txBody>
      </p:sp>
      <p:sp>
        <p:nvSpPr>
          <p:cNvPr id="61504" name="Line 70"/>
          <p:cNvSpPr>
            <a:spLocks noChangeShapeType="1"/>
          </p:cNvSpPr>
          <p:nvPr/>
        </p:nvSpPr>
        <p:spPr bwMode="auto">
          <a:xfrm flipH="1" flipV="1">
            <a:off x="2693988" y="5414963"/>
            <a:ext cx="354012" cy="146050"/>
          </a:xfrm>
          <a:prstGeom prst="line">
            <a:avLst/>
          </a:prstGeom>
          <a:noFill/>
          <a:ln w="28575">
            <a:solidFill>
              <a:srgbClr val="FFCC00"/>
            </a:solidFill>
            <a:round/>
            <a:headEnd/>
            <a:tailEnd/>
          </a:ln>
        </p:spPr>
        <p:txBody>
          <a:bodyPr wrap="none" anchor="ctr"/>
          <a:lstStyle/>
          <a:p>
            <a:endParaRPr lang="en-US"/>
          </a:p>
        </p:txBody>
      </p:sp>
      <p:sp>
        <p:nvSpPr>
          <p:cNvPr id="61505" name="Line 71"/>
          <p:cNvSpPr>
            <a:spLocks noChangeShapeType="1"/>
          </p:cNvSpPr>
          <p:nvPr/>
        </p:nvSpPr>
        <p:spPr bwMode="auto">
          <a:xfrm flipH="1">
            <a:off x="2374900" y="6110288"/>
            <a:ext cx="282575" cy="1587"/>
          </a:xfrm>
          <a:prstGeom prst="line">
            <a:avLst/>
          </a:prstGeom>
          <a:noFill/>
          <a:ln w="28575">
            <a:solidFill>
              <a:srgbClr val="FFCC00"/>
            </a:solidFill>
            <a:round/>
            <a:headEnd/>
            <a:tailEnd/>
          </a:ln>
        </p:spPr>
        <p:txBody>
          <a:bodyPr wrap="none" anchor="ctr"/>
          <a:lstStyle/>
          <a:p>
            <a:endParaRPr lang="en-US"/>
          </a:p>
        </p:txBody>
      </p:sp>
      <p:sp>
        <p:nvSpPr>
          <p:cNvPr id="61506" name="Line 72"/>
          <p:cNvSpPr>
            <a:spLocks noChangeShapeType="1"/>
          </p:cNvSpPr>
          <p:nvPr/>
        </p:nvSpPr>
        <p:spPr bwMode="auto">
          <a:xfrm flipH="1" flipV="1">
            <a:off x="2106613" y="5707063"/>
            <a:ext cx="273050" cy="366712"/>
          </a:xfrm>
          <a:prstGeom prst="line">
            <a:avLst/>
          </a:prstGeom>
          <a:noFill/>
          <a:ln w="28575">
            <a:solidFill>
              <a:srgbClr val="FFCC00"/>
            </a:solidFill>
            <a:round/>
            <a:headEnd/>
            <a:tailEnd/>
          </a:ln>
        </p:spPr>
        <p:txBody>
          <a:bodyPr wrap="none" anchor="ctr"/>
          <a:lstStyle/>
          <a:p>
            <a:endParaRPr lang="en-US"/>
          </a:p>
        </p:txBody>
      </p:sp>
      <p:sp>
        <p:nvSpPr>
          <p:cNvPr id="61507" name="Line 73"/>
          <p:cNvSpPr>
            <a:spLocks noChangeShapeType="1"/>
          </p:cNvSpPr>
          <p:nvPr/>
        </p:nvSpPr>
        <p:spPr bwMode="auto">
          <a:xfrm flipH="1" flipV="1">
            <a:off x="2106613" y="5376863"/>
            <a:ext cx="77787" cy="295275"/>
          </a:xfrm>
          <a:prstGeom prst="line">
            <a:avLst/>
          </a:prstGeom>
          <a:noFill/>
          <a:ln w="28575">
            <a:solidFill>
              <a:srgbClr val="FFCC00"/>
            </a:solidFill>
            <a:round/>
            <a:headEnd/>
            <a:tailEnd/>
          </a:ln>
        </p:spPr>
        <p:txBody>
          <a:bodyPr wrap="none" anchor="ctr"/>
          <a:lstStyle/>
          <a:p>
            <a:endParaRPr lang="en-US"/>
          </a:p>
        </p:txBody>
      </p:sp>
      <p:sp>
        <p:nvSpPr>
          <p:cNvPr id="61508" name="Line 74"/>
          <p:cNvSpPr>
            <a:spLocks noChangeShapeType="1"/>
          </p:cNvSpPr>
          <p:nvPr/>
        </p:nvSpPr>
        <p:spPr bwMode="auto">
          <a:xfrm flipH="1">
            <a:off x="2151063" y="5672138"/>
            <a:ext cx="387350" cy="0"/>
          </a:xfrm>
          <a:prstGeom prst="line">
            <a:avLst/>
          </a:prstGeom>
          <a:noFill/>
          <a:ln w="28575">
            <a:solidFill>
              <a:srgbClr val="FFCC00"/>
            </a:solidFill>
            <a:round/>
            <a:headEnd/>
            <a:tailEnd/>
          </a:ln>
        </p:spPr>
        <p:txBody>
          <a:bodyPr wrap="none" anchor="ctr"/>
          <a:lstStyle/>
          <a:p>
            <a:endParaRPr lang="en-US"/>
          </a:p>
        </p:txBody>
      </p:sp>
      <p:sp>
        <p:nvSpPr>
          <p:cNvPr id="61509" name="Line 75"/>
          <p:cNvSpPr>
            <a:spLocks noChangeShapeType="1"/>
          </p:cNvSpPr>
          <p:nvPr/>
        </p:nvSpPr>
        <p:spPr bwMode="auto">
          <a:xfrm flipH="1" flipV="1">
            <a:off x="3443288" y="5487988"/>
            <a:ext cx="79375" cy="257175"/>
          </a:xfrm>
          <a:prstGeom prst="line">
            <a:avLst/>
          </a:prstGeom>
          <a:noFill/>
          <a:ln w="28575">
            <a:solidFill>
              <a:srgbClr val="FFCC00"/>
            </a:solidFill>
            <a:round/>
            <a:headEnd/>
            <a:tailEnd/>
          </a:ln>
        </p:spPr>
        <p:txBody>
          <a:bodyPr wrap="none" anchor="ctr"/>
          <a:lstStyle/>
          <a:p>
            <a:endParaRPr lang="en-US"/>
          </a:p>
        </p:txBody>
      </p:sp>
      <p:sp>
        <p:nvSpPr>
          <p:cNvPr id="61510" name="Line 76"/>
          <p:cNvSpPr>
            <a:spLocks noChangeShapeType="1"/>
          </p:cNvSpPr>
          <p:nvPr/>
        </p:nvSpPr>
        <p:spPr bwMode="auto">
          <a:xfrm flipH="1" flipV="1">
            <a:off x="3089275" y="5561013"/>
            <a:ext cx="433388" cy="184150"/>
          </a:xfrm>
          <a:prstGeom prst="line">
            <a:avLst/>
          </a:prstGeom>
          <a:noFill/>
          <a:ln w="28575">
            <a:solidFill>
              <a:srgbClr val="FFCC00"/>
            </a:solidFill>
            <a:round/>
            <a:headEnd/>
            <a:tailEnd/>
          </a:ln>
        </p:spPr>
        <p:txBody>
          <a:bodyPr wrap="none" anchor="ctr"/>
          <a:lstStyle/>
          <a:p>
            <a:endParaRPr lang="en-US"/>
          </a:p>
        </p:txBody>
      </p:sp>
      <p:pic>
        <p:nvPicPr>
          <p:cNvPr id="61511" name="Picture 77" descr="mote2"/>
          <p:cNvPicPr>
            <a:picLocks noChangeAspect="1" noChangeArrowheads="1"/>
          </p:cNvPicPr>
          <p:nvPr/>
        </p:nvPicPr>
        <p:blipFill>
          <a:blip r:embed="rId8" cstate="print">
            <a:lum bright="20000" contrast="20000"/>
          </a:blip>
          <a:srcRect/>
          <a:stretch>
            <a:fillRect/>
          </a:stretch>
        </p:blipFill>
        <p:spPr bwMode="auto">
          <a:xfrm>
            <a:off x="4156075" y="5248275"/>
            <a:ext cx="241300" cy="244475"/>
          </a:xfrm>
          <a:prstGeom prst="rect">
            <a:avLst/>
          </a:prstGeom>
          <a:noFill/>
          <a:ln w="9525">
            <a:noFill/>
            <a:miter lim="800000"/>
            <a:headEnd/>
            <a:tailEnd/>
          </a:ln>
        </p:spPr>
      </p:pic>
      <p:pic>
        <p:nvPicPr>
          <p:cNvPr id="61512" name="Picture 78" descr="mote2"/>
          <p:cNvPicPr>
            <a:picLocks noChangeAspect="1" noChangeArrowheads="1"/>
          </p:cNvPicPr>
          <p:nvPr/>
        </p:nvPicPr>
        <p:blipFill>
          <a:blip r:embed="rId9" cstate="print">
            <a:lum bright="20000" contrast="20000"/>
          </a:blip>
          <a:srcRect/>
          <a:stretch>
            <a:fillRect/>
          </a:stretch>
        </p:blipFill>
        <p:spPr bwMode="auto">
          <a:xfrm>
            <a:off x="4464050" y="5083175"/>
            <a:ext cx="238125" cy="244475"/>
          </a:xfrm>
          <a:prstGeom prst="rect">
            <a:avLst/>
          </a:prstGeom>
          <a:noFill/>
          <a:ln w="9525">
            <a:noFill/>
            <a:miter lim="800000"/>
            <a:headEnd/>
            <a:tailEnd/>
          </a:ln>
        </p:spPr>
      </p:pic>
      <p:pic>
        <p:nvPicPr>
          <p:cNvPr id="61513" name="Picture 79" descr="mote2"/>
          <p:cNvPicPr>
            <a:picLocks noChangeAspect="1" noChangeArrowheads="1"/>
          </p:cNvPicPr>
          <p:nvPr/>
        </p:nvPicPr>
        <p:blipFill>
          <a:blip r:embed="rId10" cstate="print">
            <a:lum bright="20000" contrast="20000"/>
          </a:blip>
          <a:srcRect/>
          <a:stretch>
            <a:fillRect/>
          </a:stretch>
        </p:blipFill>
        <p:spPr bwMode="auto">
          <a:xfrm>
            <a:off x="4456113" y="5310188"/>
            <a:ext cx="238125" cy="242887"/>
          </a:xfrm>
          <a:prstGeom prst="rect">
            <a:avLst/>
          </a:prstGeom>
          <a:noFill/>
          <a:ln w="9525">
            <a:noFill/>
            <a:miter lim="800000"/>
            <a:headEnd/>
            <a:tailEnd/>
          </a:ln>
        </p:spPr>
      </p:pic>
      <p:pic>
        <p:nvPicPr>
          <p:cNvPr id="61514" name="Picture 80" descr="mote2"/>
          <p:cNvPicPr>
            <a:picLocks noChangeAspect="1" noChangeArrowheads="1"/>
          </p:cNvPicPr>
          <p:nvPr/>
        </p:nvPicPr>
        <p:blipFill>
          <a:blip r:embed="rId11" cstate="print">
            <a:lum bright="20000" contrast="20000"/>
          </a:blip>
          <a:srcRect/>
          <a:stretch>
            <a:fillRect/>
          </a:stretch>
        </p:blipFill>
        <p:spPr bwMode="auto">
          <a:xfrm>
            <a:off x="4794250" y="5189538"/>
            <a:ext cx="239713" cy="241300"/>
          </a:xfrm>
          <a:prstGeom prst="rect">
            <a:avLst/>
          </a:prstGeom>
          <a:noFill/>
          <a:ln w="9525">
            <a:noFill/>
            <a:miter lim="800000"/>
            <a:headEnd/>
            <a:tailEnd/>
          </a:ln>
        </p:spPr>
      </p:pic>
      <p:pic>
        <p:nvPicPr>
          <p:cNvPr id="61515" name="Picture 81" descr="mote2"/>
          <p:cNvPicPr>
            <a:picLocks noChangeAspect="1" noChangeArrowheads="1"/>
          </p:cNvPicPr>
          <p:nvPr/>
        </p:nvPicPr>
        <p:blipFill>
          <a:blip r:embed="rId12" cstate="print">
            <a:lum bright="20000" contrast="20000"/>
          </a:blip>
          <a:srcRect/>
          <a:stretch>
            <a:fillRect/>
          </a:stretch>
        </p:blipFill>
        <p:spPr bwMode="auto">
          <a:xfrm>
            <a:off x="3836988" y="5248275"/>
            <a:ext cx="239712" cy="244475"/>
          </a:xfrm>
          <a:prstGeom prst="rect">
            <a:avLst/>
          </a:prstGeom>
          <a:noFill/>
          <a:ln w="9525">
            <a:noFill/>
            <a:miter lim="800000"/>
            <a:headEnd/>
            <a:tailEnd/>
          </a:ln>
        </p:spPr>
      </p:pic>
      <p:pic>
        <p:nvPicPr>
          <p:cNvPr id="61516" name="Picture 82" descr="mote2"/>
          <p:cNvPicPr>
            <a:picLocks noChangeAspect="1" noChangeArrowheads="1"/>
          </p:cNvPicPr>
          <p:nvPr/>
        </p:nvPicPr>
        <p:blipFill>
          <a:blip r:embed="rId11" cstate="print">
            <a:lum bright="20000" contrast="20000"/>
          </a:blip>
          <a:srcRect/>
          <a:stretch>
            <a:fillRect/>
          </a:stretch>
        </p:blipFill>
        <p:spPr bwMode="auto">
          <a:xfrm>
            <a:off x="3836988" y="5561013"/>
            <a:ext cx="239712" cy="242887"/>
          </a:xfrm>
          <a:prstGeom prst="rect">
            <a:avLst/>
          </a:prstGeom>
          <a:noFill/>
          <a:ln w="9525">
            <a:noFill/>
            <a:miter lim="800000"/>
            <a:headEnd/>
            <a:tailEnd/>
          </a:ln>
        </p:spPr>
      </p:pic>
      <p:pic>
        <p:nvPicPr>
          <p:cNvPr id="61517" name="Picture 83" descr="mote2"/>
          <p:cNvPicPr>
            <a:picLocks noChangeAspect="1" noChangeArrowheads="1"/>
          </p:cNvPicPr>
          <p:nvPr/>
        </p:nvPicPr>
        <p:blipFill>
          <a:blip r:embed="rId11" cstate="print">
            <a:lum bright="20000" contrast="20000"/>
          </a:blip>
          <a:srcRect/>
          <a:stretch>
            <a:fillRect/>
          </a:stretch>
        </p:blipFill>
        <p:spPr bwMode="auto">
          <a:xfrm>
            <a:off x="4348163" y="5597525"/>
            <a:ext cx="239712" cy="241300"/>
          </a:xfrm>
          <a:prstGeom prst="rect">
            <a:avLst/>
          </a:prstGeom>
          <a:noFill/>
          <a:ln w="9525">
            <a:noFill/>
            <a:miter lim="800000"/>
            <a:headEnd/>
            <a:tailEnd/>
          </a:ln>
        </p:spPr>
      </p:pic>
      <p:pic>
        <p:nvPicPr>
          <p:cNvPr id="61518" name="Picture 84" descr="mote2"/>
          <p:cNvPicPr>
            <a:picLocks noChangeAspect="1" noChangeArrowheads="1"/>
          </p:cNvPicPr>
          <p:nvPr/>
        </p:nvPicPr>
        <p:blipFill>
          <a:blip r:embed="rId11" cstate="print">
            <a:lum bright="20000" contrast="20000"/>
          </a:blip>
          <a:srcRect/>
          <a:stretch>
            <a:fillRect/>
          </a:stretch>
        </p:blipFill>
        <p:spPr bwMode="auto">
          <a:xfrm>
            <a:off x="4975225" y="5575300"/>
            <a:ext cx="239713" cy="242888"/>
          </a:xfrm>
          <a:prstGeom prst="rect">
            <a:avLst/>
          </a:prstGeom>
          <a:noFill/>
          <a:ln w="9525">
            <a:noFill/>
            <a:miter lim="800000"/>
            <a:headEnd/>
            <a:tailEnd/>
          </a:ln>
        </p:spPr>
      </p:pic>
      <p:pic>
        <p:nvPicPr>
          <p:cNvPr id="61519" name="Picture 85" descr="mote2"/>
          <p:cNvPicPr>
            <a:picLocks noChangeAspect="1" noChangeArrowheads="1"/>
          </p:cNvPicPr>
          <p:nvPr/>
        </p:nvPicPr>
        <p:blipFill>
          <a:blip r:embed="rId11" cstate="print">
            <a:lum bright="20000" contrast="20000"/>
          </a:blip>
          <a:srcRect/>
          <a:stretch>
            <a:fillRect/>
          </a:stretch>
        </p:blipFill>
        <p:spPr bwMode="auto">
          <a:xfrm>
            <a:off x="5175250" y="5376863"/>
            <a:ext cx="239713" cy="242887"/>
          </a:xfrm>
          <a:prstGeom prst="rect">
            <a:avLst/>
          </a:prstGeom>
          <a:noFill/>
          <a:ln w="9525">
            <a:noFill/>
            <a:miter lim="800000"/>
            <a:headEnd/>
            <a:tailEnd/>
          </a:ln>
        </p:spPr>
      </p:pic>
      <p:pic>
        <p:nvPicPr>
          <p:cNvPr id="61520" name="Picture 86" descr="mote2"/>
          <p:cNvPicPr>
            <a:picLocks noChangeAspect="1" noChangeArrowheads="1"/>
          </p:cNvPicPr>
          <p:nvPr/>
        </p:nvPicPr>
        <p:blipFill>
          <a:blip r:embed="rId11" cstate="print">
            <a:lum bright="20000" contrast="20000"/>
          </a:blip>
          <a:srcRect/>
          <a:stretch>
            <a:fillRect/>
          </a:stretch>
        </p:blipFill>
        <p:spPr bwMode="auto">
          <a:xfrm>
            <a:off x="3440113" y="5597525"/>
            <a:ext cx="241300" cy="241300"/>
          </a:xfrm>
          <a:prstGeom prst="rect">
            <a:avLst/>
          </a:prstGeom>
          <a:noFill/>
          <a:ln w="9525">
            <a:noFill/>
            <a:miter lim="800000"/>
            <a:headEnd/>
            <a:tailEnd/>
          </a:ln>
        </p:spPr>
      </p:pic>
      <p:pic>
        <p:nvPicPr>
          <p:cNvPr id="61521" name="Picture 87" descr="mote2"/>
          <p:cNvPicPr>
            <a:picLocks noChangeAspect="1" noChangeArrowheads="1"/>
          </p:cNvPicPr>
          <p:nvPr/>
        </p:nvPicPr>
        <p:blipFill>
          <a:blip r:embed="rId11" cstate="print">
            <a:lum bright="20000" contrast="20000"/>
          </a:blip>
          <a:srcRect/>
          <a:stretch>
            <a:fillRect/>
          </a:stretch>
        </p:blipFill>
        <p:spPr bwMode="auto">
          <a:xfrm>
            <a:off x="4187825" y="6000750"/>
            <a:ext cx="239713" cy="242888"/>
          </a:xfrm>
          <a:prstGeom prst="rect">
            <a:avLst/>
          </a:prstGeom>
          <a:noFill/>
          <a:ln w="9525">
            <a:noFill/>
            <a:miter lim="800000"/>
            <a:headEnd/>
            <a:tailEnd/>
          </a:ln>
        </p:spPr>
      </p:pic>
      <p:pic>
        <p:nvPicPr>
          <p:cNvPr id="61522" name="Picture 88" descr="mote2"/>
          <p:cNvPicPr>
            <a:picLocks noChangeAspect="1" noChangeArrowheads="1"/>
          </p:cNvPicPr>
          <p:nvPr/>
        </p:nvPicPr>
        <p:blipFill>
          <a:blip r:embed="rId11" cstate="print">
            <a:lum bright="20000" contrast="20000"/>
          </a:blip>
          <a:srcRect/>
          <a:stretch>
            <a:fillRect/>
          </a:stretch>
        </p:blipFill>
        <p:spPr bwMode="auto">
          <a:xfrm>
            <a:off x="3640138" y="5011738"/>
            <a:ext cx="239712" cy="241300"/>
          </a:xfrm>
          <a:prstGeom prst="rect">
            <a:avLst/>
          </a:prstGeom>
          <a:noFill/>
          <a:ln w="9525">
            <a:noFill/>
            <a:miter lim="800000"/>
            <a:headEnd/>
            <a:tailEnd/>
          </a:ln>
        </p:spPr>
      </p:pic>
      <p:pic>
        <p:nvPicPr>
          <p:cNvPr id="61523" name="Picture 89" descr="mote2"/>
          <p:cNvPicPr>
            <a:picLocks noChangeAspect="1" noChangeArrowheads="1"/>
          </p:cNvPicPr>
          <p:nvPr/>
        </p:nvPicPr>
        <p:blipFill>
          <a:blip r:embed="rId11" cstate="print">
            <a:lum bright="20000" contrast="20000"/>
          </a:blip>
          <a:srcRect/>
          <a:stretch>
            <a:fillRect/>
          </a:stretch>
        </p:blipFill>
        <p:spPr bwMode="auto">
          <a:xfrm>
            <a:off x="2581275" y="5918200"/>
            <a:ext cx="241300" cy="242888"/>
          </a:xfrm>
          <a:prstGeom prst="rect">
            <a:avLst/>
          </a:prstGeom>
          <a:noFill/>
          <a:ln w="9525">
            <a:noFill/>
            <a:miter lim="800000"/>
            <a:headEnd/>
            <a:tailEnd/>
          </a:ln>
        </p:spPr>
      </p:pic>
      <p:pic>
        <p:nvPicPr>
          <p:cNvPr id="61524" name="Picture 90" descr="mote2"/>
          <p:cNvPicPr>
            <a:picLocks noChangeAspect="1" noChangeArrowheads="1"/>
          </p:cNvPicPr>
          <p:nvPr/>
        </p:nvPicPr>
        <p:blipFill>
          <a:blip r:embed="rId10" cstate="print">
            <a:lum bright="20000" contrast="20000"/>
          </a:blip>
          <a:srcRect/>
          <a:stretch>
            <a:fillRect/>
          </a:stretch>
        </p:blipFill>
        <p:spPr bwMode="auto">
          <a:xfrm>
            <a:off x="3168650" y="5854700"/>
            <a:ext cx="238125" cy="241300"/>
          </a:xfrm>
          <a:prstGeom prst="rect">
            <a:avLst/>
          </a:prstGeom>
          <a:noFill/>
          <a:ln w="9525">
            <a:noFill/>
            <a:miter lim="800000"/>
            <a:headEnd/>
            <a:tailEnd/>
          </a:ln>
        </p:spPr>
      </p:pic>
      <p:pic>
        <p:nvPicPr>
          <p:cNvPr id="61525" name="Picture 91" descr="mote2"/>
          <p:cNvPicPr>
            <a:picLocks noChangeAspect="1" noChangeArrowheads="1"/>
          </p:cNvPicPr>
          <p:nvPr/>
        </p:nvPicPr>
        <p:blipFill>
          <a:blip r:embed="rId11" cstate="print">
            <a:lum bright="20000" contrast="20000"/>
          </a:blip>
          <a:srcRect/>
          <a:stretch>
            <a:fillRect/>
          </a:stretch>
        </p:blipFill>
        <p:spPr bwMode="auto">
          <a:xfrm>
            <a:off x="3692525" y="5813425"/>
            <a:ext cx="239713" cy="239713"/>
          </a:xfrm>
          <a:prstGeom prst="rect">
            <a:avLst/>
          </a:prstGeom>
          <a:noFill/>
          <a:ln w="9525">
            <a:noFill/>
            <a:miter lim="800000"/>
            <a:headEnd/>
            <a:tailEnd/>
          </a:ln>
        </p:spPr>
      </p:pic>
      <p:pic>
        <p:nvPicPr>
          <p:cNvPr id="61526" name="Picture 92" descr="mote2"/>
          <p:cNvPicPr>
            <a:picLocks noChangeAspect="1" noChangeArrowheads="1"/>
          </p:cNvPicPr>
          <p:nvPr/>
        </p:nvPicPr>
        <p:blipFill>
          <a:blip r:embed="rId11" cstate="print">
            <a:lum bright="20000" contrast="20000"/>
          </a:blip>
          <a:srcRect/>
          <a:stretch>
            <a:fillRect/>
          </a:stretch>
        </p:blipFill>
        <p:spPr bwMode="auto">
          <a:xfrm>
            <a:off x="2262188" y="5918200"/>
            <a:ext cx="239712" cy="242888"/>
          </a:xfrm>
          <a:prstGeom prst="rect">
            <a:avLst/>
          </a:prstGeom>
          <a:noFill/>
          <a:ln w="9525">
            <a:noFill/>
            <a:miter lim="800000"/>
            <a:headEnd/>
            <a:tailEnd/>
          </a:ln>
        </p:spPr>
      </p:pic>
      <p:pic>
        <p:nvPicPr>
          <p:cNvPr id="61527" name="Picture 93" descr="mote2"/>
          <p:cNvPicPr>
            <a:picLocks noChangeAspect="1" noChangeArrowheads="1"/>
          </p:cNvPicPr>
          <p:nvPr/>
        </p:nvPicPr>
        <p:blipFill>
          <a:blip r:embed="rId11" cstate="print">
            <a:lum bright="20000" contrast="20000"/>
          </a:blip>
          <a:srcRect/>
          <a:stretch>
            <a:fillRect/>
          </a:stretch>
        </p:blipFill>
        <p:spPr bwMode="auto">
          <a:xfrm>
            <a:off x="2849563" y="6224588"/>
            <a:ext cx="239712" cy="241300"/>
          </a:xfrm>
          <a:prstGeom prst="rect">
            <a:avLst/>
          </a:prstGeom>
          <a:noFill/>
          <a:ln w="9525">
            <a:noFill/>
            <a:miter lim="800000"/>
            <a:headEnd/>
            <a:tailEnd/>
          </a:ln>
        </p:spPr>
      </p:pic>
      <p:pic>
        <p:nvPicPr>
          <p:cNvPr id="61528" name="Picture 94" descr="mote2"/>
          <p:cNvPicPr>
            <a:picLocks noChangeAspect="1" noChangeArrowheads="1"/>
          </p:cNvPicPr>
          <p:nvPr/>
        </p:nvPicPr>
        <p:blipFill>
          <a:blip r:embed="rId11" cstate="print">
            <a:lum bright="20000" contrast="20000"/>
          </a:blip>
          <a:srcRect/>
          <a:stretch>
            <a:fillRect/>
          </a:stretch>
        </p:blipFill>
        <p:spPr bwMode="auto">
          <a:xfrm>
            <a:off x="3246438" y="6221413"/>
            <a:ext cx="239712" cy="241300"/>
          </a:xfrm>
          <a:prstGeom prst="rect">
            <a:avLst/>
          </a:prstGeom>
          <a:noFill/>
          <a:ln w="9525">
            <a:noFill/>
            <a:miter lim="800000"/>
            <a:headEnd/>
            <a:tailEnd/>
          </a:ln>
        </p:spPr>
      </p:pic>
      <p:pic>
        <p:nvPicPr>
          <p:cNvPr id="61529" name="Picture 95" descr="mote2"/>
          <p:cNvPicPr>
            <a:picLocks noChangeAspect="1" noChangeArrowheads="1"/>
          </p:cNvPicPr>
          <p:nvPr/>
        </p:nvPicPr>
        <p:blipFill>
          <a:blip r:embed="rId11" cstate="print">
            <a:lum bright="20000" contrast="20000"/>
          </a:blip>
          <a:srcRect/>
          <a:stretch>
            <a:fillRect/>
          </a:stretch>
        </p:blipFill>
        <p:spPr bwMode="auto">
          <a:xfrm>
            <a:off x="3749675" y="6073775"/>
            <a:ext cx="241300" cy="241300"/>
          </a:xfrm>
          <a:prstGeom prst="rect">
            <a:avLst/>
          </a:prstGeom>
          <a:noFill/>
          <a:ln w="9525">
            <a:noFill/>
            <a:miter lim="800000"/>
            <a:headEnd/>
            <a:tailEnd/>
          </a:ln>
        </p:spPr>
      </p:pic>
      <p:pic>
        <p:nvPicPr>
          <p:cNvPr id="61530" name="Picture 96" descr="mote2"/>
          <p:cNvPicPr>
            <a:picLocks noChangeAspect="1" noChangeArrowheads="1"/>
          </p:cNvPicPr>
          <p:nvPr/>
        </p:nvPicPr>
        <p:blipFill>
          <a:blip r:embed="rId9" cstate="print">
            <a:lum bright="20000" contrast="20000"/>
          </a:blip>
          <a:srcRect/>
          <a:stretch>
            <a:fillRect/>
          </a:stretch>
        </p:blipFill>
        <p:spPr bwMode="auto">
          <a:xfrm>
            <a:off x="2268538" y="5175250"/>
            <a:ext cx="238125" cy="244475"/>
          </a:xfrm>
          <a:prstGeom prst="rect">
            <a:avLst/>
          </a:prstGeom>
          <a:noFill/>
          <a:ln w="9525">
            <a:noFill/>
            <a:miter lim="800000"/>
            <a:headEnd/>
            <a:tailEnd/>
          </a:ln>
        </p:spPr>
      </p:pic>
      <p:pic>
        <p:nvPicPr>
          <p:cNvPr id="61531" name="Picture 97" descr="mote2"/>
          <p:cNvPicPr>
            <a:picLocks noChangeAspect="1" noChangeArrowheads="1"/>
          </p:cNvPicPr>
          <p:nvPr/>
        </p:nvPicPr>
        <p:blipFill>
          <a:blip r:embed="rId11" cstate="print">
            <a:lum bright="20000" contrast="20000"/>
          </a:blip>
          <a:srcRect/>
          <a:stretch>
            <a:fillRect/>
          </a:stretch>
        </p:blipFill>
        <p:spPr bwMode="auto">
          <a:xfrm>
            <a:off x="2566988" y="5237163"/>
            <a:ext cx="239712" cy="242887"/>
          </a:xfrm>
          <a:prstGeom prst="rect">
            <a:avLst/>
          </a:prstGeom>
          <a:noFill/>
          <a:ln w="9525">
            <a:noFill/>
            <a:miter lim="800000"/>
            <a:headEnd/>
            <a:tailEnd/>
          </a:ln>
        </p:spPr>
      </p:pic>
      <p:pic>
        <p:nvPicPr>
          <p:cNvPr id="61532" name="Picture 98" descr="mote2"/>
          <p:cNvPicPr>
            <a:picLocks noChangeAspect="1" noChangeArrowheads="1"/>
          </p:cNvPicPr>
          <p:nvPr/>
        </p:nvPicPr>
        <p:blipFill>
          <a:blip r:embed="rId10" cstate="print">
            <a:lum bright="20000" contrast="20000"/>
          </a:blip>
          <a:srcRect/>
          <a:stretch>
            <a:fillRect/>
          </a:stretch>
        </p:blipFill>
        <p:spPr bwMode="auto">
          <a:xfrm>
            <a:off x="2906713" y="5114925"/>
            <a:ext cx="236537" cy="241300"/>
          </a:xfrm>
          <a:prstGeom prst="rect">
            <a:avLst/>
          </a:prstGeom>
          <a:noFill/>
          <a:ln w="9525">
            <a:noFill/>
            <a:miter lim="800000"/>
            <a:headEnd/>
            <a:tailEnd/>
          </a:ln>
        </p:spPr>
      </p:pic>
      <p:pic>
        <p:nvPicPr>
          <p:cNvPr id="61533" name="Picture 99" descr="mote2"/>
          <p:cNvPicPr>
            <a:picLocks noChangeAspect="1" noChangeArrowheads="1"/>
          </p:cNvPicPr>
          <p:nvPr/>
        </p:nvPicPr>
        <p:blipFill>
          <a:blip r:embed="rId12" cstate="print">
            <a:lum bright="20000" contrast="20000"/>
          </a:blip>
          <a:srcRect/>
          <a:stretch>
            <a:fillRect/>
          </a:stretch>
        </p:blipFill>
        <p:spPr bwMode="auto">
          <a:xfrm>
            <a:off x="1947863" y="5175250"/>
            <a:ext cx="239712" cy="244475"/>
          </a:xfrm>
          <a:prstGeom prst="rect">
            <a:avLst/>
          </a:prstGeom>
          <a:noFill/>
          <a:ln w="9525">
            <a:noFill/>
            <a:miter lim="800000"/>
            <a:headEnd/>
            <a:tailEnd/>
          </a:ln>
        </p:spPr>
      </p:pic>
      <p:pic>
        <p:nvPicPr>
          <p:cNvPr id="61534" name="Picture 100" descr="mote2"/>
          <p:cNvPicPr>
            <a:picLocks noChangeAspect="1" noChangeArrowheads="1"/>
          </p:cNvPicPr>
          <p:nvPr/>
        </p:nvPicPr>
        <p:blipFill>
          <a:blip r:embed="rId10" cstate="print">
            <a:lum bright="20000" contrast="20000"/>
          </a:blip>
          <a:srcRect/>
          <a:stretch>
            <a:fillRect/>
          </a:stretch>
        </p:blipFill>
        <p:spPr bwMode="auto">
          <a:xfrm>
            <a:off x="2063750" y="5527675"/>
            <a:ext cx="238125" cy="241300"/>
          </a:xfrm>
          <a:prstGeom prst="rect">
            <a:avLst/>
          </a:prstGeom>
          <a:noFill/>
          <a:ln w="9525">
            <a:noFill/>
            <a:miter lim="800000"/>
            <a:headEnd/>
            <a:tailEnd/>
          </a:ln>
        </p:spPr>
      </p:pic>
      <p:pic>
        <p:nvPicPr>
          <p:cNvPr id="61535" name="Picture 101" descr="mote2"/>
          <p:cNvPicPr>
            <a:picLocks noChangeAspect="1" noChangeArrowheads="1"/>
          </p:cNvPicPr>
          <p:nvPr/>
        </p:nvPicPr>
        <p:blipFill>
          <a:blip r:embed="rId11" cstate="print">
            <a:lum bright="20000" contrast="20000"/>
          </a:blip>
          <a:srcRect/>
          <a:stretch>
            <a:fillRect/>
          </a:stretch>
        </p:blipFill>
        <p:spPr bwMode="auto">
          <a:xfrm>
            <a:off x="2459038" y="5522913"/>
            <a:ext cx="241300" cy="242887"/>
          </a:xfrm>
          <a:prstGeom prst="rect">
            <a:avLst/>
          </a:prstGeom>
          <a:noFill/>
          <a:ln w="9525">
            <a:noFill/>
            <a:miter lim="800000"/>
            <a:headEnd/>
            <a:tailEnd/>
          </a:ln>
        </p:spPr>
      </p:pic>
      <p:pic>
        <p:nvPicPr>
          <p:cNvPr id="61536" name="Picture 102" descr="mote2"/>
          <p:cNvPicPr>
            <a:picLocks noChangeAspect="1" noChangeArrowheads="1"/>
          </p:cNvPicPr>
          <p:nvPr/>
        </p:nvPicPr>
        <p:blipFill>
          <a:blip r:embed="rId10" cstate="print">
            <a:lum bright="20000" contrast="20000"/>
          </a:blip>
          <a:srcRect/>
          <a:stretch>
            <a:fillRect/>
          </a:stretch>
        </p:blipFill>
        <p:spPr bwMode="auto">
          <a:xfrm>
            <a:off x="2711450" y="5648325"/>
            <a:ext cx="238125" cy="242888"/>
          </a:xfrm>
          <a:prstGeom prst="rect">
            <a:avLst/>
          </a:prstGeom>
          <a:noFill/>
          <a:ln w="9525">
            <a:noFill/>
            <a:miter lim="800000"/>
            <a:headEnd/>
            <a:tailEnd/>
          </a:ln>
        </p:spPr>
      </p:pic>
      <p:pic>
        <p:nvPicPr>
          <p:cNvPr id="61537" name="Picture 103" descr="mote2"/>
          <p:cNvPicPr>
            <a:picLocks noChangeAspect="1" noChangeArrowheads="1"/>
          </p:cNvPicPr>
          <p:nvPr/>
        </p:nvPicPr>
        <p:blipFill>
          <a:blip r:embed="rId10" cstate="print">
            <a:lum bright="20000" contrast="20000"/>
          </a:blip>
          <a:srcRect/>
          <a:stretch>
            <a:fillRect/>
          </a:stretch>
        </p:blipFill>
        <p:spPr bwMode="auto">
          <a:xfrm>
            <a:off x="2963863" y="5376863"/>
            <a:ext cx="238125" cy="242887"/>
          </a:xfrm>
          <a:prstGeom prst="rect">
            <a:avLst/>
          </a:prstGeom>
          <a:noFill/>
          <a:ln w="9525">
            <a:noFill/>
            <a:miter lim="800000"/>
            <a:headEnd/>
            <a:tailEnd/>
          </a:ln>
        </p:spPr>
      </p:pic>
      <p:pic>
        <p:nvPicPr>
          <p:cNvPr id="61538" name="Picture 104" descr="mote2"/>
          <p:cNvPicPr>
            <a:picLocks noChangeAspect="1" noChangeArrowheads="1"/>
          </p:cNvPicPr>
          <p:nvPr/>
        </p:nvPicPr>
        <p:blipFill>
          <a:blip r:embed="rId11" cstate="print">
            <a:lum bright="20000" contrast="20000"/>
          </a:blip>
          <a:srcRect/>
          <a:stretch>
            <a:fillRect/>
          </a:stretch>
        </p:blipFill>
        <p:spPr bwMode="auto">
          <a:xfrm>
            <a:off x="3286125" y="5303838"/>
            <a:ext cx="241300" cy="242887"/>
          </a:xfrm>
          <a:prstGeom prst="rect">
            <a:avLst/>
          </a:prstGeom>
          <a:noFill/>
          <a:ln w="9525">
            <a:noFill/>
            <a:miter lim="800000"/>
            <a:headEnd/>
            <a:tailEnd/>
          </a:ln>
        </p:spPr>
      </p:pic>
      <p:sp>
        <p:nvSpPr>
          <p:cNvPr id="61539" name="Line 105"/>
          <p:cNvSpPr>
            <a:spLocks noChangeShapeType="1"/>
          </p:cNvSpPr>
          <p:nvPr/>
        </p:nvSpPr>
        <p:spPr bwMode="auto">
          <a:xfrm flipH="1">
            <a:off x="4783138" y="6038850"/>
            <a:ext cx="79375" cy="290513"/>
          </a:xfrm>
          <a:prstGeom prst="line">
            <a:avLst/>
          </a:prstGeom>
          <a:noFill/>
          <a:ln w="28575">
            <a:solidFill>
              <a:srgbClr val="FFCC00"/>
            </a:solidFill>
            <a:round/>
            <a:headEnd/>
            <a:tailEnd/>
          </a:ln>
        </p:spPr>
        <p:txBody>
          <a:bodyPr wrap="none" anchor="ctr"/>
          <a:lstStyle/>
          <a:p>
            <a:endParaRPr lang="en-US"/>
          </a:p>
        </p:txBody>
      </p:sp>
      <p:pic>
        <p:nvPicPr>
          <p:cNvPr id="61540" name="Picture 106" descr="mote2"/>
          <p:cNvPicPr>
            <a:picLocks noChangeAspect="1" noChangeArrowheads="1"/>
          </p:cNvPicPr>
          <p:nvPr/>
        </p:nvPicPr>
        <p:blipFill>
          <a:blip r:embed="rId11" cstate="print">
            <a:lum bright="20000" contrast="20000"/>
          </a:blip>
          <a:srcRect/>
          <a:stretch>
            <a:fillRect/>
          </a:stretch>
        </p:blipFill>
        <p:spPr bwMode="auto">
          <a:xfrm>
            <a:off x="4738688" y="5834063"/>
            <a:ext cx="239712" cy="239712"/>
          </a:xfrm>
          <a:prstGeom prst="rect">
            <a:avLst/>
          </a:prstGeom>
          <a:noFill/>
          <a:ln w="9525">
            <a:noFill/>
            <a:miter lim="800000"/>
            <a:headEnd/>
            <a:tailEnd/>
          </a:ln>
        </p:spPr>
      </p:pic>
      <p:pic>
        <p:nvPicPr>
          <p:cNvPr id="61541" name="Picture 107" descr="mote2"/>
          <p:cNvPicPr>
            <a:picLocks noChangeAspect="1" noChangeArrowheads="1"/>
          </p:cNvPicPr>
          <p:nvPr/>
        </p:nvPicPr>
        <p:blipFill>
          <a:blip r:embed="rId11" cstate="print">
            <a:lum bright="20000" contrast="20000"/>
          </a:blip>
          <a:srcRect/>
          <a:stretch>
            <a:fillRect/>
          </a:stretch>
        </p:blipFill>
        <p:spPr bwMode="auto">
          <a:xfrm>
            <a:off x="4621213" y="6183313"/>
            <a:ext cx="241300" cy="242887"/>
          </a:xfrm>
          <a:prstGeom prst="rect">
            <a:avLst/>
          </a:prstGeom>
          <a:noFill/>
          <a:ln w="9525">
            <a:noFill/>
            <a:miter lim="800000"/>
            <a:headEnd/>
            <a:tailEnd/>
          </a:ln>
        </p:spPr>
      </p:pic>
      <p:sp>
        <p:nvSpPr>
          <p:cNvPr id="61542" name="Line 108"/>
          <p:cNvSpPr>
            <a:spLocks noChangeShapeType="1"/>
          </p:cNvSpPr>
          <p:nvPr/>
        </p:nvSpPr>
        <p:spPr bwMode="auto">
          <a:xfrm flipH="1" flipV="1">
            <a:off x="2678113" y="4938713"/>
            <a:ext cx="1574800" cy="806450"/>
          </a:xfrm>
          <a:prstGeom prst="line">
            <a:avLst/>
          </a:prstGeom>
          <a:noFill/>
          <a:ln w="57150">
            <a:solidFill>
              <a:srgbClr val="008000"/>
            </a:solidFill>
            <a:round/>
            <a:headEnd/>
            <a:tailEnd/>
          </a:ln>
        </p:spPr>
        <p:txBody>
          <a:bodyPr wrap="none" anchor="ctr"/>
          <a:lstStyle/>
          <a:p>
            <a:endParaRPr lang="en-US"/>
          </a:p>
        </p:txBody>
      </p:sp>
      <p:sp>
        <p:nvSpPr>
          <p:cNvPr id="61543" name="Line 109"/>
          <p:cNvSpPr>
            <a:spLocks noChangeShapeType="1"/>
          </p:cNvSpPr>
          <p:nvPr/>
        </p:nvSpPr>
        <p:spPr bwMode="auto">
          <a:xfrm flipH="1">
            <a:off x="2795588" y="5818188"/>
            <a:ext cx="1457325" cy="73025"/>
          </a:xfrm>
          <a:prstGeom prst="line">
            <a:avLst/>
          </a:prstGeom>
          <a:noFill/>
          <a:ln w="57150">
            <a:solidFill>
              <a:srgbClr val="008000"/>
            </a:solidFill>
            <a:round/>
            <a:headEnd/>
            <a:tailEnd/>
          </a:ln>
        </p:spPr>
        <p:txBody>
          <a:bodyPr wrap="none" anchor="ctr"/>
          <a:lstStyle/>
          <a:p>
            <a:endParaRPr lang="en-US"/>
          </a:p>
        </p:txBody>
      </p:sp>
      <p:sp>
        <p:nvSpPr>
          <p:cNvPr id="61544" name="Line 110"/>
          <p:cNvSpPr>
            <a:spLocks noChangeShapeType="1"/>
          </p:cNvSpPr>
          <p:nvPr/>
        </p:nvSpPr>
        <p:spPr bwMode="auto">
          <a:xfrm>
            <a:off x="2640013" y="4973638"/>
            <a:ext cx="77787" cy="917575"/>
          </a:xfrm>
          <a:prstGeom prst="line">
            <a:avLst/>
          </a:prstGeom>
          <a:noFill/>
          <a:ln w="57150">
            <a:solidFill>
              <a:srgbClr val="008000"/>
            </a:solidFill>
            <a:round/>
            <a:headEnd/>
            <a:tailEnd/>
          </a:ln>
        </p:spPr>
        <p:txBody>
          <a:bodyPr wrap="none" anchor="ctr"/>
          <a:lstStyle/>
          <a:p>
            <a:endParaRPr lang="en-US"/>
          </a:p>
        </p:txBody>
      </p:sp>
      <p:pic>
        <p:nvPicPr>
          <p:cNvPr id="61545" name="Picture 111" descr="Stayton"/>
          <p:cNvPicPr>
            <a:picLocks noChangeAspect="1" noChangeArrowheads="1"/>
          </p:cNvPicPr>
          <p:nvPr/>
        </p:nvPicPr>
        <p:blipFill>
          <a:blip r:embed="rId7" cstate="print"/>
          <a:srcRect/>
          <a:stretch>
            <a:fillRect/>
          </a:stretch>
        </p:blipFill>
        <p:spPr bwMode="auto">
          <a:xfrm>
            <a:off x="4133850" y="5689600"/>
            <a:ext cx="355600" cy="239713"/>
          </a:xfrm>
          <a:prstGeom prst="rect">
            <a:avLst/>
          </a:prstGeom>
          <a:noFill/>
          <a:ln w="9525">
            <a:noFill/>
            <a:miter lim="800000"/>
            <a:headEnd/>
            <a:tailEnd/>
          </a:ln>
        </p:spPr>
      </p:pic>
      <p:pic>
        <p:nvPicPr>
          <p:cNvPr id="61546" name="Picture 112" descr="Stayton"/>
          <p:cNvPicPr>
            <a:picLocks noChangeAspect="1" noChangeArrowheads="1"/>
          </p:cNvPicPr>
          <p:nvPr/>
        </p:nvPicPr>
        <p:blipFill>
          <a:blip r:embed="rId13" cstate="print"/>
          <a:srcRect/>
          <a:stretch>
            <a:fillRect/>
          </a:stretch>
        </p:blipFill>
        <p:spPr bwMode="auto">
          <a:xfrm>
            <a:off x="2560638" y="5762625"/>
            <a:ext cx="354012" cy="238125"/>
          </a:xfrm>
          <a:prstGeom prst="rect">
            <a:avLst/>
          </a:prstGeom>
          <a:noFill/>
          <a:ln w="9525">
            <a:noFill/>
            <a:miter lim="800000"/>
            <a:headEnd/>
            <a:tailEnd/>
          </a:ln>
        </p:spPr>
      </p:pic>
      <p:sp>
        <p:nvSpPr>
          <p:cNvPr id="61547" name="Text Box 113"/>
          <p:cNvSpPr txBox="1">
            <a:spLocks noChangeArrowheads="1"/>
          </p:cNvSpPr>
          <p:nvPr/>
        </p:nvSpPr>
        <p:spPr bwMode="auto">
          <a:xfrm rot="1708263" flipH="1">
            <a:off x="3148013" y="5192713"/>
            <a:ext cx="1679575" cy="396875"/>
          </a:xfrm>
          <a:prstGeom prst="rect">
            <a:avLst/>
          </a:prstGeom>
          <a:noFill/>
          <a:ln w="28575" algn="ctr">
            <a:noFill/>
            <a:miter lim="800000"/>
            <a:headEnd/>
            <a:tailEnd/>
          </a:ln>
        </p:spPr>
        <p:txBody>
          <a:bodyPr wrap="none">
            <a:spAutoFit/>
          </a:bodyPr>
          <a:lstStyle/>
          <a:p>
            <a:pPr algn="ctr" eaLnBrk="0" hangingPunct="0"/>
            <a:r>
              <a:rPr lang="en-US" sz="2000" b="1" i="0">
                <a:solidFill>
                  <a:srgbClr val="000000"/>
                </a:solidFill>
                <a:latin typeface="Arial" charset="0"/>
              </a:rPr>
              <a:t>802.11 Mesh</a:t>
            </a:r>
          </a:p>
        </p:txBody>
      </p:sp>
      <p:grpSp>
        <p:nvGrpSpPr>
          <p:cNvPr id="61548" name="Group 114"/>
          <p:cNvGrpSpPr>
            <a:grpSpLocks noChangeAspect="1"/>
          </p:cNvGrpSpPr>
          <p:nvPr/>
        </p:nvGrpSpPr>
        <p:grpSpPr bwMode="auto">
          <a:xfrm>
            <a:off x="2346325" y="5818188"/>
            <a:ext cx="214313" cy="122237"/>
            <a:chOff x="720" y="2688"/>
            <a:chExt cx="336" cy="288"/>
          </a:xfrm>
        </p:grpSpPr>
        <p:pic>
          <p:nvPicPr>
            <p:cNvPr id="61562" name="Picture 115" descr="plug"/>
            <p:cNvPicPr>
              <a:picLocks noChangeAspect="1" noChangeArrowheads="1"/>
            </p:cNvPicPr>
            <p:nvPr/>
          </p:nvPicPr>
          <p:blipFill>
            <a:blip r:embed="rId6" cstate="print"/>
            <a:srcRect/>
            <a:stretch>
              <a:fillRect/>
            </a:stretch>
          </p:blipFill>
          <p:spPr bwMode="auto">
            <a:xfrm>
              <a:off x="720" y="2688"/>
              <a:ext cx="218" cy="240"/>
            </a:xfrm>
            <a:prstGeom prst="rect">
              <a:avLst/>
            </a:prstGeom>
            <a:noFill/>
            <a:ln w="9525">
              <a:noFill/>
              <a:miter lim="800000"/>
              <a:headEnd/>
              <a:tailEnd/>
            </a:ln>
          </p:spPr>
        </p:pic>
        <p:sp>
          <p:nvSpPr>
            <p:cNvPr id="61563" name="Line 116"/>
            <p:cNvSpPr>
              <a:spLocks noChangeAspect="1" noChangeShapeType="1"/>
            </p:cNvSpPr>
            <p:nvPr/>
          </p:nvSpPr>
          <p:spPr bwMode="auto">
            <a:xfrm>
              <a:off x="816" y="2880"/>
              <a:ext cx="0" cy="96"/>
            </a:xfrm>
            <a:prstGeom prst="line">
              <a:avLst/>
            </a:prstGeom>
            <a:noFill/>
            <a:ln w="9525">
              <a:solidFill>
                <a:schemeClr val="accent1"/>
              </a:solidFill>
              <a:round/>
              <a:headEnd/>
              <a:tailEnd/>
            </a:ln>
          </p:spPr>
          <p:txBody>
            <a:bodyPr/>
            <a:lstStyle/>
            <a:p>
              <a:endParaRPr lang="en-US"/>
            </a:p>
          </p:txBody>
        </p:sp>
        <p:sp>
          <p:nvSpPr>
            <p:cNvPr id="61564" name="Line 117"/>
            <p:cNvSpPr>
              <a:spLocks noChangeAspect="1" noChangeShapeType="1"/>
            </p:cNvSpPr>
            <p:nvPr/>
          </p:nvSpPr>
          <p:spPr bwMode="auto">
            <a:xfrm>
              <a:off x="816" y="2976"/>
              <a:ext cx="240" cy="0"/>
            </a:xfrm>
            <a:prstGeom prst="line">
              <a:avLst/>
            </a:prstGeom>
            <a:noFill/>
            <a:ln w="9525">
              <a:solidFill>
                <a:schemeClr val="accent1"/>
              </a:solidFill>
              <a:round/>
              <a:headEnd/>
              <a:tailEnd/>
            </a:ln>
          </p:spPr>
          <p:txBody>
            <a:bodyPr/>
            <a:lstStyle/>
            <a:p>
              <a:endParaRPr lang="en-US"/>
            </a:p>
          </p:txBody>
        </p:sp>
      </p:grpSp>
      <p:grpSp>
        <p:nvGrpSpPr>
          <p:cNvPr id="61549" name="Group 118"/>
          <p:cNvGrpSpPr>
            <a:grpSpLocks noChangeAspect="1"/>
          </p:cNvGrpSpPr>
          <p:nvPr/>
        </p:nvGrpSpPr>
        <p:grpSpPr bwMode="auto">
          <a:xfrm flipH="1">
            <a:off x="4489450" y="5707063"/>
            <a:ext cx="212725" cy="122237"/>
            <a:chOff x="720" y="2688"/>
            <a:chExt cx="336" cy="288"/>
          </a:xfrm>
        </p:grpSpPr>
        <p:pic>
          <p:nvPicPr>
            <p:cNvPr id="61559" name="Picture 119" descr="plug"/>
            <p:cNvPicPr>
              <a:picLocks noChangeAspect="1" noChangeArrowheads="1"/>
            </p:cNvPicPr>
            <p:nvPr/>
          </p:nvPicPr>
          <p:blipFill>
            <a:blip r:embed="rId6" cstate="print"/>
            <a:srcRect/>
            <a:stretch>
              <a:fillRect/>
            </a:stretch>
          </p:blipFill>
          <p:spPr bwMode="auto">
            <a:xfrm>
              <a:off x="720" y="2688"/>
              <a:ext cx="218" cy="240"/>
            </a:xfrm>
            <a:prstGeom prst="rect">
              <a:avLst/>
            </a:prstGeom>
            <a:noFill/>
            <a:ln w="9525">
              <a:noFill/>
              <a:miter lim="800000"/>
              <a:headEnd/>
              <a:tailEnd/>
            </a:ln>
          </p:spPr>
        </p:pic>
        <p:sp>
          <p:nvSpPr>
            <p:cNvPr id="61560" name="Line 120"/>
            <p:cNvSpPr>
              <a:spLocks noChangeAspect="1" noChangeShapeType="1"/>
            </p:cNvSpPr>
            <p:nvPr/>
          </p:nvSpPr>
          <p:spPr bwMode="auto">
            <a:xfrm>
              <a:off x="816" y="2880"/>
              <a:ext cx="0" cy="96"/>
            </a:xfrm>
            <a:prstGeom prst="line">
              <a:avLst/>
            </a:prstGeom>
            <a:noFill/>
            <a:ln w="9525">
              <a:solidFill>
                <a:schemeClr val="accent1"/>
              </a:solidFill>
              <a:round/>
              <a:headEnd/>
              <a:tailEnd/>
            </a:ln>
          </p:spPr>
          <p:txBody>
            <a:bodyPr/>
            <a:lstStyle/>
            <a:p>
              <a:endParaRPr lang="en-US"/>
            </a:p>
          </p:txBody>
        </p:sp>
        <p:sp>
          <p:nvSpPr>
            <p:cNvPr id="61561" name="Line 121"/>
            <p:cNvSpPr>
              <a:spLocks noChangeAspect="1" noChangeShapeType="1"/>
            </p:cNvSpPr>
            <p:nvPr/>
          </p:nvSpPr>
          <p:spPr bwMode="auto">
            <a:xfrm>
              <a:off x="816" y="2976"/>
              <a:ext cx="240" cy="0"/>
            </a:xfrm>
            <a:prstGeom prst="line">
              <a:avLst/>
            </a:prstGeom>
            <a:noFill/>
            <a:ln w="9525">
              <a:solidFill>
                <a:schemeClr val="accent1"/>
              </a:solidFill>
              <a:round/>
              <a:headEnd/>
              <a:tailEnd/>
            </a:ln>
          </p:spPr>
          <p:txBody>
            <a:bodyPr/>
            <a:lstStyle/>
            <a:p>
              <a:endParaRPr lang="en-US"/>
            </a:p>
          </p:txBody>
        </p:sp>
      </p:grpSp>
      <p:pic>
        <p:nvPicPr>
          <p:cNvPr id="61550" name="Picture 122" descr="Stayton"/>
          <p:cNvPicPr>
            <a:picLocks noChangeAspect="1" noChangeArrowheads="1"/>
          </p:cNvPicPr>
          <p:nvPr/>
        </p:nvPicPr>
        <p:blipFill>
          <a:blip r:embed="rId14" cstate="print"/>
          <a:srcRect/>
          <a:stretch>
            <a:fillRect/>
          </a:stretch>
        </p:blipFill>
        <p:spPr bwMode="auto">
          <a:xfrm>
            <a:off x="2616200" y="4808538"/>
            <a:ext cx="355600" cy="238125"/>
          </a:xfrm>
          <a:prstGeom prst="rect">
            <a:avLst/>
          </a:prstGeom>
          <a:noFill/>
          <a:ln w="9525">
            <a:noFill/>
            <a:miter lim="800000"/>
            <a:headEnd/>
            <a:tailEnd/>
          </a:ln>
        </p:spPr>
      </p:pic>
      <p:sp>
        <p:nvSpPr>
          <p:cNvPr id="61551" name="Freeform 123"/>
          <p:cNvSpPr>
            <a:spLocks/>
          </p:cNvSpPr>
          <p:nvPr/>
        </p:nvSpPr>
        <p:spPr bwMode="auto">
          <a:xfrm rot="243802" flipH="1">
            <a:off x="2247900" y="4276725"/>
            <a:ext cx="2416175" cy="1590675"/>
          </a:xfrm>
          <a:custGeom>
            <a:avLst/>
            <a:gdLst>
              <a:gd name="T0" fmla="*/ 630006 w 2792"/>
              <a:gd name="T1" fmla="*/ 1468315 h 2392"/>
              <a:gd name="T2" fmla="*/ 214617 w 2792"/>
              <a:gd name="T3" fmla="*/ 1468315 h 2392"/>
              <a:gd name="T4" fmla="*/ 1917709 w 2792"/>
              <a:gd name="T5" fmla="*/ 734158 h 2392"/>
              <a:gd name="T6" fmla="*/ 1959248 w 2792"/>
              <a:gd name="T7" fmla="*/ 159599 h 2392"/>
              <a:gd name="T8" fmla="*/ 2416175 w 2792"/>
              <a:gd name="T9" fmla="*/ 0 h 2392"/>
              <a:gd name="T10" fmla="*/ 0 60000 65536"/>
              <a:gd name="T11" fmla="*/ 0 60000 65536"/>
              <a:gd name="T12" fmla="*/ 0 60000 65536"/>
              <a:gd name="T13" fmla="*/ 0 60000 65536"/>
              <a:gd name="T14" fmla="*/ 0 60000 65536"/>
              <a:gd name="T15" fmla="*/ 0 w 2792"/>
              <a:gd name="T16" fmla="*/ 0 h 2392"/>
              <a:gd name="T17" fmla="*/ 2792 w 2792"/>
              <a:gd name="T18" fmla="*/ 2392 h 2392"/>
            </a:gdLst>
            <a:ahLst/>
            <a:cxnLst>
              <a:cxn ang="T10">
                <a:pos x="T0" y="T1"/>
              </a:cxn>
              <a:cxn ang="T11">
                <a:pos x="T2" y="T3"/>
              </a:cxn>
              <a:cxn ang="T12">
                <a:pos x="T4" y="T5"/>
              </a:cxn>
              <a:cxn ang="T13">
                <a:pos x="T6" y="T7"/>
              </a:cxn>
              <a:cxn ang="T14">
                <a:pos x="T8" y="T9"/>
              </a:cxn>
            </a:cxnLst>
            <a:rect l="T15" t="T16" r="T17" b="T18"/>
            <a:pathLst>
              <a:path w="2792" h="2392">
                <a:moveTo>
                  <a:pt x="728" y="2208"/>
                </a:moveTo>
                <a:cubicBezTo>
                  <a:pt x="364" y="2300"/>
                  <a:pt x="0" y="2392"/>
                  <a:pt x="248" y="2208"/>
                </a:cubicBezTo>
                <a:cubicBezTo>
                  <a:pt x="496" y="2024"/>
                  <a:pt x="1880" y="1432"/>
                  <a:pt x="2216" y="1104"/>
                </a:cubicBezTo>
                <a:cubicBezTo>
                  <a:pt x="2552" y="776"/>
                  <a:pt x="2168" y="424"/>
                  <a:pt x="2264" y="240"/>
                </a:cubicBezTo>
                <a:cubicBezTo>
                  <a:pt x="2360" y="56"/>
                  <a:pt x="2576" y="28"/>
                  <a:pt x="2792" y="0"/>
                </a:cubicBezTo>
              </a:path>
            </a:pathLst>
          </a:custGeom>
          <a:noFill/>
          <a:ln w="38100" cap="flat" cmpd="sng">
            <a:solidFill>
              <a:srgbClr val="FF3300"/>
            </a:solidFill>
            <a:prstDash val="solid"/>
            <a:round/>
            <a:headEnd type="none" w="med" len="med"/>
            <a:tailEnd type="triangle" w="lg" len="lg"/>
          </a:ln>
        </p:spPr>
        <p:txBody>
          <a:bodyPr wrap="none" anchor="ctr"/>
          <a:lstStyle/>
          <a:p>
            <a:endParaRPr lang="en-US"/>
          </a:p>
        </p:txBody>
      </p:sp>
      <p:sp>
        <p:nvSpPr>
          <p:cNvPr id="61552" name="Oval 124"/>
          <p:cNvSpPr>
            <a:spLocks noChangeArrowheads="1"/>
          </p:cNvSpPr>
          <p:nvPr/>
        </p:nvSpPr>
        <p:spPr bwMode="auto">
          <a:xfrm flipH="1">
            <a:off x="2616200" y="4754563"/>
            <a:ext cx="395288" cy="328612"/>
          </a:xfrm>
          <a:prstGeom prst="ellipse">
            <a:avLst/>
          </a:prstGeom>
          <a:solidFill>
            <a:srgbClr val="33CC33">
              <a:alpha val="36078"/>
            </a:srgbClr>
          </a:solidFill>
          <a:ln w="28575" algn="ctr">
            <a:noFill/>
            <a:round/>
            <a:headEnd/>
            <a:tailEnd/>
          </a:ln>
        </p:spPr>
        <p:txBody>
          <a:bodyPr wrap="none" anchor="ctr"/>
          <a:lstStyle/>
          <a:p>
            <a:endParaRPr lang="en-US"/>
          </a:p>
        </p:txBody>
      </p:sp>
      <p:sp>
        <p:nvSpPr>
          <p:cNvPr id="61553" name="Text Box 125"/>
          <p:cNvSpPr txBox="1">
            <a:spLocks noChangeArrowheads="1"/>
          </p:cNvSpPr>
          <p:nvPr/>
        </p:nvSpPr>
        <p:spPr bwMode="auto">
          <a:xfrm flipH="1">
            <a:off x="3463925" y="4238625"/>
            <a:ext cx="1739900" cy="3048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1400" b="1" i="0">
                <a:latin typeface="Arial" charset="0"/>
              </a:rPr>
              <a:t>Intranet isolation</a:t>
            </a:r>
          </a:p>
        </p:txBody>
      </p:sp>
      <p:sp>
        <p:nvSpPr>
          <p:cNvPr id="61554" name="Line 126"/>
          <p:cNvSpPr>
            <a:spLocks noChangeShapeType="1"/>
          </p:cNvSpPr>
          <p:nvPr/>
        </p:nvSpPr>
        <p:spPr bwMode="auto">
          <a:xfrm flipH="1">
            <a:off x="2984500" y="4338638"/>
            <a:ext cx="419100" cy="201612"/>
          </a:xfrm>
          <a:prstGeom prst="line">
            <a:avLst/>
          </a:prstGeom>
          <a:noFill/>
          <a:ln w="25400">
            <a:solidFill>
              <a:schemeClr val="bg2"/>
            </a:solidFill>
            <a:round/>
            <a:headEnd type="none" w="sm" len="sm"/>
            <a:tailEnd type="triangle" w="lg" len="lg"/>
          </a:ln>
        </p:spPr>
        <p:txBody>
          <a:bodyPr/>
          <a:lstStyle/>
          <a:p>
            <a:endParaRPr lang="en-US"/>
          </a:p>
        </p:txBody>
      </p:sp>
      <p:sp>
        <p:nvSpPr>
          <p:cNvPr id="61555" name="Text Box 127"/>
          <p:cNvSpPr txBox="1">
            <a:spLocks noChangeArrowheads="1"/>
          </p:cNvSpPr>
          <p:nvPr/>
        </p:nvSpPr>
        <p:spPr bwMode="auto">
          <a:xfrm flipH="1">
            <a:off x="3343275" y="4591050"/>
            <a:ext cx="1739900" cy="30480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1400" b="1" i="0">
                <a:latin typeface="Arial" charset="0"/>
              </a:rPr>
              <a:t>Root Node</a:t>
            </a:r>
          </a:p>
        </p:txBody>
      </p:sp>
      <p:sp>
        <p:nvSpPr>
          <p:cNvPr id="61556" name="Line 128"/>
          <p:cNvSpPr>
            <a:spLocks noChangeShapeType="1"/>
          </p:cNvSpPr>
          <p:nvPr/>
        </p:nvSpPr>
        <p:spPr bwMode="auto">
          <a:xfrm flipH="1">
            <a:off x="2863850" y="4691063"/>
            <a:ext cx="420688" cy="201612"/>
          </a:xfrm>
          <a:prstGeom prst="line">
            <a:avLst/>
          </a:prstGeom>
          <a:noFill/>
          <a:ln w="25400">
            <a:solidFill>
              <a:schemeClr val="bg2"/>
            </a:solidFill>
            <a:round/>
            <a:headEnd type="none" w="sm" len="sm"/>
            <a:tailEnd type="triangle" w="lg" len="lg"/>
          </a:ln>
        </p:spPr>
        <p:txBody>
          <a:bodyPr/>
          <a:lstStyle/>
          <a:p>
            <a:endParaRPr lang="en-US"/>
          </a:p>
        </p:txBody>
      </p:sp>
      <p:sp>
        <p:nvSpPr>
          <p:cNvPr id="61557" name="Line 129"/>
          <p:cNvSpPr>
            <a:spLocks noChangeShapeType="1"/>
          </p:cNvSpPr>
          <p:nvPr/>
        </p:nvSpPr>
        <p:spPr bwMode="auto">
          <a:xfrm flipH="1">
            <a:off x="4953000" y="5310188"/>
            <a:ext cx="1627188" cy="23812"/>
          </a:xfrm>
          <a:prstGeom prst="line">
            <a:avLst/>
          </a:prstGeom>
          <a:noFill/>
          <a:ln w="25400">
            <a:solidFill>
              <a:srgbClr val="00FF00"/>
            </a:solidFill>
            <a:round/>
            <a:headEnd type="none" w="sm" len="sm"/>
            <a:tailEnd type="triangle" w="lg" len="lg"/>
          </a:ln>
        </p:spPr>
        <p:txBody>
          <a:bodyPr/>
          <a:lstStyle/>
          <a:p>
            <a:endParaRPr lang="en-US"/>
          </a:p>
        </p:txBody>
      </p:sp>
      <p:sp>
        <p:nvSpPr>
          <p:cNvPr id="61558" name="Rectangle 130"/>
          <p:cNvSpPr>
            <a:spLocks noGrp="1" noChangeArrowheads="1"/>
          </p:cNvSpPr>
          <p:nvPr>
            <p:ph type="body" idx="1"/>
          </p:nvPr>
        </p:nvSpPr>
        <p:spPr>
          <a:xfrm>
            <a:off x="381000" y="1371600"/>
            <a:ext cx="7772400" cy="2438400"/>
          </a:xfrm>
        </p:spPr>
        <p:txBody>
          <a:bodyPr/>
          <a:lstStyle/>
          <a:p>
            <a:pPr marL="285750" indent="-285750" eaLnBrk="1" hangingPunct="1">
              <a:lnSpc>
                <a:spcPct val="80000"/>
              </a:lnSpc>
            </a:pPr>
            <a:r>
              <a:rPr lang="en-US" smtClean="0"/>
              <a:t>Equipment failures in production fabs is very costly </a:t>
            </a:r>
          </a:p>
          <a:p>
            <a:pPr marL="685800" lvl="1" indent="-228600" eaLnBrk="1" hangingPunct="1">
              <a:lnSpc>
                <a:spcPct val="80000"/>
              </a:lnSpc>
            </a:pPr>
            <a:r>
              <a:rPr lang="en-US" smtClean="0"/>
              <a:t>Predict and perform preemptive maintenance </a:t>
            </a:r>
          </a:p>
          <a:p>
            <a:pPr marL="285750" indent="-285750" eaLnBrk="1" hangingPunct="1">
              <a:lnSpc>
                <a:spcPct val="80000"/>
              </a:lnSpc>
            </a:pPr>
            <a:r>
              <a:rPr lang="en-US" smtClean="0"/>
              <a:t>Typical fab has ~5,000 vibration sensors</a:t>
            </a:r>
          </a:p>
          <a:p>
            <a:pPr marL="685800" lvl="1" indent="-228600" eaLnBrk="1" hangingPunct="1">
              <a:lnSpc>
                <a:spcPct val="80000"/>
              </a:lnSpc>
            </a:pPr>
            <a:r>
              <a:rPr lang="en-US" smtClean="0"/>
              <a:t>Pumps, scrubbers, …</a:t>
            </a:r>
          </a:p>
          <a:p>
            <a:pPr marL="685800" lvl="1" indent="-228600" eaLnBrk="1" hangingPunct="1">
              <a:lnSpc>
                <a:spcPct val="80000"/>
              </a:lnSpc>
            </a:pPr>
            <a:r>
              <a:rPr lang="en-US" smtClean="0"/>
              <a:t>Electricians collect data by hand few times a year</a:t>
            </a:r>
          </a:p>
          <a:p>
            <a:pPr marL="685800" lvl="1" indent="-228600" eaLnBrk="1" hangingPunct="1">
              <a:lnSpc>
                <a:spcPct val="80000"/>
              </a:lnSpc>
            </a:pPr>
            <a:r>
              <a:rPr lang="en-US" smtClean="0"/>
              <a:t>Sample: 10’s kilohertz, high precision, few seconds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p:txBody>
          <a:bodyPr/>
          <a:lstStyle/>
          <a:p>
            <a:pPr eaLnBrk="1" hangingPunct="1"/>
            <a:r>
              <a:rPr lang="en-US" smtClean="0"/>
              <a:t>Revolutionary Applications</a:t>
            </a:r>
          </a:p>
        </p:txBody>
      </p:sp>
      <p:sp>
        <p:nvSpPr>
          <p:cNvPr id="7174" name="Rectangle 3"/>
          <p:cNvSpPr>
            <a:spLocks noGrp="1" noChangeArrowheads="1"/>
          </p:cNvSpPr>
          <p:nvPr>
            <p:ph type="body" idx="1"/>
          </p:nvPr>
        </p:nvSpPr>
        <p:spPr>
          <a:xfrm>
            <a:off x="533400" y="1371600"/>
            <a:ext cx="7924800" cy="5257800"/>
          </a:xfrm>
        </p:spPr>
        <p:txBody>
          <a:bodyPr/>
          <a:lstStyle/>
          <a:p>
            <a:pPr marL="285750" indent="-285750" eaLnBrk="1" hangingPunct="1">
              <a:lnSpc>
                <a:spcPct val="80000"/>
              </a:lnSpc>
            </a:pPr>
            <a:r>
              <a:rPr lang="en-US" smtClean="0"/>
              <a:t>Monitoring Spaces</a:t>
            </a:r>
          </a:p>
          <a:p>
            <a:pPr marL="685800" lvl="1" indent="-228600" eaLnBrk="1" hangingPunct="1">
              <a:lnSpc>
                <a:spcPct val="80000"/>
              </a:lnSpc>
            </a:pPr>
            <a:r>
              <a:rPr lang="en-US" smtClean="0"/>
              <a:t>Env. Monitoring, Conservation biology, ...</a:t>
            </a:r>
          </a:p>
          <a:p>
            <a:pPr marL="685800" lvl="1" indent="-228600" eaLnBrk="1" hangingPunct="1">
              <a:lnSpc>
                <a:spcPct val="80000"/>
              </a:lnSpc>
            </a:pPr>
            <a:r>
              <a:rPr lang="en-US" i="1" smtClean="0"/>
              <a:t>Precision agriculture, </a:t>
            </a:r>
          </a:p>
          <a:p>
            <a:pPr marL="685800" lvl="1" indent="-228600" eaLnBrk="1" hangingPunct="1">
              <a:lnSpc>
                <a:spcPct val="80000"/>
              </a:lnSpc>
            </a:pPr>
            <a:r>
              <a:rPr lang="en-US" i="1" smtClean="0"/>
              <a:t>built environment comfort &amp; efficiency ... </a:t>
            </a:r>
          </a:p>
          <a:p>
            <a:pPr marL="685800" lvl="1" indent="-228600" eaLnBrk="1" hangingPunct="1">
              <a:lnSpc>
                <a:spcPct val="80000"/>
              </a:lnSpc>
            </a:pPr>
            <a:r>
              <a:rPr lang="en-US" i="1" smtClean="0"/>
              <a:t>alarms, security, surveillance, treaty verification ...</a:t>
            </a:r>
          </a:p>
          <a:p>
            <a:pPr marL="285750" indent="-285750" eaLnBrk="1" hangingPunct="1">
              <a:lnSpc>
                <a:spcPct val="80000"/>
              </a:lnSpc>
            </a:pPr>
            <a:r>
              <a:rPr lang="en-US" smtClean="0"/>
              <a:t>Monitoring Things</a:t>
            </a:r>
          </a:p>
          <a:p>
            <a:pPr marL="685800" lvl="1" indent="-228600" eaLnBrk="1" hangingPunct="1">
              <a:lnSpc>
                <a:spcPct val="80000"/>
              </a:lnSpc>
            </a:pPr>
            <a:r>
              <a:rPr lang="en-US" i="1" smtClean="0"/>
              <a:t>condition-based maintenance</a:t>
            </a:r>
          </a:p>
          <a:p>
            <a:pPr marL="685800" lvl="1" indent="-228600" eaLnBrk="1" hangingPunct="1">
              <a:lnSpc>
                <a:spcPct val="80000"/>
              </a:lnSpc>
            </a:pPr>
            <a:r>
              <a:rPr lang="en-US" i="1" smtClean="0"/>
              <a:t>disaster management</a:t>
            </a:r>
          </a:p>
          <a:p>
            <a:pPr marL="685800" lvl="1" indent="-228600" eaLnBrk="1" hangingPunct="1">
              <a:lnSpc>
                <a:spcPct val="80000"/>
              </a:lnSpc>
            </a:pPr>
            <a:r>
              <a:rPr lang="en-US" i="1" smtClean="0"/>
              <a:t>urban terrain mapping &amp; monitoring</a:t>
            </a:r>
          </a:p>
          <a:p>
            <a:pPr marL="285750" indent="-285750" eaLnBrk="1" hangingPunct="1">
              <a:lnSpc>
                <a:spcPct val="80000"/>
              </a:lnSpc>
            </a:pPr>
            <a:r>
              <a:rPr lang="en-US" smtClean="0"/>
              <a:t>Interactive Environments</a:t>
            </a:r>
          </a:p>
          <a:p>
            <a:pPr marL="685800" lvl="1" indent="-228600" eaLnBrk="1" hangingPunct="1">
              <a:lnSpc>
                <a:spcPct val="80000"/>
              </a:lnSpc>
            </a:pPr>
            <a:r>
              <a:rPr lang="en-US" smtClean="0"/>
              <a:t>Ubiquitous computing</a:t>
            </a:r>
          </a:p>
          <a:p>
            <a:pPr marL="685800" lvl="1" indent="-228600" eaLnBrk="1" hangingPunct="1">
              <a:lnSpc>
                <a:spcPct val="80000"/>
              </a:lnSpc>
            </a:pPr>
            <a:r>
              <a:rPr lang="en-US" smtClean="0"/>
              <a:t>handicap assistance</a:t>
            </a:r>
          </a:p>
          <a:p>
            <a:pPr lvl="2" eaLnBrk="1" hangingPunct="1">
              <a:lnSpc>
                <a:spcPct val="80000"/>
              </a:lnSpc>
            </a:pPr>
            <a:r>
              <a:rPr lang="en-US" i="1" smtClean="0"/>
              <a:t>home/elder care</a:t>
            </a:r>
          </a:p>
          <a:p>
            <a:pPr lvl="2" eaLnBrk="1" hangingPunct="1">
              <a:lnSpc>
                <a:spcPct val="80000"/>
              </a:lnSpc>
            </a:pPr>
            <a:r>
              <a:rPr lang="en-US" i="1" smtClean="0"/>
              <a:t>asset tracking</a:t>
            </a:r>
          </a:p>
          <a:p>
            <a:pPr marL="285750" indent="-285750" eaLnBrk="1" hangingPunct="1">
              <a:lnSpc>
                <a:spcPct val="80000"/>
              </a:lnSpc>
            </a:pPr>
            <a:r>
              <a:rPr lang="en-US" smtClean="0"/>
              <a:t>Integrated robotics</a:t>
            </a:r>
          </a:p>
          <a:p>
            <a:pPr marL="685800" lvl="1" indent="-228600" eaLnBrk="1" hangingPunct="1">
              <a:lnSpc>
                <a:spcPct val="80000"/>
              </a:lnSpc>
            </a:pPr>
            <a:endParaRPr lang="en-US" smtClean="0"/>
          </a:p>
          <a:p>
            <a:pPr marL="685800" lvl="1" indent="-228600" eaLnBrk="1" hangingPunct="1">
              <a:lnSpc>
                <a:spcPct val="80000"/>
              </a:lnSpc>
            </a:pPr>
            <a:endParaRPr lang="en-US" smtClean="0"/>
          </a:p>
          <a:p>
            <a:pPr marL="285750" indent="-285750" eaLnBrk="1" hangingPunct="1">
              <a:lnSpc>
                <a:spcPct val="80000"/>
              </a:lnSpc>
            </a:pPr>
            <a:endParaRPr lang="en-US" i="1" smtClean="0"/>
          </a:p>
        </p:txBody>
      </p:sp>
      <p:pic>
        <p:nvPicPr>
          <p:cNvPr id="7175" name="Picture 4" descr="env-gradient"/>
          <p:cNvPicPr>
            <a:picLocks noChangeAspect="1" noChangeArrowheads="1"/>
          </p:cNvPicPr>
          <p:nvPr/>
        </p:nvPicPr>
        <p:blipFill>
          <a:blip r:embed="rId4" cstate="print"/>
          <a:srcRect/>
          <a:stretch>
            <a:fillRect/>
          </a:stretch>
        </p:blipFill>
        <p:spPr bwMode="auto">
          <a:xfrm>
            <a:off x="6172200" y="228600"/>
            <a:ext cx="2155825" cy="887413"/>
          </a:xfrm>
          <a:prstGeom prst="rect">
            <a:avLst/>
          </a:prstGeom>
          <a:noFill/>
          <a:ln w="9525">
            <a:noFill/>
            <a:miter lim="800000"/>
            <a:headEnd/>
            <a:tailEnd/>
          </a:ln>
        </p:spPr>
      </p:pic>
      <p:pic>
        <p:nvPicPr>
          <p:cNvPr id="7176" name="Picture 5" descr="ant-with-patch-small"/>
          <p:cNvPicPr>
            <a:picLocks noChangeAspect="1" noChangeArrowheads="1"/>
          </p:cNvPicPr>
          <p:nvPr/>
        </p:nvPicPr>
        <p:blipFill>
          <a:blip r:embed="rId5" cstate="print"/>
          <a:srcRect/>
          <a:stretch>
            <a:fillRect/>
          </a:stretch>
        </p:blipFill>
        <p:spPr bwMode="auto">
          <a:xfrm>
            <a:off x="7696200" y="381000"/>
            <a:ext cx="1373188" cy="1828800"/>
          </a:xfrm>
          <a:prstGeom prst="rect">
            <a:avLst/>
          </a:prstGeom>
          <a:noFill/>
          <a:ln w="9525">
            <a:noFill/>
            <a:miter lim="800000"/>
            <a:headEnd/>
            <a:tailEnd/>
          </a:ln>
        </p:spPr>
      </p:pic>
      <p:grpSp>
        <p:nvGrpSpPr>
          <p:cNvPr id="7177" name="Group 6"/>
          <p:cNvGrpSpPr>
            <a:grpSpLocks/>
          </p:cNvGrpSpPr>
          <p:nvPr/>
        </p:nvGrpSpPr>
        <p:grpSpPr bwMode="auto">
          <a:xfrm>
            <a:off x="7467600" y="1981200"/>
            <a:ext cx="1676400" cy="990600"/>
            <a:chOff x="1344" y="2400"/>
            <a:chExt cx="3264" cy="1800"/>
          </a:xfrm>
        </p:grpSpPr>
        <p:pic>
          <p:nvPicPr>
            <p:cNvPr id="7185" name="Picture 7" descr="mountain"/>
            <p:cNvPicPr>
              <a:picLocks noChangeAspect="1" noChangeArrowheads="1"/>
            </p:cNvPicPr>
            <p:nvPr/>
          </p:nvPicPr>
          <p:blipFill>
            <a:blip r:embed="rId6" cstate="print"/>
            <a:srcRect/>
            <a:stretch>
              <a:fillRect/>
            </a:stretch>
          </p:blipFill>
          <p:spPr bwMode="auto">
            <a:xfrm>
              <a:off x="1344" y="2400"/>
              <a:ext cx="3264" cy="1800"/>
            </a:xfrm>
            <a:prstGeom prst="rect">
              <a:avLst/>
            </a:prstGeom>
            <a:noFill/>
            <a:ln w="9525">
              <a:noFill/>
              <a:miter lim="800000"/>
              <a:headEnd/>
              <a:tailEnd/>
            </a:ln>
          </p:spPr>
        </p:pic>
        <p:sp>
          <p:nvSpPr>
            <p:cNvPr id="7186" name="Oval 8"/>
            <p:cNvSpPr>
              <a:spLocks noChangeArrowheads="1"/>
            </p:cNvSpPr>
            <p:nvPr/>
          </p:nvSpPr>
          <p:spPr bwMode="auto">
            <a:xfrm>
              <a:off x="1680" y="388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87" name="Oval 9"/>
            <p:cNvSpPr>
              <a:spLocks noChangeArrowheads="1"/>
            </p:cNvSpPr>
            <p:nvPr/>
          </p:nvSpPr>
          <p:spPr bwMode="auto">
            <a:xfrm>
              <a:off x="2064" y="388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88" name="Oval 10"/>
            <p:cNvSpPr>
              <a:spLocks noChangeArrowheads="1"/>
            </p:cNvSpPr>
            <p:nvPr/>
          </p:nvSpPr>
          <p:spPr bwMode="auto">
            <a:xfrm>
              <a:off x="3120" y="369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89" name="Oval 11"/>
            <p:cNvSpPr>
              <a:spLocks noChangeArrowheads="1"/>
            </p:cNvSpPr>
            <p:nvPr/>
          </p:nvSpPr>
          <p:spPr bwMode="auto">
            <a:xfrm>
              <a:off x="2496" y="4032"/>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90" name="Oval 12"/>
            <p:cNvSpPr>
              <a:spLocks noChangeArrowheads="1"/>
            </p:cNvSpPr>
            <p:nvPr/>
          </p:nvSpPr>
          <p:spPr bwMode="auto">
            <a:xfrm>
              <a:off x="2208" y="369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91" name="Oval 13"/>
            <p:cNvSpPr>
              <a:spLocks noChangeArrowheads="1"/>
            </p:cNvSpPr>
            <p:nvPr/>
          </p:nvSpPr>
          <p:spPr bwMode="auto">
            <a:xfrm>
              <a:off x="2640" y="3840"/>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92" name="Oval 14"/>
            <p:cNvSpPr>
              <a:spLocks noChangeArrowheads="1"/>
            </p:cNvSpPr>
            <p:nvPr/>
          </p:nvSpPr>
          <p:spPr bwMode="auto">
            <a:xfrm>
              <a:off x="3408" y="393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93" name="Oval 15"/>
            <p:cNvSpPr>
              <a:spLocks noChangeArrowheads="1"/>
            </p:cNvSpPr>
            <p:nvPr/>
          </p:nvSpPr>
          <p:spPr bwMode="auto">
            <a:xfrm>
              <a:off x="4272" y="364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94" name="Oval 16"/>
            <p:cNvSpPr>
              <a:spLocks noChangeArrowheads="1"/>
            </p:cNvSpPr>
            <p:nvPr/>
          </p:nvSpPr>
          <p:spPr bwMode="auto">
            <a:xfrm>
              <a:off x="3840" y="369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95" name="Oval 17"/>
            <p:cNvSpPr>
              <a:spLocks noChangeArrowheads="1"/>
            </p:cNvSpPr>
            <p:nvPr/>
          </p:nvSpPr>
          <p:spPr bwMode="auto">
            <a:xfrm>
              <a:off x="3888" y="3984"/>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96" name="Oval 18"/>
            <p:cNvSpPr>
              <a:spLocks noChangeArrowheads="1"/>
            </p:cNvSpPr>
            <p:nvPr/>
          </p:nvSpPr>
          <p:spPr bwMode="auto">
            <a:xfrm>
              <a:off x="2640" y="3600"/>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97" name="Oval 19"/>
            <p:cNvSpPr>
              <a:spLocks noChangeArrowheads="1"/>
            </p:cNvSpPr>
            <p:nvPr/>
          </p:nvSpPr>
          <p:spPr bwMode="auto">
            <a:xfrm>
              <a:off x="1872" y="4032"/>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98" name="Oval 20"/>
            <p:cNvSpPr>
              <a:spLocks noChangeArrowheads="1"/>
            </p:cNvSpPr>
            <p:nvPr/>
          </p:nvSpPr>
          <p:spPr bwMode="auto">
            <a:xfrm>
              <a:off x="1680" y="3552"/>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199" name="Oval 21"/>
            <p:cNvSpPr>
              <a:spLocks noChangeArrowheads="1"/>
            </p:cNvSpPr>
            <p:nvPr/>
          </p:nvSpPr>
          <p:spPr bwMode="auto">
            <a:xfrm>
              <a:off x="3312" y="345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200" name="Oval 22"/>
            <p:cNvSpPr>
              <a:spLocks noChangeArrowheads="1"/>
            </p:cNvSpPr>
            <p:nvPr/>
          </p:nvSpPr>
          <p:spPr bwMode="auto">
            <a:xfrm>
              <a:off x="2256" y="3456"/>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201" name="Oval 23"/>
            <p:cNvSpPr>
              <a:spLocks noChangeArrowheads="1"/>
            </p:cNvSpPr>
            <p:nvPr/>
          </p:nvSpPr>
          <p:spPr bwMode="auto">
            <a:xfrm>
              <a:off x="3696" y="3504"/>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202" name="Oval 24"/>
            <p:cNvSpPr>
              <a:spLocks noChangeArrowheads="1"/>
            </p:cNvSpPr>
            <p:nvPr/>
          </p:nvSpPr>
          <p:spPr bwMode="auto">
            <a:xfrm>
              <a:off x="4464" y="3408"/>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203" name="Line 25"/>
            <p:cNvSpPr>
              <a:spLocks noChangeShapeType="1"/>
            </p:cNvSpPr>
            <p:nvPr/>
          </p:nvSpPr>
          <p:spPr bwMode="auto">
            <a:xfrm>
              <a:off x="1680" y="3600"/>
              <a:ext cx="0" cy="288"/>
            </a:xfrm>
            <a:prstGeom prst="line">
              <a:avLst/>
            </a:prstGeom>
            <a:noFill/>
            <a:ln w="28575">
              <a:solidFill>
                <a:schemeClr val="bg1"/>
              </a:solidFill>
              <a:round/>
              <a:headEnd/>
              <a:tailEnd/>
            </a:ln>
          </p:spPr>
          <p:txBody>
            <a:bodyPr wrap="none" anchor="ctr"/>
            <a:lstStyle/>
            <a:p>
              <a:endParaRPr lang="en-US"/>
            </a:p>
          </p:txBody>
        </p:sp>
        <p:sp>
          <p:nvSpPr>
            <p:cNvPr id="7204" name="Line 26"/>
            <p:cNvSpPr>
              <a:spLocks noChangeShapeType="1"/>
            </p:cNvSpPr>
            <p:nvPr/>
          </p:nvSpPr>
          <p:spPr bwMode="auto">
            <a:xfrm flipH="1">
              <a:off x="2112" y="3744"/>
              <a:ext cx="96" cy="144"/>
            </a:xfrm>
            <a:prstGeom prst="line">
              <a:avLst/>
            </a:prstGeom>
            <a:noFill/>
            <a:ln w="28575">
              <a:solidFill>
                <a:schemeClr val="bg1"/>
              </a:solidFill>
              <a:round/>
              <a:headEnd/>
              <a:tailEnd/>
            </a:ln>
          </p:spPr>
          <p:txBody>
            <a:bodyPr wrap="none" anchor="ctr"/>
            <a:lstStyle/>
            <a:p>
              <a:endParaRPr lang="en-US"/>
            </a:p>
          </p:txBody>
        </p:sp>
        <p:sp>
          <p:nvSpPr>
            <p:cNvPr id="7205" name="Line 27"/>
            <p:cNvSpPr>
              <a:spLocks noChangeShapeType="1"/>
            </p:cNvSpPr>
            <p:nvPr/>
          </p:nvSpPr>
          <p:spPr bwMode="auto">
            <a:xfrm>
              <a:off x="1728" y="3936"/>
              <a:ext cx="144" cy="96"/>
            </a:xfrm>
            <a:prstGeom prst="line">
              <a:avLst/>
            </a:prstGeom>
            <a:noFill/>
            <a:ln w="28575">
              <a:solidFill>
                <a:schemeClr val="bg1"/>
              </a:solidFill>
              <a:round/>
              <a:headEnd/>
              <a:tailEnd/>
            </a:ln>
          </p:spPr>
          <p:txBody>
            <a:bodyPr wrap="none" anchor="ctr"/>
            <a:lstStyle/>
            <a:p>
              <a:endParaRPr lang="en-US"/>
            </a:p>
          </p:txBody>
        </p:sp>
        <p:sp>
          <p:nvSpPr>
            <p:cNvPr id="7206" name="Line 28"/>
            <p:cNvSpPr>
              <a:spLocks noChangeShapeType="1"/>
            </p:cNvSpPr>
            <p:nvPr/>
          </p:nvSpPr>
          <p:spPr bwMode="auto">
            <a:xfrm flipH="1">
              <a:off x="1920" y="3936"/>
              <a:ext cx="144" cy="96"/>
            </a:xfrm>
            <a:prstGeom prst="line">
              <a:avLst/>
            </a:prstGeom>
            <a:noFill/>
            <a:ln w="28575">
              <a:solidFill>
                <a:schemeClr val="bg1"/>
              </a:solidFill>
              <a:round/>
              <a:headEnd/>
              <a:tailEnd/>
            </a:ln>
          </p:spPr>
          <p:txBody>
            <a:bodyPr wrap="none" anchor="ctr"/>
            <a:lstStyle/>
            <a:p>
              <a:endParaRPr lang="en-US"/>
            </a:p>
          </p:txBody>
        </p:sp>
        <p:sp>
          <p:nvSpPr>
            <p:cNvPr id="7207" name="Line 29"/>
            <p:cNvSpPr>
              <a:spLocks noChangeShapeType="1"/>
            </p:cNvSpPr>
            <p:nvPr/>
          </p:nvSpPr>
          <p:spPr bwMode="auto">
            <a:xfrm>
              <a:off x="2256" y="3504"/>
              <a:ext cx="0" cy="192"/>
            </a:xfrm>
            <a:prstGeom prst="line">
              <a:avLst/>
            </a:prstGeom>
            <a:noFill/>
            <a:ln w="28575">
              <a:solidFill>
                <a:schemeClr val="bg1"/>
              </a:solidFill>
              <a:round/>
              <a:headEnd/>
              <a:tailEnd/>
            </a:ln>
          </p:spPr>
          <p:txBody>
            <a:bodyPr wrap="none" anchor="ctr"/>
            <a:lstStyle/>
            <a:p>
              <a:endParaRPr lang="en-US"/>
            </a:p>
          </p:txBody>
        </p:sp>
        <p:sp>
          <p:nvSpPr>
            <p:cNvPr id="7208" name="Line 30"/>
            <p:cNvSpPr>
              <a:spLocks noChangeShapeType="1"/>
            </p:cNvSpPr>
            <p:nvPr/>
          </p:nvSpPr>
          <p:spPr bwMode="auto">
            <a:xfrm flipV="1">
              <a:off x="2256" y="3648"/>
              <a:ext cx="384" cy="48"/>
            </a:xfrm>
            <a:prstGeom prst="line">
              <a:avLst/>
            </a:prstGeom>
            <a:noFill/>
            <a:ln w="28575">
              <a:solidFill>
                <a:schemeClr val="bg1"/>
              </a:solidFill>
              <a:round/>
              <a:headEnd/>
              <a:tailEnd/>
            </a:ln>
          </p:spPr>
          <p:txBody>
            <a:bodyPr wrap="none" anchor="ctr"/>
            <a:lstStyle/>
            <a:p>
              <a:endParaRPr lang="en-US"/>
            </a:p>
          </p:txBody>
        </p:sp>
        <p:sp>
          <p:nvSpPr>
            <p:cNvPr id="7209" name="Line 31"/>
            <p:cNvSpPr>
              <a:spLocks noChangeShapeType="1"/>
            </p:cNvSpPr>
            <p:nvPr/>
          </p:nvSpPr>
          <p:spPr bwMode="auto">
            <a:xfrm flipH="1">
              <a:off x="3168" y="3504"/>
              <a:ext cx="144" cy="240"/>
            </a:xfrm>
            <a:prstGeom prst="line">
              <a:avLst/>
            </a:prstGeom>
            <a:noFill/>
            <a:ln w="28575">
              <a:solidFill>
                <a:schemeClr val="bg1"/>
              </a:solidFill>
              <a:round/>
              <a:headEnd/>
              <a:tailEnd/>
            </a:ln>
          </p:spPr>
          <p:txBody>
            <a:bodyPr wrap="none" anchor="ctr"/>
            <a:lstStyle/>
            <a:p>
              <a:endParaRPr lang="en-US"/>
            </a:p>
          </p:txBody>
        </p:sp>
        <p:sp>
          <p:nvSpPr>
            <p:cNvPr id="7210" name="Line 32"/>
            <p:cNvSpPr>
              <a:spLocks noChangeShapeType="1"/>
            </p:cNvSpPr>
            <p:nvPr/>
          </p:nvSpPr>
          <p:spPr bwMode="auto">
            <a:xfrm flipV="1">
              <a:off x="2688" y="3744"/>
              <a:ext cx="432" cy="144"/>
            </a:xfrm>
            <a:prstGeom prst="line">
              <a:avLst/>
            </a:prstGeom>
            <a:noFill/>
            <a:ln w="28575">
              <a:solidFill>
                <a:schemeClr val="bg1"/>
              </a:solidFill>
              <a:round/>
              <a:headEnd/>
              <a:tailEnd/>
            </a:ln>
          </p:spPr>
          <p:txBody>
            <a:bodyPr wrap="none" anchor="ctr"/>
            <a:lstStyle/>
            <a:p>
              <a:endParaRPr lang="en-US"/>
            </a:p>
          </p:txBody>
        </p:sp>
        <p:sp>
          <p:nvSpPr>
            <p:cNvPr id="7211" name="Line 33"/>
            <p:cNvSpPr>
              <a:spLocks noChangeShapeType="1"/>
            </p:cNvSpPr>
            <p:nvPr/>
          </p:nvSpPr>
          <p:spPr bwMode="auto">
            <a:xfrm flipH="1">
              <a:off x="2544" y="3888"/>
              <a:ext cx="144" cy="144"/>
            </a:xfrm>
            <a:prstGeom prst="line">
              <a:avLst/>
            </a:prstGeom>
            <a:noFill/>
            <a:ln w="28575">
              <a:solidFill>
                <a:schemeClr val="bg1"/>
              </a:solidFill>
              <a:round/>
              <a:headEnd/>
              <a:tailEnd/>
            </a:ln>
          </p:spPr>
          <p:txBody>
            <a:bodyPr wrap="none" anchor="ctr"/>
            <a:lstStyle/>
            <a:p>
              <a:endParaRPr lang="en-US"/>
            </a:p>
          </p:txBody>
        </p:sp>
        <p:sp>
          <p:nvSpPr>
            <p:cNvPr id="7212" name="Line 34"/>
            <p:cNvSpPr>
              <a:spLocks noChangeShapeType="1"/>
            </p:cNvSpPr>
            <p:nvPr/>
          </p:nvSpPr>
          <p:spPr bwMode="auto">
            <a:xfrm>
              <a:off x="2112" y="3888"/>
              <a:ext cx="384" cy="144"/>
            </a:xfrm>
            <a:prstGeom prst="line">
              <a:avLst/>
            </a:prstGeom>
            <a:noFill/>
            <a:ln w="28575">
              <a:solidFill>
                <a:schemeClr val="bg1"/>
              </a:solidFill>
              <a:round/>
              <a:headEnd/>
              <a:tailEnd/>
            </a:ln>
          </p:spPr>
          <p:txBody>
            <a:bodyPr wrap="none" anchor="ctr"/>
            <a:lstStyle/>
            <a:p>
              <a:endParaRPr lang="en-US"/>
            </a:p>
          </p:txBody>
        </p:sp>
        <p:sp>
          <p:nvSpPr>
            <p:cNvPr id="7213" name="Line 35"/>
            <p:cNvSpPr>
              <a:spLocks noChangeShapeType="1"/>
            </p:cNvSpPr>
            <p:nvPr/>
          </p:nvSpPr>
          <p:spPr bwMode="auto">
            <a:xfrm>
              <a:off x="2688" y="3648"/>
              <a:ext cx="0" cy="192"/>
            </a:xfrm>
            <a:prstGeom prst="line">
              <a:avLst/>
            </a:prstGeom>
            <a:noFill/>
            <a:ln w="28575">
              <a:solidFill>
                <a:schemeClr val="bg1"/>
              </a:solidFill>
              <a:round/>
              <a:headEnd/>
              <a:tailEnd/>
            </a:ln>
          </p:spPr>
          <p:txBody>
            <a:bodyPr wrap="none" anchor="ctr"/>
            <a:lstStyle/>
            <a:p>
              <a:endParaRPr lang="en-US"/>
            </a:p>
          </p:txBody>
        </p:sp>
        <p:sp>
          <p:nvSpPr>
            <p:cNvPr id="7214" name="Line 36"/>
            <p:cNvSpPr>
              <a:spLocks noChangeShapeType="1"/>
            </p:cNvSpPr>
            <p:nvPr/>
          </p:nvSpPr>
          <p:spPr bwMode="auto">
            <a:xfrm flipH="1">
              <a:off x="4320" y="3456"/>
              <a:ext cx="144" cy="192"/>
            </a:xfrm>
            <a:prstGeom prst="line">
              <a:avLst/>
            </a:prstGeom>
            <a:noFill/>
            <a:ln w="28575">
              <a:solidFill>
                <a:schemeClr val="bg1"/>
              </a:solidFill>
              <a:round/>
              <a:headEnd/>
              <a:tailEnd/>
            </a:ln>
          </p:spPr>
          <p:txBody>
            <a:bodyPr wrap="none" anchor="ctr"/>
            <a:lstStyle/>
            <a:p>
              <a:endParaRPr lang="en-US"/>
            </a:p>
          </p:txBody>
        </p:sp>
        <p:sp>
          <p:nvSpPr>
            <p:cNvPr id="7215" name="Line 37"/>
            <p:cNvSpPr>
              <a:spLocks noChangeShapeType="1"/>
            </p:cNvSpPr>
            <p:nvPr/>
          </p:nvSpPr>
          <p:spPr bwMode="auto">
            <a:xfrm flipV="1">
              <a:off x="3888" y="3696"/>
              <a:ext cx="384" cy="48"/>
            </a:xfrm>
            <a:prstGeom prst="line">
              <a:avLst/>
            </a:prstGeom>
            <a:noFill/>
            <a:ln w="28575">
              <a:solidFill>
                <a:schemeClr val="bg1"/>
              </a:solidFill>
              <a:round/>
              <a:headEnd/>
              <a:tailEnd/>
            </a:ln>
          </p:spPr>
          <p:txBody>
            <a:bodyPr wrap="none" anchor="ctr"/>
            <a:lstStyle/>
            <a:p>
              <a:endParaRPr lang="en-US"/>
            </a:p>
          </p:txBody>
        </p:sp>
        <p:sp>
          <p:nvSpPr>
            <p:cNvPr id="7216" name="Line 38"/>
            <p:cNvSpPr>
              <a:spLocks noChangeShapeType="1"/>
            </p:cNvSpPr>
            <p:nvPr/>
          </p:nvSpPr>
          <p:spPr bwMode="auto">
            <a:xfrm>
              <a:off x="3840" y="3744"/>
              <a:ext cx="48" cy="240"/>
            </a:xfrm>
            <a:prstGeom prst="line">
              <a:avLst/>
            </a:prstGeom>
            <a:noFill/>
            <a:ln w="28575">
              <a:solidFill>
                <a:schemeClr val="bg1"/>
              </a:solidFill>
              <a:round/>
              <a:headEnd/>
              <a:tailEnd/>
            </a:ln>
          </p:spPr>
          <p:txBody>
            <a:bodyPr wrap="none" anchor="ctr"/>
            <a:lstStyle/>
            <a:p>
              <a:endParaRPr lang="en-US"/>
            </a:p>
          </p:txBody>
        </p:sp>
        <p:sp>
          <p:nvSpPr>
            <p:cNvPr id="7217" name="Line 39"/>
            <p:cNvSpPr>
              <a:spLocks noChangeShapeType="1"/>
            </p:cNvSpPr>
            <p:nvPr/>
          </p:nvSpPr>
          <p:spPr bwMode="auto">
            <a:xfrm flipH="1" flipV="1">
              <a:off x="3360" y="3504"/>
              <a:ext cx="336" cy="48"/>
            </a:xfrm>
            <a:prstGeom prst="line">
              <a:avLst/>
            </a:prstGeom>
            <a:noFill/>
            <a:ln w="28575">
              <a:solidFill>
                <a:schemeClr val="bg1"/>
              </a:solidFill>
              <a:round/>
              <a:headEnd/>
              <a:tailEnd/>
            </a:ln>
          </p:spPr>
          <p:txBody>
            <a:bodyPr wrap="none" anchor="ctr"/>
            <a:lstStyle/>
            <a:p>
              <a:endParaRPr lang="en-US"/>
            </a:p>
          </p:txBody>
        </p:sp>
        <p:sp>
          <p:nvSpPr>
            <p:cNvPr id="7218" name="Line 40"/>
            <p:cNvSpPr>
              <a:spLocks noChangeShapeType="1"/>
            </p:cNvSpPr>
            <p:nvPr/>
          </p:nvSpPr>
          <p:spPr bwMode="auto">
            <a:xfrm>
              <a:off x="3168" y="3744"/>
              <a:ext cx="240" cy="192"/>
            </a:xfrm>
            <a:prstGeom prst="line">
              <a:avLst/>
            </a:prstGeom>
            <a:noFill/>
            <a:ln w="28575">
              <a:solidFill>
                <a:schemeClr val="bg1"/>
              </a:solidFill>
              <a:round/>
              <a:headEnd/>
              <a:tailEnd/>
            </a:ln>
          </p:spPr>
          <p:txBody>
            <a:bodyPr wrap="none" anchor="ctr"/>
            <a:lstStyle/>
            <a:p>
              <a:endParaRPr lang="en-US"/>
            </a:p>
          </p:txBody>
        </p:sp>
        <p:sp>
          <p:nvSpPr>
            <p:cNvPr id="7219" name="Line 41"/>
            <p:cNvSpPr>
              <a:spLocks noChangeShapeType="1"/>
            </p:cNvSpPr>
            <p:nvPr/>
          </p:nvSpPr>
          <p:spPr bwMode="auto">
            <a:xfrm>
              <a:off x="3456" y="3984"/>
              <a:ext cx="432" cy="0"/>
            </a:xfrm>
            <a:prstGeom prst="line">
              <a:avLst/>
            </a:prstGeom>
            <a:noFill/>
            <a:ln w="28575">
              <a:solidFill>
                <a:schemeClr val="bg1"/>
              </a:solidFill>
              <a:round/>
              <a:headEnd/>
              <a:tailEnd/>
            </a:ln>
          </p:spPr>
          <p:txBody>
            <a:bodyPr wrap="none" anchor="ctr"/>
            <a:lstStyle/>
            <a:p>
              <a:endParaRPr lang="en-US"/>
            </a:p>
          </p:txBody>
        </p:sp>
        <p:sp>
          <p:nvSpPr>
            <p:cNvPr id="7220" name="Line 42"/>
            <p:cNvSpPr>
              <a:spLocks noChangeShapeType="1"/>
            </p:cNvSpPr>
            <p:nvPr/>
          </p:nvSpPr>
          <p:spPr bwMode="auto">
            <a:xfrm>
              <a:off x="3744" y="3552"/>
              <a:ext cx="96" cy="144"/>
            </a:xfrm>
            <a:prstGeom prst="line">
              <a:avLst/>
            </a:prstGeom>
            <a:noFill/>
            <a:ln w="28575">
              <a:solidFill>
                <a:schemeClr val="bg1"/>
              </a:solidFill>
              <a:round/>
              <a:headEnd/>
              <a:tailEnd/>
            </a:ln>
          </p:spPr>
          <p:txBody>
            <a:bodyPr wrap="none" anchor="ctr"/>
            <a:lstStyle/>
            <a:p>
              <a:endParaRPr lang="en-US"/>
            </a:p>
          </p:txBody>
        </p:sp>
        <p:sp>
          <p:nvSpPr>
            <p:cNvPr id="7221" name="Oval 43"/>
            <p:cNvSpPr>
              <a:spLocks noChangeArrowheads="1"/>
            </p:cNvSpPr>
            <p:nvPr/>
          </p:nvSpPr>
          <p:spPr bwMode="auto">
            <a:xfrm>
              <a:off x="2976" y="3984"/>
              <a:ext cx="67" cy="53"/>
            </a:xfrm>
            <a:prstGeom prst="ellipse">
              <a:avLst/>
            </a:prstGeom>
            <a:gradFill rotWithShape="0">
              <a:gsLst>
                <a:gs pos="0">
                  <a:srgbClr val="FF66FF"/>
                </a:gs>
                <a:gs pos="100000">
                  <a:srgbClr val="800080"/>
                </a:gs>
              </a:gsLst>
              <a:path path="rect">
                <a:fillToRect r="100000" b="100000"/>
              </a:path>
            </a:gradFill>
            <a:ln w="12700">
              <a:solidFill>
                <a:schemeClr val="tx1"/>
              </a:solidFill>
              <a:round/>
              <a:headEnd/>
              <a:tailEnd/>
            </a:ln>
          </p:spPr>
          <p:txBody>
            <a:bodyPr wrap="none" anchor="ctr"/>
            <a:lstStyle/>
            <a:p>
              <a:endParaRPr lang="en-US"/>
            </a:p>
          </p:txBody>
        </p:sp>
        <p:sp>
          <p:nvSpPr>
            <p:cNvPr id="7222" name="Line 44"/>
            <p:cNvSpPr>
              <a:spLocks noChangeShapeType="1"/>
            </p:cNvSpPr>
            <p:nvPr/>
          </p:nvSpPr>
          <p:spPr bwMode="auto">
            <a:xfrm flipV="1">
              <a:off x="3024" y="3984"/>
              <a:ext cx="384" cy="48"/>
            </a:xfrm>
            <a:prstGeom prst="line">
              <a:avLst/>
            </a:prstGeom>
            <a:noFill/>
            <a:ln w="28575">
              <a:solidFill>
                <a:schemeClr val="bg1"/>
              </a:solidFill>
              <a:round/>
              <a:headEnd/>
              <a:tailEnd/>
            </a:ln>
          </p:spPr>
          <p:txBody>
            <a:bodyPr wrap="none" anchor="ctr"/>
            <a:lstStyle/>
            <a:p>
              <a:endParaRPr lang="en-US"/>
            </a:p>
          </p:txBody>
        </p:sp>
        <p:sp>
          <p:nvSpPr>
            <p:cNvPr id="7223" name="Line 45"/>
            <p:cNvSpPr>
              <a:spLocks noChangeShapeType="1"/>
            </p:cNvSpPr>
            <p:nvPr/>
          </p:nvSpPr>
          <p:spPr bwMode="auto">
            <a:xfrm flipV="1">
              <a:off x="2544" y="4032"/>
              <a:ext cx="432" cy="0"/>
            </a:xfrm>
            <a:prstGeom prst="line">
              <a:avLst/>
            </a:prstGeom>
            <a:noFill/>
            <a:ln w="28575">
              <a:solidFill>
                <a:schemeClr val="bg1"/>
              </a:solidFill>
              <a:round/>
              <a:headEnd/>
              <a:tailEnd/>
            </a:ln>
          </p:spPr>
          <p:txBody>
            <a:bodyPr wrap="none" anchor="ctr"/>
            <a:lstStyle/>
            <a:p>
              <a:endParaRPr lang="en-US"/>
            </a:p>
          </p:txBody>
        </p:sp>
      </p:grpSp>
      <p:grpSp>
        <p:nvGrpSpPr>
          <p:cNvPr id="7178" name="Group 46"/>
          <p:cNvGrpSpPr>
            <a:grpSpLocks/>
          </p:cNvGrpSpPr>
          <p:nvPr/>
        </p:nvGrpSpPr>
        <p:grpSpPr bwMode="auto">
          <a:xfrm>
            <a:off x="8001000" y="2895600"/>
            <a:ext cx="1114425" cy="914400"/>
            <a:chOff x="1344" y="3168"/>
            <a:chExt cx="1374" cy="1024"/>
          </a:xfrm>
        </p:grpSpPr>
        <p:graphicFrame>
          <p:nvGraphicFramePr>
            <p:cNvPr id="7171" name="Object 47"/>
            <p:cNvGraphicFramePr>
              <a:graphicFrameLocks noChangeAspect="1"/>
            </p:cNvGraphicFramePr>
            <p:nvPr/>
          </p:nvGraphicFramePr>
          <p:xfrm>
            <a:off x="1344" y="3264"/>
            <a:ext cx="1248" cy="928"/>
          </p:xfrm>
          <a:graphic>
            <a:graphicData uri="http://schemas.openxmlformats.org/presentationml/2006/ole">
              <p:oleObj spid="_x0000_s7171" name="Bitmap Image" r:id="rId7" imgW="2790476" imgH="2076740" progId="Paint.Picture">
                <p:embed/>
              </p:oleObj>
            </a:graphicData>
          </a:graphic>
        </p:graphicFrame>
        <p:graphicFrame>
          <p:nvGraphicFramePr>
            <p:cNvPr id="7172" name="Object 48"/>
            <p:cNvGraphicFramePr>
              <a:graphicFrameLocks noChangeAspect="1"/>
            </p:cNvGraphicFramePr>
            <p:nvPr/>
          </p:nvGraphicFramePr>
          <p:xfrm>
            <a:off x="2304" y="3168"/>
            <a:ext cx="414" cy="383"/>
          </p:xfrm>
          <a:graphic>
            <a:graphicData uri="http://schemas.openxmlformats.org/presentationml/2006/ole">
              <p:oleObj spid="_x0000_s7172" name="Bitmap Image" r:id="rId8" imgW="1267002" imgH="1171429" progId="Paint.Picture">
                <p:embed/>
              </p:oleObj>
            </a:graphicData>
          </a:graphic>
        </p:graphicFrame>
      </p:grpSp>
      <p:graphicFrame>
        <p:nvGraphicFramePr>
          <p:cNvPr id="7170" name="Object 49"/>
          <p:cNvGraphicFramePr>
            <a:graphicFrameLocks noChangeAspect="1"/>
          </p:cNvGraphicFramePr>
          <p:nvPr/>
        </p:nvGraphicFramePr>
        <p:xfrm>
          <a:off x="7543800" y="3657600"/>
          <a:ext cx="958850" cy="1289050"/>
        </p:xfrm>
        <a:graphic>
          <a:graphicData uri="http://schemas.openxmlformats.org/presentationml/2006/ole">
            <p:oleObj spid="_x0000_s7170" name="Image" r:id="rId9" imgW="5028571" imgH="6768254" progId="Photoshop.Image.6">
              <p:embed/>
            </p:oleObj>
          </a:graphicData>
        </a:graphic>
      </p:graphicFrame>
      <p:pic>
        <p:nvPicPr>
          <p:cNvPr id="7179" name="Picture 50" descr="Elizabeth_13"/>
          <p:cNvPicPr>
            <a:picLocks noChangeAspect="1" noChangeArrowheads="1"/>
          </p:cNvPicPr>
          <p:nvPr/>
        </p:nvPicPr>
        <p:blipFill>
          <a:blip r:embed="rId10" cstate="print"/>
          <a:srcRect/>
          <a:stretch>
            <a:fillRect/>
          </a:stretch>
        </p:blipFill>
        <p:spPr bwMode="auto">
          <a:xfrm>
            <a:off x="8153400" y="4648200"/>
            <a:ext cx="919163" cy="688975"/>
          </a:xfrm>
          <a:prstGeom prst="rect">
            <a:avLst/>
          </a:prstGeom>
          <a:noFill/>
          <a:ln w="9525">
            <a:noFill/>
            <a:miter lim="800000"/>
            <a:headEnd/>
            <a:tailEnd/>
          </a:ln>
        </p:spPr>
      </p:pic>
      <p:pic>
        <p:nvPicPr>
          <p:cNvPr id="7180" name="Picture 51" descr="Gesture Hand 006"/>
          <p:cNvPicPr>
            <a:picLocks noChangeAspect="1" noChangeArrowheads="1"/>
          </p:cNvPicPr>
          <p:nvPr/>
        </p:nvPicPr>
        <p:blipFill>
          <a:blip r:embed="rId11" cstate="print"/>
          <a:srcRect l="4878" t="16260" r="12195" b="5692"/>
          <a:stretch>
            <a:fillRect/>
          </a:stretch>
        </p:blipFill>
        <p:spPr bwMode="auto">
          <a:xfrm>
            <a:off x="6858000" y="5638800"/>
            <a:ext cx="846138" cy="596900"/>
          </a:xfrm>
          <a:prstGeom prst="rect">
            <a:avLst/>
          </a:prstGeom>
          <a:noFill/>
          <a:ln w="9525">
            <a:noFill/>
            <a:miter lim="800000"/>
            <a:headEnd/>
            <a:tailEnd/>
          </a:ln>
        </p:spPr>
      </p:pic>
      <p:pic>
        <p:nvPicPr>
          <p:cNvPr id="7181" name="Picture 52" descr="Gesture Hand 007"/>
          <p:cNvPicPr>
            <a:picLocks noChangeAspect="1" noChangeArrowheads="1"/>
          </p:cNvPicPr>
          <p:nvPr/>
        </p:nvPicPr>
        <p:blipFill>
          <a:blip r:embed="rId12" cstate="print"/>
          <a:srcRect l="15384"/>
          <a:stretch>
            <a:fillRect/>
          </a:stretch>
        </p:blipFill>
        <p:spPr bwMode="auto">
          <a:xfrm>
            <a:off x="8196263" y="5407025"/>
            <a:ext cx="790575" cy="623888"/>
          </a:xfrm>
          <a:prstGeom prst="rect">
            <a:avLst/>
          </a:prstGeom>
          <a:noFill/>
          <a:ln w="9525">
            <a:noFill/>
            <a:miter lim="800000"/>
            <a:headEnd/>
            <a:tailEnd/>
          </a:ln>
        </p:spPr>
      </p:pic>
      <p:sp>
        <p:nvSpPr>
          <p:cNvPr id="7182" name="Freeform 53"/>
          <p:cNvSpPr>
            <a:spLocks/>
          </p:cNvSpPr>
          <p:nvPr/>
        </p:nvSpPr>
        <p:spPr bwMode="auto">
          <a:xfrm>
            <a:off x="7086600" y="5715000"/>
            <a:ext cx="1658938" cy="292100"/>
          </a:xfrm>
          <a:custGeom>
            <a:avLst/>
            <a:gdLst>
              <a:gd name="T0" fmla="*/ 1658938 w 1200"/>
              <a:gd name="T1" fmla="*/ 139700 h 184"/>
              <a:gd name="T2" fmla="*/ 1559402 w 1200"/>
              <a:gd name="T3" fmla="*/ 63500 h 184"/>
              <a:gd name="T4" fmla="*/ 1537283 w 1200"/>
              <a:gd name="T5" fmla="*/ 25400 h 184"/>
              <a:gd name="T6" fmla="*/ 1470925 w 1200"/>
              <a:gd name="T7" fmla="*/ 0 h 184"/>
              <a:gd name="T8" fmla="*/ 1404567 w 1200"/>
              <a:gd name="T9" fmla="*/ 101600 h 184"/>
              <a:gd name="T10" fmla="*/ 1360329 w 1200"/>
              <a:gd name="T11" fmla="*/ 152400 h 184"/>
              <a:gd name="T12" fmla="*/ 1282912 w 1200"/>
              <a:gd name="T13" fmla="*/ 38100 h 184"/>
              <a:gd name="T14" fmla="*/ 1227614 w 1200"/>
              <a:gd name="T15" fmla="*/ 88900 h 184"/>
              <a:gd name="T16" fmla="*/ 1183376 w 1200"/>
              <a:gd name="T17" fmla="*/ 127000 h 184"/>
              <a:gd name="T18" fmla="*/ 1083839 w 1200"/>
              <a:gd name="T19" fmla="*/ 215900 h 184"/>
              <a:gd name="T20" fmla="*/ 1028541 w 1200"/>
              <a:gd name="T21" fmla="*/ 114300 h 184"/>
              <a:gd name="T22" fmla="*/ 807350 w 1200"/>
              <a:gd name="T23" fmla="*/ 292100 h 184"/>
              <a:gd name="T24" fmla="*/ 663575 w 1200"/>
              <a:gd name="T25" fmla="*/ 127000 h 184"/>
              <a:gd name="T26" fmla="*/ 641456 w 1200"/>
              <a:gd name="T27" fmla="*/ 177800 h 184"/>
              <a:gd name="T28" fmla="*/ 541920 w 1200"/>
              <a:gd name="T29" fmla="*/ 228600 h 184"/>
              <a:gd name="T30" fmla="*/ 453443 w 1200"/>
              <a:gd name="T31" fmla="*/ 139700 h 184"/>
              <a:gd name="T32" fmla="*/ 298609 w 1200"/>
              <a:gd name="T33" fmla="*/ 241300 h 184"/>
              <a:gd name="T34" fmla="*/ 254370 w 1200"/>
              <a:gd name="T35" fmla="*/ 254000 h 184"/>
              <a:gd name="T36" fmla="*/ 188013 w 1200"/>
              <a:gd name="T37" fmla="*/ 279400 h 184"/>
              <a:gd name="T38" fmla="*/ 88477 w 1200"/>
              <a:gd name="T39" fmla="*/ 203200 h 184"/>
              <a:gd name="T40" fmla="*/ 0 w 1200"/>
              <a:gd name="T41" fmla="*/ 139700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
              <a:gd name="T64" fmla="*/ 0 h 184"/>
              <a:gd name="T65" fmla="*/ 1200 w 1200"/>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 h="184">
                <a:moveTo>
                  <a:pt x="1200" y="88"/>
                </a:moveTo>
                <a:cubicBezTo>
                  <a:pt x="1170" y="78"/>
                  <a:pt x="1149" y="65"/>
                  <a:pt x="1128" y="40"/>
                </a:cubicBezTo>
                <a:cubicBezTo>
                  <a:pt x="1122" y="33"/>
                  <a:pt x="1120" y="21"/>
                  <a:pt x="1112" y="16"/>
                </a:cubicBezTo>
                <a:cubicBezTo>
                  <a:pt x="1098" y="7"/>
                  <a:pt x="1064" y="0"/>
                  <a:pt x="1064" y="0"/>
                </a:cubicBezTo>
                <a:cubicBezTo>
                  <a:pt x="1053" y="32"/>
                  <a:pt x="1044" y="45"/>
                  <a:pt x="1016" y="64"/>
                </a:cubicBezTo>
                <a:cubicBezTo>
                  <a:pt x="1012" y="77"/>
                  <a:pt x="1010" y="105"/>
                  <a:pt x="984" y="96"/>
                </a:cubicBezTo>
                <a:cubicBezTo>
                  <a:pt x="955" y="86"/>
                  <a:pt x="928" y="24"/>
                  <a:pt x="928" y="24"/>
                </a:cubicBezTo>
                <a:cubicBezTo>
                  <a:pt x="881" y="40"/>
                  <a:pt x="924" y="20"/>
                  <a:pt x="888" y="56"/>
                </a:cubicBezTo>
                <a:cubicBezTo>
                  <a:pt x="879" y="65"/>
                  <a:pt x="866" y="71"/>
                  <a:pt x="856" y="80"/>
                </a:cubicBezTo>
                <a:cubicBezTo>
                  <a:pt x="793" y="137"/>
                  <a:pt x="833" y="120"/>
                  <a:pt x="784" y="136"/>
                </a:cubicBezTo>
                <a:cubicBezTo>
                  <a:pt x="765" y="79"/>
                  <a:pt x="782" y="97"/>
                  <a:pt x="744" y="72"/>
                </a:cubicBezTo>
                <a:cubicBezTo>
                  <a:pt x="679" y="115"/>
                  <a:pt x="640" y="128"/>
                  <a:pt x="584" y="184"/>
                </a:cubicBezTo>
                <a:cubicBezTo>
                  <a:pt x="534" y="167"/>
                  <a:pt x="524" y="109"/>
                  <a:pt x="480" y="80"/>
                </a:cubicBezTo>
                <a:cubicBezTo>
                  <a:pt x="475" y="91"/>
                  <a:pt x="472" y="104"/>
                  <a:pt x="464" y="112"/>
                </a:cubicBezTo>
                <a:cubicBezTo>
                  <a:pt x="458" y="118"/>
                  <a:pt x="403" y="140"/>
                  <a:pt x="392" y="144"/>
                </a:cubicBezTo>
                <a:cubicBezTo>
                  <a:pt x="346" y="135"/>
                  <a:pt x="342" y="131"/>
                  <a:pt x="328" y="88"/>
                </a:cubicBezTo>
                <a:cubicBezTo>
                  <a:pt x="286" y="102"/>
                  <a:pt x="255" y="135"/>
                  <a:pt x="216" y="152"/>
                </a:cubicBezTo>
                <a:cubicBezTo>
                  <a:pt x="206" y="156"/>
                  <a:pt x="195" y="157"/>
                  <a:pt x="184" y="160"/>
                </a:cubicBezTo>
                <a:cubicBezTo>
                  <a:pt x="168" y="165"/>
                  <a:pt x="136" y="176"/>
                  <a:pt x="136" y="176"/>
                </a:cubicBezTo>
                <a:cubicBezTo>
                  <a:pt x="106" y="166"/>
                  <a:pt x="90" y="145"/>
                  <a:pt x="64" y="128"/>
                </a:cubicBezTo>
                <a:cubicBezTo>
                  <a:pt x="13" y="51"/>
                  <a:pt x="57" y="88"/>
                  <a:pt x="0" y="88"/>
                </a:cubicBezTo>
              </a:path>
            </a:pathLst>
          </a:custGeom>
          <a:noFill/>
          <a:ln w="12700" cap="flat" cmpd="sng">
            <a:solidFill>
              <a:schemeClr val="hlink"/>
            </a:solidFill>
            <a:prstDash val="solid"/>
            <a:round/>
            <a:headEnd type="none" w="sm" len="sm"/>
            <a:tailEnd type="none" w="sm" len="sm"/>
          </a:ln>
        </p:spPr>
        <p:txBody>
          <a:bodyPr/>
          <a:lstStyle/>
          <a:p>
            <a:endParaRPr lang="en-US"/>
          </a:p>
        </p:txBody>
      </p:sp>
      <p:pic>
        <p:nvPicPr>
          <p:cNvPr id="7183" name="Picture 54" descr="Spatial"/>
          <p:cNvPicPr>
            <a:picLocks noChangeAspect="1" noChangeArrowheads="1"/>
          </p:cNvPicPr>
          <p:nvPr/>
        </p:nvPicPr>
        <p:blipFill>
          <a:blip r:embed="rId13" cstate="print"/>
          <a:srcRect/>
          <a:stretch>
            <a:fillRect/>
          </a:stretch>
        </p:blipFill>
        <p:spPr bwMode="auto">
          <a:xfrm>
            <a:off x="3886200" y="5181600"/>
            <a:ext cx="1828800" cy="1371600"/>
          </a:xfrm>
          <a:prstGeom prst="rect">
            <a:avLst/>
          </a:prstGeom>
          <a:noFill/>
          <a:ln w="9525">
            <a:noFill/>
            <a:miter lim="800000"/>
            <a:headEnd/>
            <a:tailEnd/>
          </a:ln>
        </p:spPr>
      </p:pic>
      <p:sp>
        <p:nvSpPr>
          <p:cNvPr id="7184" name="Text Box 55"/>
          <p:cNvSpPr txBox="1">
            <a:spLocks noChangeArrowheads="1"/>
          </p:cNvSpPr>
          <p:nvPr/>
        </p:nvSpPr>
        <p:spPr bwMode="auto">
          <a:xfrm>
            <a:off x="7620000" y="1981200"/>
            <a:ext cx="1446213" cy="304800"/>
          </a:xfrm>
          <a:prstGeom prst="rect">
            <a:avLst/>
          </a:prstGeom>
          <a:noFill/>
          <a:ln w="12700">
            <a:noFill/>
            <a:miter lim="800000"/>
            <a:headEnd type="none" w="sm" len="sm"/>
            <a:tailEnd type="none" w="sm" len="sm"/>
          </a:ln>
        </p:spPr>
        <p:txBody>
          <a:bodyPr wrap="none">
            <a:spAutoFit/>
          </a:bodyPr>
          <a:lstStyle/>
          <a:p>
            <a:pPr eaLnBrk="0" hangingPunct="0"/>
            <a:r>
              <a:rPr lang="en-US" sz="1400" b="1" i="0">
                <a:solidFill>
                  <a:srgbClr val="FFFF00"/>
                </a:solidFill>
                <a:latin typeface="Arial" charset="0"/>
              </a:rPr>
              <a:t>CENS.ucla.edu</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p:txBody>
          <a:bodyPr/>
          <a:lstStyle/>
          <a:p>
            <a:pPr eaLnBrk="1" hangingPunct="1"/>
            <a:r>
              <a:rPr lang="en-US" smtClean="0"/>
              <a:t>Interactions of Space and Things</a:t>
            </a:r>
          </a:p>
        </p:txBody>
      </p:sp>
      <p:graphicFrame>
        <p:nvGraphicFramePr>
          <p:cNvPr id="8194" name="Object 3"/>
          <p:cNvGraphicFramePr>
            <a:graphicFrameLocks noChangeAspect="1"/>
          </p:cNvGraphicFramePr>
          <p:nvPr/>
        </p:nvGraphicFramePr>
        <p:xfrm>
          <a:off x="609600" y="1981200"/>
          <a:ext cx="1238250" cy="1238250"/>
        </p:xfrm>
        <a:graphic>
          <a:graphicData uri="http://schemas.openxmlformats.org/presentationml/2006/ole">
            <p:oleObj spid="_x0000_s8194" name="Bitmap Image" r:id="rId4" imgW="1238423" imgH="1238423" progId="Paint.Picture">
              <p:embed/>
            </p:oleObj>
          </a:graphicData>
        </a:graphic>
      </p:graphicFrame>
      <p:pic>
        <p:nvPicPr>
          <p:cNvPr id="8198" name="Picture 4" descr="hospital"/>
          <p:cNvPicPr>
            <a:picLocks noChangeAspect="1" noChangeArrowheads="1"/>
          </p:cNvPicPr>
          <p:nvPr/>
        </p:nvPicPr>
        <p:blipFill>
          <a:blip r:embed="rId5" cstate="print"/>
          <a:srcRect/>
          <a:stretch>
            <a:fillRect/>
          </a:stretch>
        </p:blipFill>
        <p:spPr bwMode="auto">
          <a:xfrm>
            <a:off x="457200" y="3581400"/>
            <a:ext cx="1339850" cy="1473200"/>
          </a:xfrm>
          <a:prstGeom prst="rect">
            <a:avLst/>
          </a:prstGeom>
          <a:noFill/>
          <a:ln w="9525">
            <a:noFill/>
            <a:miter lim="800000"/>
            <a:headEnd/>
            <a:tailEnd/>
          </a:ln>
        </p:spPr>
      </p:pic>
      <p:pic>
        <p:nvPicPr>
          <p:cNvPr id="8199" name="Picture 5" descr="eldercare-device"/>
          <p:cNvPicPr>
            <a:picLocks noChangeAspect="1" noChangeArrowheads="1"/>
          </p:cNvPicPr>
          <p:nvPr/>
        </p:nvPicPr>
        <p:blipFill>
          <a:blip r:embed="rId6" cstate="print"/>
          <a:srcRect/>
          <a:stretch>
            <a:fillRect/>
          </a:stretch>
        </p:blipFill>
        <p:spPr bwMode="auto">
          <a:xfrm>
            <a:off x="0" y="3048000"/>
            <a:ext cx="2590800" cy="647700"/>
          </a:xfrm>
          <a:prstGeom prst="rect">
            <a:avLst/>
          </a:prstGeom>
          <a:noFill/>
          <a:ln w="9525">
            <a:noFill/>
            <a:miter lim="800000"/>
            <a:headEnd/>
            <a:tailEnd/>
          </a:ln>
        </p:spPr>
      </p:pic>
      <p:pic>
        <p:nvPicPr>
          <p:cNvPr id="8200" name="Picture 6" descr="container_tracking"/>
          <p:cNvPicPr>
            <a:picLocks noChangeAspect="1" noChangeArrowheads="1"/>
          </p:cNvPicPr>
          <p:nvPr/>
        </p:nvPicPr>
        <p:blipFill>
          <a:blip r:embed="rId7" cstate="print"/>
          <a:srcRect/>
          <a:stretch>
            <a:fillRect/>
          </a:stretch>
        </p:blipFill>
        <p:spPr bwMode="auto">
          <a:xfrm>
            <a:off x="1752600" y="4572000"/>
            <a:ext cx="1981200" cy="1763713"/>
          </a:xfrm>
          <a:prstGeom prst="rect">
            <a:avLst/>
          </a:prstGeom>
          <a:noFill/>
          <a:ln w="9525">
            <a:noFill/>
            <a:miter lim="800000"/>
            <a:headEnd/>
            <a:tailEnd/>
          </a:ln>
        </p:spPr>
      </p:pic>
      <p:pic>
        <p:nvPicPr>
          <p:cNvPr id="8201" name="Picture 7" descr="helmet1"/>
          <p:cNvPicPr>
            <a:picLocks noChangeAspect="1" noChangeArrowheads="1"/>
          </p:cNvPicPr>
          <p:nvPr/>
        </p:nvPicPr>
        <p:blipFill>
          <a:blip r:embed="rId8" cstate="print"/>
          <a:srcRect/>
          <a:stretch>
            <a:fillRect/>
          </a:stretch>
        </p:blipFill>
        <p:spPr bwMode="auto">
          <a:xfrm>
            <a:off x="2438400" y="1447800"/>
            <a:ext cx="1924050" cy="1254125"/>
          </a:xfrm>
          <a:prstGeom prst="rect">
            <a:avLst/>
          </a:prstGeom>
          <a:noFill/>
          <a:ln w="9525">
            <a:noFill/>
            <a:miter lim="800000"/>
            <a:headEnd/>
            <a:tailEnd/>
          </a:ln>
        </p:spPr>
      </p:pic>
      <p:pic>
        <p:nvPicPr>
          <p:cNvPr id="8202" name="Picture 8" descr="manufacturing"/>
          <p:cNvPicPr>
            <a:picLocks noChangeAspect="1" noChangeArrowheads="1"/>
          </p:cNvPicPr>
          <p:nvPr/>
        </p:nvPicPr>
        <p:blipFill>
          <a:blip r:embed="rId9" cstate="print"/>
          <a:srcRect/>
          <a:stretch>
            <a:fillRect/>
          </a:stretch>
        </p:blipFill>
        <p:spPr bwMode="auto">
          <a:xfrm>
            <a:off x="609600" y="5257800"/>
            <a:ext cx="1295400" cy="1087438"/>
          </a:xfrm>
          <a:prstGeom prst="rect">
            <a:avLst/>
          </a:prstGeom>
          <a:noFill/>
          <a:ln w="9525">
            <a:noFill/>
            <a:miter lim="800000"/>
            <a:headEnd/>
            <a:tailEnd/>
          </a:ln>
        </p:spPr>
      </p:pic>
      <p:graphicFrame>
        <p:nvGraphicFramePr>
          <p:cNvPr id="8195" name="Object 9"/>
          <p:cNvGraphicFramePr>
            <a:graphicFrameLocks noChangeAspect="1"/>
          </p:cNvGraphicFramePr>
          <p:nvPr/>
        </p:nvGraphicFramePr>
        <p:xfrm>
          <a:off x="5715000" y="1371600"/>
          <a:ext cx="2743200" cy="2057400"/>
        </p:xfrm>
        <a:graphic>
          <a:graphicData uri="http://schemas.openxmlformats.org/presentationml/2006/ole">
            <p:oleObj spid="_x0000_s8195" name="Slide" r:id="rId10" imgW="4572000" imgH="3429000" progId="PowerPoint.Slide.8">
              <p:embed/>
            </p:oleObj>
          </a:graphicData>
        </a:graphic>
      </p:graphicFrame>
      <p:sp>
        <p:nvSpPr>
          <p:cNvPr id="8203" name="Text Box 10"/>
          <p:cNvSpPr txBox="1">
            <a:spLocks noChangeArrowheads="1"/>
          </p:cNvSpPr>
          <p:nvPr/>
        </p:nvSpPr>
        <p:spPr bwMode="auto">
          <a:xfrm>
            <a:off x="212725" y="1687513"/>
            <a:ext cx="1023938" cy="304800"/>
          </a:xfrm>
          <a:prstGeom prst="rect">
            <a:avLst/>
          </a:prstGeom>
          <a:noFill/>
          <a:ln w="12700">
            <a:noFill/>
            <a:miter lim="800000"/>
            <a:headEnd type="none" w="sm" len="sm"/>
            <a:tailEnd type="none" w="sm" len="sm"/>
          </a:ln>
        </p:spPr>
        <p:txBody>
          <a:bodyPr wrap="none">
            <a:spAutoFit/>
          </a:bodyPr>
          <a:lstStyle/>
          <a:p>
            <a:pPr eaLnBrk="0" hangingPunct="0"/>
            <a:r>
              <a:rPr lang="en-US" sz="1400" b="1" i="0">
                <a:latin typeface="Arial" charset="0"/>
              </a:rPr>
              <a:t>ElderCare</a:t>
            </a:r>
          </a:p>
        </p:txBody>
      </p:sp>
      <p:sp>
        <p:nvSpPr>
          <p:cNvPr id="8204" name="Text Box 11"/>
          <p:cNvSpPr txBox="1">
            <a:spLocks noChangeArrowheads="1"/>
          </p:cNvSpPr>
          <p:nvPr/>
        </p:nvSpPr>
        <p:spPr bwMode="auto">
          <a:xfrm>
            <a:off x="2727325" y="2678113"/>
            <a:ext cx="1809750" cy="517525"/>
          </a:xfrm>
          <a:prstGeom prst="rect">
            <a:avLst/>
          </a:prstGeom>
          <a:noFill/>
          <a:ln w="12700">
            <a:noFill/>
            <a:miter lim="800000"/>
            <a:headEnd type="none" w="sm" len="sm"/>
            <a:tailEnd type="none" w="sm" len="sm"/>
          </a:ln>
        </p:spPr>
        <p:txBody>
          <a:bodyPr wrap="none">
            <a:spAutoFit/>
          </a:bodyPr>
          <a:lstStyle/>
          <a:p>
            <a:pPr eaLnBrk="0" hangingPunct="0"/>
            <a:r>
              <a:rPr lang="en-US" sz="1400" b="1" i="0">
                <a:latin typeface="Arial" charset="0"/>
              </a:rPr>
              <a:t>Sensor Augmented</a:t>
            </a:r>
          </a:p>
          <a:p>
            <a:pPr eaLnBrk="0" hangingPunct="0"/>
            <a:r>
              <a:rPr lang="en-US" sz="1400" b="1" i="0">
                <a:latin typeface="Arial" charset="0"/>
              </a:rPr>
              <a:t>Fire Response</a:t>
            </a:r>
          </a:p>
        </p:txBody>
      </p:sp>
      <p:sp>
        <p:nvSpPr>
          <p:cNvPr id="8205" name="Text Box 12"/>
          <p:cNvSpPr txBox="1">
            <a:spLocks noChangeArrowheads="1"/>
          </p:cNvSpPr>
          <p:nvPr/>
        </p:nvSpPr>
        <p:spPr bwMode="auto">
          <a:xfrm>
            <a:off x="1660525" y="3821113"/>
            <a:ext cx="1266825" cy="517525"/>
          </a:xfrm>
          <a:prstGeom prst="rect">
            <a:avLst/>
          </a:prstGeom>
          <a:noFill/>
          <a:ln w="12700">
            <a:noFill/>
            <a:miter lim="800000"/>
            <a:headEnd type="none" w="sm" len="sm"/>
            <a:tailEnd type="none" w="sm" len="sm"/>
          </a:ln>
        </p:spPr>
        <p:txBody>
          <a:bodyPr wrap="none">
            <a:spAutoFit/>
          </a:bodyPr>
          <a:lstStyle/>
          <a:p>
            <a:pPr eaLnBrk="0" hangingPunct="0"/>
            <a:r>
              <a:rPr lang="en-US" sz="1400" b="1" i="0">
                <a:latin typeface="Arial" charset="0"/>
              </a:rPr>
              <a:t>Clinical</a:t>
            </a:r>
          </a:p>
          <a:p>
            <a:pPr eaLnBrk="0" hangingPunct="0"/>
            <a:r>
              <a:rPr lang="en-US" sz="1400" b="1" i="0">
                <a:latin typeface="Arial" charset="0"/>
              </a:rPr>
              <a:t>Management</a:t>
            </a:r>
          </a:p>
        </p:txBody>
      </p:sp>
      <p:sp>
        <p:nvSpPr>
          <p:cNvPr id="8206" name="Text Box 13"/>
          <p:cNvSpPr txBox="1">
            <a:spLocks noChangeArrowheads="1"/>
          </p:cNvSpPr>
          <p:nvPr/>
        </p:nvSpPr>
        <p:spPr bwMode="auto">
          <a:xfrm>
            <a:off x="2422525" y="6183313"/>
            <a:ext cx="1798638" cy="304800"/>
          </a:xfrm>
          <a:prstGeom prst="rect">
            <a:avLst/>
          </a:prstGeom>
          <a:noFill/>
          <a:ln w="12700">
            <a:noFill/>
            <a:miter lim="800000"/>
            <a:headEnd type="none" w="sm" len="sm"/>
            <a:tailEnd type="none" w="sm" len="sm"/>
          </a:ln>
        </p:spPr>
        <p:txBody>
          <a:bodyPr wrap="none">
            <a:spAutoFit/>
          </a:bodyPr>
          <a:lstStyle/>
          <a:p>
            <a:pPr eaLnBrk="0" hangingPunct="0"/>
            <a:r>
              <a:rPr lang="en-US" sz="1400" b="1" i="0">
                <a:latin typeface="Arial" charset="0"/>
              </a:rPr>
              <a:t>Asset Management</a:t>
            </a:r>
          </a:p>
        </p:txBody>
      </p:sp>
      <p:sp>
        <p:nvSpPr>
          <p:cNvPr id="8207" name="Text Box 14"/>
          <p:cNvSpPr txBox="1">
            <a:spLocks noChangeArrowheads="1"/>
          </p:cNvSpPr>
          <p:nvPr/>
        </p:nvSpPr>
        <p:spPr bwMode="auto">
          <a:xfrm>
            <a:off x="365125" y="6259513"/>
            <a:ext cx="1403350" cy="304800"/>
          </a:xfrm>
          <a:prstGeom prst="rect">
            <a:avLst/>
          </a:prstGeom>
          <a:noFill/>
          <a:ln w="12700">
            <a:noFill/>
            <a:miter lim="800000"/>
            <a:headEnd type="none" w="sm" len="sm"/>
            <a:tailEnd type="none" w="sm" len="sm"/>
          </a:ln>
        </p:spPr>
        <p:txBody>
          <a:bodyPr wrap="none">
            <a:spAutoFit/>
          </a:bodyPr>
          <a:lstStyle/>
          <a:p>
            <a:pPr eaLnBrk="0" hangingPunct="0"/>
            <a:r>
              <a:rPr lang="en-US" sz="1400" b="1" i="0">
                <a:latin typeface="Arial" charset="0"/>
              </a:rPr>
              <a:t>Manufacturing</a:t>
            </a:r>
          </a:p>
        </p:txBody>
      </p:sp>
      <p:grpSp>
        <p:nvGrpSpPr>
          <p:cNvPr id="8208" name="Group 15"/>
          <p:cNvGrpSpPr>
            <a:grpSpLocks/>
          </p:cNvGrpSpPr>
          <p:nvPr/>
        </p:nvGrpSpPr>
        <p:grpSpPr bwMode="auto">
          <a:xfrm>
            <a:off x="5946775" y="4343400"/>
            <a:ext cx="3197225" cy="2255838"/>
            <a:chOff x="3168" y="2400"/>
            <a:chExt cx="2022" cy="1667"/>
          </a:xfrm>
        </p:grpSpPr>
        <p:graphicFrame>
          <p:nvGraphicFramePr>
            <p:cNvPr id="8196" name="Object 16"/>
            <p:cNvGraphicFramePr>
              <a:graphicFrameLocks noChangeAspect="1"/>
            </p:cNvGraphicFramePr>
            <p:nvPr/>
          </p:nvGraphicFramePr>
          <p:xfrm>
            <a:off x="3168" y="2640"/>
            <a:ext cx="2022" cy="1427"/>
          </p:xfrm>
          <a:graphic>
            <a:graphicData uri="http://schemas.openxmlformats.org/presentationml/2006/ole">
              <p:oleObj spid="_x0000_s8196" name="Bitmap Image" r:id="rId11" imgW="6114286" imgH="4315427" progId="Paint.Picture">
                <p:embed/>
              </p:oleObj>
            </a:graphicData>
          </a:graphic>
        </p:graphicFrame>
        <p:sp>
          <p:nvSpPr>
            <p:cNvPr id="8210" name="Text Box 17"/>
            <p:cNvSpPr txBox="1">
              <a:spLocks noChangeArrowheads="1"/>
            </p:cNvSpPr>
            <p:nvPr/>
          </p:nvSpPr>
          <p:spPr bwMode="auto">
            <a:xfrm>
              <a:off x="3792" y="2400"/>
              <a:ext cx="1289" cy="225"/>
            </a:xfrm>
            <a:prstGeom prst="rect">
              <a:avLst/>
            </a:prstGeom>
            <a:noFill/>
            <a:ln w="12700">
              <a:noFill/>
              <a:miter lim="800000"/>
              <a:headEnd type="none" w="sm" len="sm"/>
              <a:tailEnd type="none" w="sm" len="sm"/>
            </a:ln>
          </p:spPr>
          <p:txBody>
            <a:bodyPr wrap="none">
              <a:spAutoFit/>
            </a:bodyPr>
            <a:lstStyle/>
            <a:p>
              <a:pPr eaLnBrk="0" hangingPunct="0"/>
              <a:r>
                <a:rPr lang="en-US" sz="1400" b="1" i="0">
                  <a:latin typeface="Arial" charset="0"/>
                </a:rPr>
                <a:t>Emergency Response</a:t>
              </a:r>
            </a:p>
          </p:txBody>
        </p:sp>
        <p:sp>
          <p:nvSpPr>
            <p:cNvPr id="8211" name="Text Box 18"/>
            <p:cNvSpPr txBox="1">
              <a:spLocks noChangeArrowheads="1"/>
            </p:cNvSpPr>
            <p:nvPr/>
          </p:nvSpPr>
          <p:spPr bwMode="auto">
            <a:xfrm>
              <a:off x="3216" y="3839"/>
              <a:ext cx="1122" cy="203"/>
            </a:xfrm>
            <a:prstGeom prst="rect">
              <a:avLst/>
            </a:prstGeom>
            <a:noFill/>
            <a:ln w="12700">
              <a:noFill/>
              <a:miter lim="800000"/>
              <a:headEnd type="none" w="sm" len="sm"/>
              <a:tailEnd type="none" w="sm" len="sm"/>
            </a:ln>
          </p:spPr>
          <p:txBody>
            <a:bodyPr wrap="none">
              <a:spAutoFit/>
            </a:bodyPr>
            <a:lstStyle/>
            <a:p>
              <a:pPr eaLnBrk="0" hangingPunct="0"/>
              <a:r>
                <a:rPr lang="en-US" sz="1200" b="1" i="0">
                  <a:solidFill>
                    <a:srgbClr val="114FFB"/>
                  </a:solidFill>
                  <a:latin typeface="Arial" charset="0"/>
                </a:rPr>
                <a:t>Harvard/BU CodeBlue</a:t>
              </a:r>
            </a:p>
          </p:txBody>
        </p:sp>
      </p:grpSp>
      <p:pic>
        <p:nvPicPr>
          <p:cNvPr id="8209" name="Picture 19" descr="SSLabConcept"/>
          <p:cNvPicPr>
            <a:picLocks noChangeAspect="1" noChangeArrowheads="1"/>
          </p:cNvPicPr>
          <p:nvPr>
            <p:ph sz="half" idx="2"/>
          </p:nvPr>
        </p:nvPicPr>
        <p:blipFill>
          <a:blip r:embed="rId12" cstate="print"/>
          <a:srcRect/>
          <a:stretch>
            <a:fillRect/>
          </a:stretch>
        </p:blipFill>
        <p:spPr>
          <a:xfrm>
            <a:off x="3879850" y="3767138"/>
            <a:ext cx="2525713" cy="1590675"/>
          </a:xfr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Comments from Paul Havinga</a:t>
            </a:r>
          </a:p>
        </p:txBody>
      </p:sp>
      <p:pic>
        <p:nvPicPr>
          <p:cNvPr id="62467" name="Picture 3"/>
          <p:cNvPicPr>
            <a:picLocks noChangeAspect="1" noChangeArrowheads="1"/>
          </p:cNvPicPr>
          <p:nvPr>
            <p:ph idx="1"/>
          </p:nvPr>
        </p:nvPicPr>
        <p:blipFill>
          <a:blip r:embed="rId3" cstate="print"/>
          <a:srcRect/>
          <a:stretch>
            <a:fillRect/>
          </a:stretch>
        </p:blipFill>
        <p:spPr>
          <a:xfrm>
            <a:off x="1736725" y="1676400"/>
            <a:ext cx="6307138" cy="4724400"/>
          </a:xfr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PIR signal: Amplitude</a:t>
            </a:r>
          </a:p>
        </p:txBody>
      </p:sp>
      <p:pic>
        <p:nvPicPr>
          <p:cNvPr id="15363" name="Picture 3"/>
          <p:cNvPicPr>
            <a:picLocks noChangeAspect="1" noChangeArrowheads="1"/>
          </p:cNvPicPr>
          <p:nvPr/>
        </p:nvPicPr>
        <p:blipFill>
          <a:blip r:embed="rId3" cstate="print"/>
          <a:srcRect/>
          <a:stretch>
            <a:fillRect/>
          </a:stretch>
        </p:blipFill>
        <p:spPr bwMode="auto">
          <a:xfrm>
            <a:off x="0" y="1676400"/>
            <a:ext cx="4570413" cy="3429000"/>
          </a:xfrm>
          <a:prstGeom prst="rect">
            <a:avLst/>
          </a:prstGeom>
          <a:noFill/>
          <a:ln w="9525">
            <a:noFill/>
            <a:miter lim="800000"/>
            <a:headEnd/>
            <a:tailEnd/>
          </a:ln>
        </p:spPr>
      </p:pic>
      <p:pic>
        <p:nvPicPr>
          <p:cNvPr id="15364" name="Picture 4"/>
          <p:cNvPicPr>
            <a:picLocks noChangeAspect="1" noChangeArrowheads="1"/>
          </p:cNvPicPr>
          <p:nvPr/>
        </p:nvPicPr>
        <p:blipFill>
          <a:blip r:embed="rId4" cstate="print"/>
          <a:srcRect/>
          <a:stretch>
            <a:fillRect/>
          </a:stretch>
        </p:blipFill>
        <p:spPr bwMode="auto">
          <a:xfrm>
            <a:off x="4357688" y="1676400"/>
            <a:ext cx="4570412" cy="3429000"/>
          </a:xfrm>
          <a:prstGeom prst="rect">
            <a:avLst/>
          </a:prstGeom>
          <a:noFill/>
          <a:ln w="9525">
            <a:noFill/>
            <a:miter lim="800000"/>
            <a:headEnd/>
            <a:tailEnd/>
          </a:ln>
        </p:spPr>
      </p:pic>
      <p:sp>
        <p:nvSpPr>
          <p:cNvPr id="15365" name="Text Box 5"/>
          <p:cNvSpPr txBox="1">
            <a:spLocks noChangeArrowheads="1"/>
          </p:cNvSpPr>
          <p:nvPr/>
        </p:nvSpPr>
        <p:spPr bwMode="auto">
          <a:xfrm>
            <a:off x="1216025" y="5127625"/>
            <a:ext cx="2081213" cy="822325"/>
          </a:xfrm>
          <a:prstGeom prst="rect">
            <a:avLst/>
          </a:prstGeom>
          <a:noFill/>
          <a:ln w="9525">
            <a:noFill/>
            <a:miter lim="800000"/>
            <a:headEnd/>
            <a:tailEnd/>
          </a:ln>
        </p:spPr>
        <p:txBody>
          <a:bodyPr wrap="none">
            <a:spAutoFit/>
          </a:bodyPr>
          <a:lstStyle/>
          <a:p>
            <a:r>
              <a:rPr lang="en-US" i="0"/>
              <a:t>      Human</a:t>
            </a:r>
          </a:p>
          <a:p>
            <a:r>
              <a:rPr lang="en-US" i="0"/>
              <a:t>  3 mph @ 10m</a:t>
            </a:r>
          </a:p>
        </p:txBody>
      </p:sp>
      <p:sp>
        <p:nvSpPr>
          <p:cNvPr id="15366" name="Text Box 6"/>
          <p:cNvSpPr txBox="1">
            <a:spLocks noChangeArrowheads="1"/>
          </p:cNvSpPr>
          <p:nvPr/>
        </p:nvSpPr>
        <p:spPr bwMode="auto">
          <a:xfrm>
            <a:off x="5567363" y="5127625"/>
            <a:ext cx="3424237" cy="822325"/>
          </a:xfrm>
          <a:prstGeom prst="rect">
            <a:avLst/>
          </a:prstGeom>
          <a:noFill/>
          <a:ln w="9525">
            <a:noFill/>
            <a:miter lim="800000"/>
            <a:headEnd/>
            <a:tailEnd/>
          </a:ln>
        </p:spPr>
        <p:txBody>
          <a:bodyPr>
            <a:spAutoFit/>
          </a:bodyPr>
          <a:lstStyle/>
          <a:p>
            <a:r>
              <a:rPr lang="en-US" i="0"/>
              <a:t>          Car </a:t>
            </a:r>
          </a:p>
          <a:p>
            <a:r>
              <a:rPr lang="en-US" i="0"/>
              <a:t>20-25 mph @ 25m</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mtClean="0"/>
              <a:t>Comments from Paul Havinga</a:t>
            </a:r>
          </a:p>
        </p:txBody>
      </p:sp>
      <p:pic>
        <p:nvPicPr>
          <p:cNvPr id="63491" name="Picture 3"/>
          <p:cNvPicPr>
            <a:picLocks noChangeAspect="1" noChangeArrowheads="1"/>
          </p:cNvPicPr>
          <p:nvPr>
            <p:ph idx="1"/>
          </p:nvPr>
        </p:nvPicPr>
        <p:blipFill>
          <a:blip r:embed="rId3" cstate="print"/>
          <a:srcRect/>
          <a:stretch>
            <a:fillRect/>
          </a:stretch>
        </p:blipFill>
        <p:spPr>
          <a:xfrm>
            <a:off x="1738313" y="1676400"/>
            <a:ext cx="6303962" cy="4724400"/>
          </a:xfr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Comments from Paul Havinga</a:t>
            </a:r>
          </a:p>
        </p:txBody>
      </p:sp>
      <p:pic>
        <p:nvPicPr>
          <p:cNvPr id="64515" name="Picture 3"/>
          <p:cNvPicPr>
            <a:picLocks noChangeAspect="1" noChangeArrowheads="1"/>
          </p:cNvPicPr>
          <p:nvPr>
            <p:ph idx="1"/>
          </p:nvPr>
        </p:nvPicPr>
        <p:blipFill>
          <a:blip r:embed="rId3" cstate="print"/>
          <a:srcRect/>
          <a:stretch>
            <a:fillRect/>
          </a:stretch>
        </p:blipFill>
        <p:spPr>
          <a:xfrm>
            <a:off x="1746250" y="1676400"/>
            <a:ext cx="6286500" cy="4724400"/>
          </a:xfr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Comments from Paul Havinga</a:t>
            </a:r>
          </a:p>
        </p:txBody>
      </p:sp>
      <p:pic>
        <p:nvPicPr>
          <p:cNvPr id="65539" name="Picture 3"/>
          <p:cNvPicPr>
            <a:picLocks noChangeAspect="1" noChangeArrowheads="1"/>
          </p:cNvPicPr>
          <p:nvPr>
            <p:ph idx="1"/>
          </p:nvPr>
        </p:nvPicPr>
        <p:blipFill>
          <a:blip r:embed="rId3" cstate="print"/>
          <a:srcRect/>
          <a:stretch>
            <a:fillRect/>
          </a:stretch>
        </p:blipFill>
        <p:spPr>
          <a:xfrm>
            <a:off x="1731963" y="1676400"/>
            <a:ext cx="6316662" cy="4724400"/>
          </a:xfr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Comments from Paul Havinga</a:t>
            </a:r>
          </a:p>
        </p:txBody>
      </p:sp>
      <p:pic>
        <p:nvPicPr>
          <p:cNvPr id="66563" name="Picture 3"/>
          <p:cNvPicPr>
            <a:picLocks noChangeAspect="1" noChangeArrowheads="1"/>
          </p:cNvPicPr>
          <p:nvPr>
            <p:ph idx="1"/>
          </p:nvPr>
        </p:nvPicPr>
        <p:blipFill>
          <a:blip r:embed="rId3" cstate="print"/>
          <a:srcRect/>
          <a:stretch>
            <a:fillRect/>
          </a:stretch>
        </p:blipFill>
        <p:spPr>
          <a:xfrm>
            <a:off x="1724025" y="1676400"/>
            <a:ext cx="6332538" cy="4724400"/>
          </a:xfr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mtClean="0"/>
              <a:t>Comments from Paul Havinga</a:t>
            </a:r>
          </a:p>
        </p:txBody>
      </p:sp>
      <p:pic>
        <p:nvPicPr>
          <p:cNvPr id="67587" name="Picture 3"/>
          <p:cNvPicPr>
            <a:picLocks noChangeAspect="1" noChangeArrowheads="1"/>
          </p:cNvPicPr>
          <p:nvPr>
            <p:ph idx="1"/>
          </p:nvPr>
        </p:nvPicPr>
        <p:blipFill>
          <a:blip r:embed="rId3" cstate="print"/>
          <a:srcRect/>
          <a:stretch>
            <a:fillRect/>
          </a:stretch>
        </p:blipFill>
        <p:spPr>
          <a:xfrm>
            <a:off x="1724025" y="1676400"/>
            <a:ext cx="6332538" cy="4724400"/>
          </a:xfr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81000" y="212725"/>
            <a:ext cx="8229600" cy="854075"/>
          </a:xfrm>
        </p:spPr>
        <p:txBody>
          <a:bodyPr/>
          <a:lstStyle/>
          <a:p>
            <a:pPr eaLnBrk="1" hangingPunct="1"/>
            <a:r>
              <a:rPr lang="en-US" smtClean="0"/>
              <a:t>Examples of other military Concept of Operations:</a:t>
            </a:r>
            <a:br>
              <a:rPr lang="en-US" smtClean="0"/>
            </a:br>
            <a:r>
              <a:rPr lang="en-US" smtClean="0"/>
              <a:t>Shooter localization</a:t>
            </a:r>
          </a:p>
        </p:txBody>
      </p:sp>
      <p:pic>
        <p:nvPicPr>
          <p:cNvPr id="68611" name="Picture 3"/>
          <p:cNvPicPr>
            <a:picLocks noChangeAspect="1" noChangeArrowheads="1"/>
          </p:cNvPicPr>
          <p:nvPr>
            <p:ph sz="half" idx="2"/>
          </p:nvPr>
        </p:nvPicPr>
        <p:blipFill>
          <a:blip r:embed="rId3" cstate="print"/>
          <a:srcRect/>
          <a:stretch>
            <a:fillRect/>
          </a:stretch>
        </p:blipFill>
        <p:spPr>
          <a:xfrm>
            <a:off x="273050" y="1600200"/>
            <a:ext cx="8566150" cy="5257800"/>
          </a:xfrm>
          <a:noFill/>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Shooter localization</a:t>
            </a:r>
          </a:p>
        </p:txBody>
      </p:sp>
      <p:pic>
        <p:nvPicPr>
          <p:cNvPr id="69635" name="Picture 3" descr="3dDump"/>
          <p:cNvPicPr>
            <a:picLocks noChangeAspect="1" noChangeArrowheads="1"/>
          </p:cNvPicPr>
          <p:nvPr/>
        </p:nvPicPr>
        <p:blipFill>
          <a:blip r:embed="rId3" cstate="print"/>
          <a:srcRect/>
          <a:stretch>
            <a:fillRect/>
          </a:stretch>
        </p:blipFill>
        <p:spPr bwMode="auto">
          <a:xfrm>
            <a:off x="2438400" y="1447800"/>
            <a:ext cx="6477000" cy="5410200"/>
          </a:xfrm>
          <a:prstGeom prst="rect">
            <a:avLst/>
          </a:prstGeom>
          <a:noFill/>
          <a:ln w="9525">
            <a:noFill/>
            <a:miter lim="800000"/>
            <a:headEnd/>
            <a:tailEnd/>
          </a:ln>
        </p:spPr>
      </p:pic>
      <p:sp>
        <p:nvSpPr>
          <p:cNvPr id="69636" name="Rectangle 4"/>
          <p:cNvSpPr>
            <a:spLocks noGrp="1" noChangeArrowheads="1"/>
          </p:cNvSpPr>
          <p:nvPr>
            <p:ph type="body" idx="1"/>
          </p:nvPr>
        </p:nvSpPr>
        <p:spPr>
          <a:xfrm>
            <a:off x="0" y="1752600"/>
            <a:ext cx="2209800" cy="4953000"/>
          </a:xfrm>
          <a:noFill/>
        </p:spPr>
        <p:txBody>
          <a:bodyPr lIns="90487" tIns="44450" rIns="90487" bIns="44450"/>
          <a:lstStyle/>
          <a:p>
            <a:pPr marL="177800" indent="-177800" eaLnBrk="1" hangingPunct="1">
              <a:buFontTx/>
              <a:buNone/>
            </a:pPr>
            <a:r>
              <a:rPr lang="en-US" sz="1700" smtClean="0"/>
              <a:t>Red globe:</a:t>
            </a:r>
          </a:p>
          <a:p>
            <a:pPr marL="177800" indent="-177800" eaLnBrk="1" hangingPunct="1">
              <a:buFont typeface="Wingdings" pitchFamily="2" charset="2"/>
              <a:buChar char="à"/>
            </a:pPr>
            <a:r>
              <a:rPr lang="en-US" sz="1700" smtClean="0"/>
              <a:t>Shooter position</a:t>
            </a:r>
          </a:p>
          <a:p>
            <a:pPr marL="177800" indent="-177800" eaLnBrk="1" hangingPunct="1">
              <a:buFont typeface="Wingdings" pitchFamily="2" charset="2"/>
              <a:buChar char="à"/>
            </a:pPr>
            <a:endParaRPr lang="en-US" sz="1700" smtClean="0"/>
          </a:p>
          <a:p>
            <a:pPr marL="177800" indent="-177800" eaLnBrk="1" hangingPunct="1">
              <a:buFont typeface="Wingdings" pitchFamily="2" charset="2"/>
              <a:buNone/>
            </a:pPr>
            <a:r>
              <a:rPr lang="en-US" sz="1700" smtClean="0"/>
              <a:t>Light blue sphere:</a:t>
            </a:r>
          </a:p>
          <a:p>
            <a:pPr marL="177800" indent="-177800" eaLnBrk="1" hangingPunct="1">
              <a:buFont typeface="Wingdings" pitchFamily="2" charset="2"/>
              <a:buChar char="à"/>
            </a:pPr>
            <a:r>
              <a:rPr lang="en-US" sz="1700" smtClean="0">
                <a:sym typeface="Wingdings" pitchFamily="2" charset="2"/>
              </a:rPr>
              <a:t>Sensor node with good measurement</a:t>
            </a:r>
          </a:p>
          <a:p>
            <a:pPr marL="177800" indent="-177800" eaLnBrk="1" hangingPunct="1">
              <a:buFont typeface="Wingdings" pitchFamily="2" charset="2"/>
              <a:buNone/>
            </a:pPr>
            <a:endParaRPr lang="en-US" sz="1700" smtClean="0"/>
          </a:p>
          <a:p>
            <a:pPr marL="177800" indent="-177800" eaLnBrk="1" hangingPunct="1">
              <a:buFont typeface="Wingdings" pitchFamily="2" charset="2"/>
              <a:buNone/>
            </a:pPr>
            <a:r>
              <a:rPr lang="en-US" sz="1700" smtClean="0"/>
              <a:t>Dark blue sphere:</a:t>
            </a:r>
          </a:p>
          <a:p>
            <a:pPr marL="177800" indent="-177800" eaLnBrk="1" hangingPunct="1">
              <a:buFont typeface="Wingdings" pitchFamily="2" charset="2"/>
              <a:buChar char="à"/>
            </a:pPr>
            <a:r>
              <a:rPr lang="en-US" sz="1700" smtClean="0">
                <a:sym typeface="Wingdings" pitchFamily="2" charset="2"/>
              </a:rPr>
              <a:t>Sensor node with no (or unused)  measurement</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Red force tagging</a:t>
            </a:r>
          </a:p>
        </p:txBody>
      </p:sp>
      <p:pic>
        <p:nvPicPr>
          <p:cNvPr id="70659" name="Picture 3"/>
          <p:cNvPicPr>
            <a:picLocks noChangeAspect="1" noChangeArrowheads="1"/>
          </p:cNvPicPr>
          <p:nvPr>
            <p:ph idx="1"/>
          </p:nvPr>
        </p:nvPicPr>
        <p:blipFill>
          <a:blip r:embed="rId3" cstate="print"/>
          <a:srcRect/>
          <a:stretch>
            <a:fillRect/>
          </a:stretch>
        </p:blipFill>
        <p:spPr>
          <a:xfrm>
            <a:off x="533400" y="1676400"/>
            <a:ext cx="7912100" cy="5181600"/>
          </a:xfr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mtClean="0"/>
              <a:t>Outline</a:t>
            </a:r>
          </a:p>
        </p:txBody>
      </p:sp>
      <p:sp>
        <p:nvSpPr>
          <p:cNvPr id="71683" name="Rectangle 3"/>
          <p:cNvSpPr>
            <a:spLocks noGrp="1" noChangeArrowheads="1"/>
          </p:cNvSpPr>
          <p:nvPr>
            <p:ph type="body" idx="1"/>
          </p:nvPr>
        </p:nvSpPr>
        <p:spPr>
          <a:xfrm>
            <a:off x="381000" y="1676400"/>
            <a:ext cx="8718550" cy="5181600"/>
          </a:xfrm>
        </p:spPr>
        <p:txBody>
          <a:bodyPr/>
          <a:lstStyle/>
          <a:p>
            <a:pPr marL="400050" indent="-400050" eaLnBrk="1" hangingPunct="1">
              <a:lnSpc>
                <a:spcPct val="160000"/>
              </a:lnSpc>
            </a:pPr>
            <a:r>
              <a:rPr lang="en-US" smtClean="0"/>
              <a:t>Anatomy of a wireless sensor network (WSN)</a:t>
            </a:r>
          </a:p>
          <a:p>
            <a:pPr marL="400050" indent="-400050" eaLnBrk="1" hangingPunct="1">
              <a:lnSpc>
                <a:spcPct val="0"/>
              </a:lnSpc>
            </a:pPr>
            <a:endParaRPr lang="en-US" smtClean="0"/>
          </a:p>
          <a:p>
            <a:pPr marL="400050" indent="-400050" eaLnBrk="1" hangingPunct="1">
              <a:lnSpc>
                <a:spcPct val="160000"/>
              </a:lnSpc>
            </a:pPr>
            <a:r>
              <a:rPr lang="en-US" smtClean="0"/>
              <a:t>State-of-the-art of WSNs</a:t>
            </a:r>
          </a:p>
          <a:p>
            <a:pPr marL="400050" indent="-400050" eaLnBrk="1" hangingPunct="1">
              <a:lnSpc>
                <a:spcPct val="180000"/>
              </a:lnSpc>
            </a:pPr>
            <a:r>
              <a:rPr lang="en-US" smtClean="0"/>
              <a:t>Application contexts</a:t>
            </a:r>
          </a:p>
          <a:p>
            <a:pPr marL="819150" lvl="1" indent="-361950" eaLnBrk="1" hangingPunct="1">
              <a:lnSpc>
                <a:spcPct val="160000"/>
              </a:lnSpc>
            </a:pPr>
            <a:r>
              <a:rPr lang="en-US" smtClean="0"/>
              <a:t>Comments from Deborah Estrin and Dave Culler</a:t>
            </a:r>
          </a:p>
          <a:p>
            <a:pPr marL="400050" indent="-400050" eaLnBrk="1" hangingPunct="1">
              <a:lnSpc>
                <a:spcPct val="190000"/>
              </a:lnSpc>
            </a:pPr>
            <a:r>
              <a:rPr lang="en-US" smtClean="0"/>
              <a:t>Brief overview of one application context: Project </a:t>
            </a:r>
            <a:r>
              <a:rPr lang="en-US" i="1" smtClean="0"/>
              <a:t>ExScal</a:t>
            </a:r>
          </a:p>
          <a:p>
            <a:pPr marL="400050" indent="-400050" eaLnBrk="1" hangingPunct="1">
              <a:lnSpc>
                <a:spcPct val="190000"/>
              </a:lnSpc>
            </a:pPr>
            <a:r>
              <a:rPr lang="en-US" smtClean="0">
                <a:solidFill>
                  <a:srgbClr val="009900"/>
                </a:solidFill>
              </a:rPr>
              <a:t>Models</a:t>
            </a:r>
          </a:p>
          <a:p>
            <a:pPr marL="400050" indent="-400050" eaLnBrk="1" hangingPunct="1">
              <a:lnSpc>
                <a:spcPct val="190000"/>
              </a:lnSpc>
            </a:pPr>
            <a:r>
              <a:rPr lang="en-US" smtClean="0">
                <a:solidFill>
                  <a:srgbClr val="009900"/>
                </a:solidFill>
              </a:rPr>
              <a:t>Validation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mtClean="0"/>
              <a:t>Diverse models</a:t>
            </a:r>
          </a:p>
        </p:txBody>
      </p:sp>
      <p:grpSp>
        <p:nvGrpSpPr>
          <p:cNvPr id="72707" name="Group 3"/>
          <p:cNvGrpSpPr>
            <a:grpSpLocks/>
          </p:cNvGrpSpPr>
          <p:nvPr/>
        </p:nvGrpSpPr>
        <p:grpSpPr bwMode="auto">
          <a:xfrm>
            <a:off x="76200" y="1524000"/>
            <a:ext cx="2828925" cy="2220913"/>
            <a:chOff x="1558" y="672"/>
            <a:chExt cx="4277" cy="3537"/>
          </a:xfrm>
        </p:grpSpPr>
        <p:pic>
          <p:nvPicPr>
            <p:cNvPr id="72758" name="Picture 4" descr="IMG_0025"/>
            <p:cNvPicPr>
              <a:picLocks noChangeAspect="1" noChangeArrowheads="1"/>
            </p:cNvPicPr>
            <p:nvPr/>
          </p:nvPicPr>
          <p:blipFill>
            <a:blip r:embed="rId3" cstate="print"/>
            <a:srcRect t="37720" r="9677" b="6241"/>
            <a:stretch>
              <a:fillRect/>
            </a:stretch>
          </p:blipFill>
          <p:spPr bwMode="auto">
            <a:xfrm>
              <a:off x="1680" y="672"/>
              <a:ext cx="4032" cy="3335"/>
            </a:xfrm>
            <a:prstGeom prst="rect">
              <a:avLst/>
            </a:prstGeom>
            <a:noFill/>
            <a:ln w="9525">
              <a:noFill/>
              <a:miter lim="800000"/>
              <a:headEnd/>
              <a:tailEnd/>
            </a:ln>
          </p:spPr>
        </p:pic>
        <p:sp>
          <p:nvSpPr>
            <p:cNvPr id="72759" name="Text Box 5"/>
            <p:cNvSpPr txBox="1">
              <a:spLocks noChangeArrowheads="1"/>
            </p:cNvSpPr>
            <p:nvPr/>
          </p:nvSpPr>
          <p:spPr bwMode="auto">
            <a:xfrm>
              <a:off x="4971" y="2379"/>
              <a:ext cx="864" cy="364"/>
            </a:xfrm>
            <a:prstGeom prst="rect">
              <a:avLst/>
            </a:prstGeom>
            <a:noFill/>
            <a:ln w="9525">
              <a:noFill/>
              <a:miter lim="800000"/>
              <a:headEnd/>
              <a:tailEnd/>
            </a:ln>
          </p:spPr>
          <p:txBody>
            <a:bodyPr wrap="none">
              <a:spAutoFit/>
            </a:bodyPr>
            <a:lstStyle/>
            <a:p>
              <a:pPr algn="ctr"/>
              <a:r>
                <a:rPr lang="en-US" sz="900" b="1" i="0">
                  <a:solidFill>
                    <a:schemeClr val="bg1"/>
                  </a:solidFill>
                  <a:latin typeface="Arial" charset="0"/>
                </a:rPr>
                <a:t>Sensor</a:t>
              </a:r>
            </a:p>
          </p:txBody>
        </p:sp>
        <p:sp>
          <p:nvSpPr>
            <p:cNvPr id="72760" name="Text Box 6"/>
            <p:cNvSpPr txBox="1">
              <a:spLocks noChangeArrowheads="1"/>
            </p:cNvSpPr>
            <p:nvPr/>
          </p:nvSpPr>
          <p:spPr bwMode="auto">
            <a:xfrm>
              <a:off x="3898" y="2952"/>
              <a:ext cx="864" cy="365"/>
            </a:xfrm>
            <a:prstGeom prst="rect">
              <a:avLst/>
            </a:prstGeom>
            <a:noFill/>
            <a:ln w="9525">
              <a:noFill/>
              <a:miter lim="800000"/>
              <a:headEnd/>
              <a:tailEnd/>
            </a:ln>
          </p:spPr>
          <p:txBody>
            <a:bodyPr wrap="none">
              <a:spAutoFit/>
            </a:bodyPr>
            <a:lstStyle/>
            <a:p>
              <a:pPr algn="ctr"/>
              <a:r>
                <a:rPr lang="en-US" sz="900" b="1" i="0">
                  <a:solidFill>
                    <a:schemeClr val="bg1"/>
                  </a:solidFill>
                  <a:latin typeface="Arial" charset="0"/>
                </a:rPr>
                <a:t>Sensor</a:t>
              </a:r>
            </a:p>
          </p:txBody>
        </p:sp>
        <p:sp>
          <p:nvSpPr>
            <p:cNvPr id="72761" name="Text Box 7"/>
            <p:cNvSpPr txBox="1">
              <a:spLocks noChangeArrowheads="1"/>
            </p:cNvSpPr>
            <p:nvPr/>
          </p:nvSpPr>
          <p:spPr bwMode="auto">
            <a:xfrm>
              <a:off x="3209" y="3001"/>
              <a:ext cx="864" cy="364"/>
            </a:xfrm>
            <a:prstGeom prst="rect">
              <a:avLst/>
            </a:prstGeom>
            <a:noFill/>
            <a:ln w="9525">
              <a:noFill/>
              <a:miter lim="800000"/>
              <a:headEnd/>
              <a:tailEnd/>
            </a:ln>
          </p:spPr>
          <p:txBody>
            <a:bodyPr wrap="none">
              <a:spAutoFit/>
            </a:bodyPr>
            <a:lstStyle/>
            <a:p>
              <a:pPr algn="ctr"/>
              <a:r>
                <a:rPr lang="en-US" sz="900" b="1" i="0">
                  <a:solidFill>
                    <a:schemeClr val="bg1"/>
                  </a:solidFill>
                  <a:latin typeface="Arial" charset="0"/>
                </a:rPr>
                <a:t>Sensor</a:t>
              </a:r>
            </a:p>
          </p:txBody>
        </p:sp>
        <p:sp>
          <p:nvSpPr>
            <p:cNvPr id="72762" name="Text Box 8"/>
            <p:cNvSpPr txBox="1">
              <a:spLocks noChangeArrowheads="1"/>
            </p:cNvSpPr>
            <p:nvPr/>
          </p:nvSpPr>
          <p:spPr bwMode="auto">
            <a:xfrm>
              <a:off x="3226" y="2427"/>
              <a:ext cx="864" cy="364"/>
            </a:xfrm>
            <a:prstGeom prst="rect">
              <a:avLst/>
            </a:prstGeom>
            <a:noFill/>
            <a:ln w="9525">
              <a:noFill/>
              <a:miter lim="800000"/>
              <a:headEnd/>
              <a:tailEnd/>
            </a:ln>
          </p:spPr>
          <p:txBody>
            <a:bodyPr wrap="none">
              <a:spAutoFit/>
            </a:bodyPr>
            <a:lstStyle/>
            <a:p>
              <a:pPr algn="ctr"/>
              <a:r>
                <a:rPr lang="en-US" sz="900" b="1" i="0">
                  <a:solidFill>
                    <a:schemeClr val="bg1"/>
                  </a:solidFill>
                  <a:latin typeface="Arial" charset="0"/>
                </a:rPr>
                <a:t>Sensor</a:t>
              </a:r>
            </a:p>
          </p:txBody>
        </p:sp>
        <p:sp>
          <p:nvSpPr>
            <p:cNvPr id="72763" name="Text Box 9"/>
            <p:cNvSpPr txBox="1">
              <a:spLocks noChangeArrowheads="1"/>
            </p:cNvSpPr>
            <p:nvPr/>
          </p:nvSpPr>
          <p:spPr bwMode="auto">
            <a:xfrm>
              <a:off x="1846" y="3266"/>
              <a:ext cx="1344" cy="799"/>
            </a:xfrm>
            <a:prstGeom prst="rect">
              <a:avLst/>
            </a:prstGeom>
            <a:noFill/>
            <a:ln w="9525">
              <a:noFill/>
              <a:miter lim="800000"/>
              <a:headEnd/>
              <a:tailEnd/>
            </a:ln>
          </p:spPr>
          <p:txBody>
            <a:bodyPr wrap="none">
              <a:spAutoFit/>
            </a:bodyPr>
            <a:lstStyle/>
            <a:p>
              <a:pPr algn="ctr"/>
              <a:r>
                <a:rPr lang="en-US" sz="900" b="1" i="0">
                  <a:solidFill>
                    <a:schemeClr val="bg1"/>
                  </a:solidFill>
                  <a:latin typeface="Arial" charset="0"/>
                </a:rPr>
                <a:t>Microserver</a:t>
              </a:r>
            </a:p>
            <a:p>
              <a:pPr algn="ctr"/>
              <a:r>
                <a:rPr lang="en-US" sz="900" b="1" i="0">
                  <a:solidFill>
                    <a:schemeClr val="bg1"/>
                  </a:solidFill>
                  <a:latin typeface="Arial" charset="0"/>
                </a:rPr>
                <a:t>Sensor Node</a:t>
              </a:r>
            </a:p>
            <a:p>
              <a:pPr algn="ctr"/>
              <a:r>
                <a:rPr lang="en-US" sz="900" b="1" i="0">
                  <a:solidFill>
                    <a:schemeClr val="bg1"/>
                  </a:solidFill>
                  <a:latin typeface="Arial" charset="0"/>
                </a:rPr>
                <a:t>Package</a:t>
              </a:r>
            </a:p>
          </p:txBody>
        </p:sp>
        <p:sp>
          <p:nvSpPr>
            <p:cNvPr id="72764" name="Text Box 10"/>
            <p:cNvSpPr txBox="1">
              <a:spLocks noChangeArrowheads="1"/>
            </p:cNvSpPr>
            <p:nvPr/>
          </p:nvSpPr>
          <p:spPr bwMode="auto">
            <a:xfrm>
              <a:off x="4150" y="3410"/>
              <a:ext cx="1344" cy="799"/>
            </a:xfrm>
            <a:prstGeom prst="rect">
              <a:avLst/>
            </a:prstGeom>
            <a:noFill/>
            <a:ln w="9525">
              <a:noFill/>
              <a:miter lim="800000"/>
              <a:headEnd/>
              <a:tailEnd/>
            </a:ln>
          </p:spPr>
          <p:txBody>
            <a:bodyPr wrap="none">
              <a:spAutoFit/>
            </a:bodyPr>
            <a:lstStyle/>
            <a:p>
              <a:pPr algn="ctr"/>
              <a:r>
                <a:rPr lang="en-US" sz="900" b="1" i="0">
                  <a:latin typeface="Arial" charset="0"/>
                </a:rPr>
                <a:t>Microserver</a:t>
              </a:r>
            </a:p>
            <a:p>
              <a:pPr algn="ctr"/>
              <a:r>
                <a:rPr lang="en-US" sz="900" b="1" i="0">
                  <a:latin typeface="Arial" charset="0"/>
                </a:rPr>
                <a:t>Sensor Node</a:t>
              </a:r>
            </a:p>
            <a:p>
              <a:pPr algn="ctr"/>
              <a:r>
                <a:rPr lang="en-US" sz="900" b="1" i="0">
                  <a:latin typeface="Arial" charset="0"/>
                </a:rPr>
                <a:t>Package</a:t>
              </a:r>
            </a:p>
          </p:txBody>
        </p:sp>
        <p:sp>
          <p:nvSpPr>
            <p:cNvPr id="72765" name="Oval 11"/>
            <p:cNvSpPr>
              <a:spLocks noChangeArrowheads="1"/>
            </p:cNvSpPr>
            <p:nvPr/>
          </p:nvSpPr>
          <p:spPr bwMode="auto">
            <a:xfrm>
              <a:off x="4944" y="2928"/>
              <a:ext cx="432" cy="336"/>
            </a:xfrm>
            <a:prstGeom prst="ellipse">
              <a:avLst/>
            </a:prstGeom>
            <a:noFill/>
            <a:ln w="28575" algn="ctr">
              <a:solidFill>
                <a:schemeClr val="tx1"/>
              </a:solidFill>
              <a:prstDash val="dash"/>
              <a:round/>
              <a:headEnd/>
              <a:tailEnd/>
            </a:ln>
          </p:spPr>
          <p:txBody>
            <a:bodyPr wrap="none" anchor="ctr"/>
            <a:lstStyle/>
            <a:p>
              <a:endParaRPr lang="en-US"/>
            </a:p>
          </p:txBody>
        </p:sp>
        <p:sp>
          <p:nvSpPr>
            <p:cNvPr id="72766" name="Oval 12"/>
            <p:cNvSpPr>
              <a:spLocks noChangeArrowheads="1"/>
            </p:cNvSpPr>
            <p:nvPr/>
          </p:nvSpPr>
          <p:spPr bwMode="auto">
            <a:xfrm>
              <a:off x="2400" y="3600"/>
              <a:ext cx="432" cy="336"/>
            </a:xfrm>
            <a:prstGeom prst="ellipse">
              <a:avLst/>
            </a:prstGeom>
            <a:noFill/>
            <a:ln w="38100" algn="ctr">
              <a:solidFill>
                <a:schemeClr val="tx1"/>
              </a:solidFill>
              <a:prstDash val="sysDot"/>
              <a:round/>
              <a:headEnd/>
              <a:tailEnd/>
            </a:ln>
          </p:spPr>
          <p:txBody>
            <a:bodyPr wrap="none" anchor="ctr"/>
            <a:lstStyle/>
            <a:p>
              <a:endParaRPr lang="en-US"/>
            </a:p>
          </p:txBody>
        </p:sp>
        <p:sp>
          <p:nvSpPr>
            <p:cNvPr id="72767" name="Oval 13"/>
            <p:cNvSpPr>
              <a:spLocks noChangeArrowheads="1"/>
            </p:cNvSpPr>
            <p:nvPr/>
          </p:nvSpPr>
          <p:spPr bwMode="auto">
            <a:xfrm>
              <a:off x="4704" y="2304"/>
              <a:ext cx="432" cy="336"/>
            </a:xfrm>
            <a:prstGeom prst="ellipse">
              <a:avLst/>
            </a:prstGeom>
            <a:noFill/>
            <a:ln w="38100" algn="ctr">
              <a:solidFill>
                <a:schemeClr val="bg1"/>
              </a:solidFill>
              <a:prstDash val="sysDot"/>
              <a:round/>
              <a:headEnd/>
              <a:tailEnd/>
            </a:ln>
          </p:spPr>
          <p:txBody>
            <a:bodyPr wrap="none" anchor="ctr"/>
            <a:lstStyle/>
            <a:p>
              <a:endParaRPr lang="en-US"/>
            </a:p>
          </p:txBody>
        </p:sp>
        <p:sp>
          <p:nvSpPr>
            <p:cNvPr id="72768" name="Oval 14"/>
            <p:cNvSpPr>
              <a:spLocks noChangeArrowheads="1"/>
            </p:cNvSpPr>
            <p:nvPr/>
          </p:nvSpPr>
          <p:spPr bwMode="auto">
            <a:xfrm>
              <a:off x="4704" y="2784"/>
              <a:ext cx="432" cy="336"/>
            </a:xfrm>
            <a:prstGeom prst="ellipse">
              <a:avLst/>
            </a:prstGeom>
            <a:noFill/>
            <a:ln w="38100" algn="ctr">
              <a:solidFill>
                <a:schemeClr val="bg1"/>
              </a:solidFill>
              <a:prstDash val="sysDot"/>
              <a:round/>
              <a:headEnd/>
              <a:tailEnd/>
            </a:ln>
          </p:spPr>
          <p:txBody>
            <a:bodyPr wrap="none" anchor="ctr"/>
            <a:lstStyle/>
            <a:p>
              <a:endParaRPr lang="en-US"/>
            </a:p>
          </p:txBody>
        </p:sp>
        <p:sp>
          <p:nvSpPr>
            <p:cNvPr id="72769" name="Oval 15"/>
            <p:cNvSpPr>
              <a:spLocks noChangeArrowheads="1"/>
            </p:cNvSpPr>
            <p:nvPr/>
          </p:nvSpPr>
          <p:spPr bwMode="auto">
            <a:xfrm>
              <a:off x="3024" y="2832"/>
              <a:ext cx="432" cy="336"/>
            </a:xfrm>
            <a:prstGeom prst="ellipse">
              <a:avLst/>
            </a:prstGeom>
            <a:noFill/>
            <a:ln w="38100" algn="ctr">
              <a:solidFill>
                <a:schemeClr val="bg1"/>
              </a:solidFill>
              <a:prstDash val="sysDot"/>
              <a:round/>
              <a:headEnd/>
              <a:tailEnd/>
            </a:ln>
          </p:spPr>
          <p:txBody>
            <a:bodyPr wrap="none" anchor="ctr"/>
            <a:lstStyle/>
            <a:p>
              <a:endParaRPr lang="en-US"/>
            </a:p>
          </p:txBody>
        </p:sp>
        <p:sp>
          <p:nvSpPr>
            <p:cNvPr id="72770" name="Oval 16"/>
            <p:cNvSpPr>
              <a:spLocks noChangeArrowheads="1"/>
            </p:cNvSpPr>
            <p:nvPr/>
          </p:nvSpPr>
          <p:spPr bwMode="auto">
            <a:xfrm>
              <a:off x="3072" y="2304"/>
              <a:ext cx="432" cy="336"/>
            </a:xfrm>
            <a:prstGeom prst="ellipse">
              <a:avLst/>
            </a:prstGeom>
            <a:noFill/>
            <a:ln w="38100" algn="ctr">
              <a:solidFill>
                <a:schemeClr val="bg1"/>
              </a:solidFill>
              <a:prstDash val="sysDot"/>
              <a:round/>
              <a:headEnd/>
              <a:tailEnd/>
            </a:ln>
          </p:spPr>
          <p:txBody>
            <a:bodyPr wrap="none" anchor="ctr"/>
            <a:lstStyle/>
            <a:p>
              <a:endParaRPr lang="en-US"/>
            </a:p>
          </p:txBody>
        </p:sp>
        <p:sp>
          <p:nvSpPr>
            <p:cNvPr id="72771" name="Oval 17"/>
            <p:cNvSpPr>
              <a:spLocks noChangeArrowheads="1"/>
            </p:cNvSpPr>
            <p:nvPr/>
          </p:nvSpPr>
          <p:spPr bwMode="auto">
            <a:xfrm>
              <a:off x="3696" y="864"/>
              <a:ext cx="768" cy="1008"/>
            </a:xfrm>
            <a:prstGeom prst="ellipse">
              <a:avLst/>
            </a:prstGeom>
            <a:noFill/>
            <a:ln w="38100" algn="ctr">
              <a:solidFill>
                <a:schemeClr val="bg1"/>
              </a:solidFill>
              <a:prstDash val="sysDot"/>
              <a:round/>
              <a:headEnd/>
              <a:tailEnd/>
            </a:ln>
          </p:spPr>
          <p:txBody>
            <a:bodyPr wrap="none" anchor="ctr"/>
            <a:lstStyle/>
            <a:p>
              <a:endParaRPr lang="en-US"/>
            </a:p>
          </p:txBody>
        </p:sp>
        <p:sp>
          <p:nvSpPr>
            <p:cNvPr id="72772" name="Text Box 18"/>
            <p:cNvSpPr txBox="1">
              <a:spLocks noChangeArrowheads="1"/>
            </p:cNvSpPr>
            <p:nvPr/>
          </p:nvSpPr>
          <p:spPr bwMode="auto">
            <a:xfrm>
              <a:off x="4407" y="1155"/>
              <a:ext cx="710" cy="581"/>
            </a:xfrm>
            <a:prstGeom prst="rect">
              <a:avLst/>
            </a:prstGeom>
            <a:noFill/>
            <a:ln w="9525">
              <a:noFill/>
              <a:miter lim="800000"/>
              <a:headEnd/>
              <a:tailEnd/>
            </a:ln>
          </p:spPr>
          <p:txBody>
            <a:bodyPr wrap="none">
              <a:spAutoFit/>
            </a:bodyPr>
            <a:lstStyle/>
            <a:p>
              <a:pPr algn="ctr"/>
              <a:r>
                <a:rPr lang="en-US" sz="900" b="1" i="0">
                  <a:solidFill>
                    <a:schemeClr val="bg1"/>
                  </a:solidFill>
                  <a:latin typeface="Arial" charset="0"/>
                </a:rPr>
                <a:t>NIMS</a:t>
              </a:r>
            </a:p>
            <a:p>
              <a:pPr algn="ctr"/>
              <a:r>
                <a:rPr lang="en-US" sz="900" b="1" i="0">
                  <a:solidFill>
                    <a:schemeClr val="bg1"/>
                  </a:solidFill>
                  <a:latin typeface="Arial" charset="0"/>
                </a:rPr>
                <a:t>Node</a:t>
              </a:r>
            </a:p>
          </p:txBody>
        </p:sp>
        <p:sp>
          <p:nvSpPr>
            <p:cNvPr id="72773" name="Line 19"/>
            <p:cNvSpPr>
              <a:spLocks noChangeShapeType="1"/>
            </p:cNvSpPr>
            <p:nvPr/>
          </p:nvSpPr>
          <p:spPr bwMode="auto">
            <a:xfrm>
              <a:off x="2640" y="864"/>
              <a:ext cx="624" cy="96"/>
            </a:xfrm>
            <a:prstGeom prst="line">
              <a:avLst/>
            </a:prstGeom>
            <a:noFill/>
            <a:ln w="57150">
              <a:solidFill>
                <a:schemeClr val="bg1"/>
              </a:solidFill>
              <a:round/>
              <a:headEnd/>
              <a:tailEnd type="triangle" w="med" len="med"/>
            </a:ln>
          </p:spPr>
          <p:txBody>
            <a:bodyPr wrap="none" anchor="ctr"/>
            <a:lstStyle/>
            <a:p>
              <a:endParaRPr lang="en-US"/>
            </a:p>
          </p:txBody>
        </p:sp>
        <p:sp>
          <p:nvSpPr>
            <p:cNvPr id="72774" name="Line 20"/>
            <p:cNvSpPr>
              <a:spLocks noChangeShapeType="1"/>
            </p:cNvSpPr>
            <p:nvPr/>
          </p:nvSpPr>
          <p:spPr bwMode="auto">
            <a:xfrm flipV="1">
              <a:off x="2832" y="1152"/>
              <a:ext cx="576" cy="144"/>
            </a:xfrm>
            <a:prstGeom prst="line">
              <a:avLst/>
            </a:prstGeom>
            <a:noFill/>
            <a:ln w="57150">
              <a:solidFill>
                <a:schemeClr val="bg1"/>
              </a:solidFill>
              <a:round/>
              <a:headEnd/>
              <a:tailEnd type="triangle" w="med" len="med"/>
            </a:ln>
          </p:spPr>
          <p:txBody>
            <a:bodyPr wrap="none" anchor="ctr"/>
            <a:lstStyle/>
            <a:p>
              <a:endParaRPr lang="en-US"/>
            </a:p>
          </p:txBody>
        </p:sp>
        <p:sp>
          <p:nvSpPr>
            <p:cNvPr id="72775" name="Text Box 21"/>
            <p:cNvSpPr txBox="1">
              <a:spLocks noChangeArrowheads="1"/>
            </p:cNvSpPr>
            <p:nvPr/>
          </p:nvSpPr>
          <p:spPr bwMode="auto">
            <a:xfrm>
              <a:off x="2177" y="1395"/>
              <a:ext cx="749" cy="799"/>
            </a:xfrm>
            <a:prstGeom prst="rect">
              <a:avLst/>
            </a:prstGeom>
            <a:noFill/>
            <a:ln w="9525">
              <a:noFill/>
              <a:miter lim="800000"/>
              <a:headEnd/>
              <a:tailEnd/>
            </a:ln>
          </p:spPr>
          <p:txBody>
            <a:bodyPr wrap="none">
              <a:spAutoFit/>
            </a:bodyPr>
            <a:lstStyle/>
            <a:p>
              <a:pPr algn="ctr"/>
              <a:r>
                <a:rPr lang="en-US" sz="900" b="1" i="0">
                  <a:solidFill>
                    <a:schemeClr val="bg1"/>
                  </a:solidFill>
                  <a:latin typeface="Arial" charset="0"/>
                </a:rPr>
                <a:t>NIMS</a:t>
              </a:r>
            </a:p>
            <a:p>
              <a:pPr algn="ctr"/>
              <a:r>
                <a:rPr lang="en-US" sz="900" b="1" i="0">
                  <a:solidFill>
                    <a:schemeClr val="bg1"/>
                  </a:solidFill>
                  <a:latin typeface="Arial" charset="0"/>
                </a:rPr>
                <a:t>Node</a:t>
              </a:r>
            </a:p>
            <a:p>
              <a:pPr algn="ctr"/>
              <a:r>
                <a:rPr lang="en-US" sz="900" b="1" i="0">
                  <a:solidFill>
                    <a:schemeClr val="bg1"/>
                  </a:solidFill>
                  <a:latin typeface="Arial" charset="0"/>
                </a:rPr>
                <a:t>Cable</a:t>
              </a:r>
            </a:p>
          </p:txBody>
        </p:sp>
        <p:sp>
          <p:nvSpPr>
            <p:cNvPr id="72776" name="Text Box 22"/>
            <p:cNvSpPr txBox="1">
              <a:spLocks noChangeArrowheads="1"/>
            </p:cNvSpPr>
            <p:nvPr/>
          </p:nvSpPr>
          <p:spPr bwMode="auto">
            <a:xfrm>
              <a:off x="1558" y="771"/>
              <a:ext cx="1344" cy="799"/>
            </a:xfrm>
            <a:prstGeom prst="rect">
              <a:avLst/>
            </a:prstGeom>
            <a:noFill/>
            <a:ln w="9525">
              <a:noFill/>
              <a:miter lim="800000"/>
              <a:headEnd/>
              <a:tailEnd/>
            </a:ln>
          </p:spPr>
          <p:txBody>
            <a:bodyPr wrap="none">
              <a:spAutoFit/>
            </a:bodyPr>
            <a:lstStyle/>
            <a:p>
              <a:pPr algn="ctr"/>
              <a:r>
                <a:rPr lang="en-US" sz="900" b="1" i="0">
                  <a:solidFill>
                    <a:schemeClr val="bg1"/>
                  </a:solidFill>
                  <a:latin typeface="Arial" charset="0"/>
                </a:rPr>
                <a:t>Static</a:t>
              </a:r>
            </a:p>
            <a:p>
              <a:pPr algn="ctr"/>
              <a:r>
                <a:rPr lang="en-US" sz="900" b="1" i="0">
                  <a:solidFill>
                    <a:schemeClr val="bg1"/>
                  </a:solidFill>
                  <a:latin typeface="Arial" charset="0"/>
                </a:rPr>
                <a:t>Sensor Node</a:t>
              </a:r>
            </a:p>
            <a:p>
              <a:pPr algn="ctr"/>
              <a:r>
                <a:rPr lang="en-US" sz="900" b="1" i="0">
                  <a:solidFill>
                    <a:schemeClr val="bg1"/>
                  </a:solidFill>
                  <a:latin typeface="Arial" charset="0"/>
                </a:rPr>
                <a:t>Cable</a:t>
              </a:r>
            </a:p>
          </p:txBody>
        </p:sp>
      </p:grpSp>
      <p:pic>
        <p:nvPicPr>
          <p:cNvPr id="72708" name="Picture 23" descr="DSCF0057"/>
          <p:cNvPicPr>
            <a:picLocks noChangeAspect="1" noChangeArrowheads="1"/>
          </p:cNvPicPr>
          <p:nvPr>
            <p:ph idx="1"/>
          </p:nvPr>
        </p:nvPicPr>
        <p:blipFill>
          <a:blip r:embed="rId4" cstate="print"/>
          <a:srcRect t="29926"/>
          <a:stretch>
            <a:fillRect/>
          </a:stretch>
        </p:blipFill>
        <p:spPr>
          <a:xfrm>
            <a:off x="5029200" y="1530350"/>
            <a:ext cx="2819400" cy="2114550"/>
          </a:xfrm>
          <a:noFill/>
        </p:spPr>
      </p:pic>
      <p:sp>
        <p:nvSpPr>
          <p:cNvPr id="72709" name="Freeform 24"/>
          <p:cNvSpPr>
            <a:spLocks/>
          </p:cNvSpPr>
          <p:nvPr/>
        </p:nvSpPr>
        <p:spPr bwMode="auto">
          <a:xfrm>
            <a:off x="6694488" y="4495800"/>
            <a:ext cx="2390775" cy="220663"/>
          </a:xfrm>
          <a:custGeom>
            <a:avLst/>
            <a:gdLst>
              <a:gd name="T0" fmla="*/ 32177 w 3715"/>
              <a:gd name="T1" fmla="*/ 0 h 202"/>
              <a:gd name="T2" fmla="*/ 0 w 3715"/>
              <a:gd name="T3" fmla="*/ 54620 h 202"/>
              <a:gd name="T4" fmla="*/ 0 w 3715"/>
              <a:gd name="T5" fmla="*/ 220663 h 202"/>
              <a:gd name="T6" fmla="*/ 2358598 w 3715"/>
              <a:gd name="T7" fmla="*/ 220663 h 202"/>
              <a:gd name="T8" fmla="*/ 2390775 w 3715"/>
              <a:gd name="T9" fmla="*/ 164951 h 202"/>
              <a:gd name="T10" fmla="*/ 2390775 w 3715"/>
              <a:gd name="T11" fmla="*/ 0 h 202"/>
              <a:gd name="T12" fmla="*/ 32177 w 3715"/>
              <a:gd name="T13" fmla="*/ 0 h 202"/>
              <a:gd name="T14" fmla="*/ 0 60000 65536"/>
              <a:gd name="T15" fmla="*/ 0 60000 65536"/>
              <a:gd name="T16" fmla="*/ 0 60000 65536"/>
              <a:gd name="T17" fmla="*/ 0 60000 65536"/>
              <a:gd name="T18" fmla="*/ 0 60000 65536"/>
              <a:gd name="T19" fmla="*/ 0 60000 65536"/>
              <a:gd name="T20" fmla="*/ 0 60000 65536"/>
              <a:gd name="T21" fmla="*/ 0 w 3715"/>
              <a:gd name="T22" fmla="*/ 0 h 202"/>
              <a:gd name="T23" fmla="*/ 3715 w 3715"/>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15" h="202">
                <a:moveTo>
                  <a:pt x="50" y="0"/>
                </a:moveTo>
                <a:lnTo>
                  <a:pt x="0" y="50"/>
                </a:lnTo>
                <a:lnTo>
                  <a:pt x="0" y="202"/>
                </a:lnTo>
                <a:lnTo>
                  <a:pt x="3665" y="202"/>
                </a:lnTo>
                <a:lnTo>
                  <a:pt x="3715" y="151"/>
                </a:lnTo>
                <a:lnTo>
                  <a:pt x="3715" y="0"/>
                </a:lnTo>
                <a:lnTo>
                  <a:pt x="50" y="0"/>
                </a:lnTo>
                <a:close/>
              </a:path>
            </a:pathLst>
          </a:custGeom>
          <a:solidFill>
            <a:srgbClr val="618FFD"/>
          </a:solidFill>
          <a:ln w="9525">
            <a:noFill/>
            <a:round/>
            <a:headEnd/>
            <a:tailEnd/>
          </a:ln>
        </p:spPr>
        <p:txBody>
          <a:bodyPr/>
          <a:lstStyle/>
          <a:p>
            <a:endParaRPr lang="en-US"/>
          </a:p>
        </p:txBody>
      </p:sp>
      <p:sp>
        <p:nvSpPr>
          <p:cNvPr id="72710" name="Freeform 25"/>
          <p:cNvSpPr>
            <a:spLocks/>
          </p:cNvSpPr>
          <p:nvPr/>
        </p:nvSpPr>
        <p:spPr bwMode="auto">
          <a:xfrm>
            <a:off x="6694488" y="4495800"/>
            <a:ext cx="2390775" cy="53975"/>
          </a:xfrm>
          <a:custGeom>
            <a:avLst/>
            <a:gdLst>
              <a:gd name="T0" fmla="*/ 0 w 3715"/>
              <a:gd name="T1" fmla="*/ 53975 h 50"/>
              <a:gd name="T2" fmla="*/ 2358598 w 3715"/>
              <a:gd name="T3" fmla="*/ 53975 h 50"/>
              <a:gd name="T4" fmla="*/ 2390775 w 3715"/>
              <a:gd name="T5" fmla="*/ 0 h 50"/>
              <a:gd name="T6" fmla="*/ 32177 w 3715"/>
              <a:gd name="T7" fmla="*/ 0 h 50"/>
              <a:gd name="T8" fmla="*/ 0 w 3715"/>
              <a:gd name="T9" fmla="*/ 53975 h 50"/>
              <a:gd name="T10" fmla="*/ 0 60000 65536"/>
              <a:gd name="T11" fmla="*/ 0 60000 65536"/>
              <a:gd name="T12" fmla="*/ 0 60000 65536"/>
              <a:gd name="T13" fmla="*/ 0 60000 65536"/>
              <a:gd name="T14" fmla="*/ 0 60000 65536"/>
              <a:gd name="T15" fmla="*/ 0 w 3715"/>
              <a:gd name="T16" fmla="*/ 0 h 50"/>
              <a:gd name="T17" fmla="*/ 3715 w 3715"/>
              <a:gd name="T18" fmla="*/ 50 h 50"/>
            </a:gdLst>
            <a:ahLst/>
            <a:cxnLst>
              <a:cxn ang="T10">
                <a:pos x="T0" y="T1"/>
              </a:cxn>
              <a:cxn ang="T11">
                <a:pos x="T2" y="T3"/>
              </a:cxn>
              <a:cxn ang="T12">
                <a:pos x="T4" y="T5"/>
              </a:cxn>
              <a:cxn ang="T13">
                <a:pos x="T6" y="T7"/>
              </a:cxn>
              <a:cxn ang="T14">
                <a:pos x="T8" y="T9"/>
              </a:cxn>
            </a:cxnLst>
            <a:rect l="T15" t="T16" r="T17" b="T18"/>
            <a:pathLst>
              <a:path w="3715" h="50">
                <a:moveTo>
                  <a:pt x="0" y="50"/>
                </a:moveTo>
                <a:lnTo>
                  <a:pt x="3665" y="50"/>
                </a:lnTo>
                <a:lnTo>
                  <a:pt x="3715" y="0"/>
                </a:lnTo>
                <a:lnTo>
                  <a:pt x="50" y="0"/>
                </a:lnTo>
                <a:lnTo>
                  <a:pt x="0" y="50"/>
                </a:lnTo>
                <a:close/>
              </a:path>
            </a:pathLst>
          </a:custGeom>
          <a:solidFill>
            <a:srgbClr val="80A5FE"/>
          </a:solidFill>
          <a:ln w="9525">
            <a:noFill/>
            <a:round/>
            <a:headEnd/>
            <a:tailEnd/>
          </a:ln>
        </p:spPr>
        <p:txBody>
          <a:bodyPr/>
          <a:lstStyle/>
          <a:p>
            <a:endParaRPr lang="en-US"/>
          </a:p>
        </p:txBody>
      </p:sp>
      <p:sp>
        <p:nvSpPr>
          <p:cNvPr id="72711" name="Freeform 26"/>
          <p:cNvSpPr>
            <a:spLocks/>
          </p:cNvSpPr>
          <p:nvPr/>
        </p:nvSpPr>
        <p:spPr bwMode="auto">
          <a:xfrm>
            <a:off x="9053513" y="4495800"/>
            <a:ext cx="31750" cy="220663"/>
          </a:xfrm>
          <a:custGeom>
            <a:avLst/>
            <a:gdLst>
              <a:gd name="T0" fmla="*/ 0 w 50"/>
              <a:gd name="T1" fmla="*/ 54620 h 202"/>
              <a:gd name="T2" fmla="*/ 31750 w 50"/>
              <a:gd name="T3" fmla="*/ 0 h 202"/>
              <a:gd name="T4" fmla="*/ 31750 w 50"/>
              <a:gd name="T5" fmla="*/ 164951 h 202"/>
              <a:gd name="T6" fmla="*/ 0 w 50"/>
              <a:gd name="T7" fmla="*/ 220663 h 202"/>
              <a:gd name="T8" fmla="*/ 0 w 50"/>
              <a:gd name="T9" fmla="*/ 54620 h 202"/>
              <a:gd name="T10" fmla="*/ 0 60000 65536"/>
              <a:gd name="T11" fmla="*/ 0 60000 65536"/>
              <a:gd name="T12" fmla="*/ 0 60000 65536"/>
              <a:gd name="T13" fmla="*/ 0 60000 65536"/>
              <a:gd name="T14" fmla="*/ 0 60000 65536"/>
              <a:gd name="T15" fmla="*/ 0 w 50"/>
              <a:gd name="T16" fmla="*/ 0 h 202"/>
              <a:gd name="T17" fmla="*/ 50 w 50"/>
              <a:gd name="T18" fmla="*/ 202 h 202"/>
            </a:gdLst>
            <a:ahLst/>
            <a:cxnLst>
              <a:cxn ang="T10">
                <a:pos x="T0" y="T1"/>
              </a:cxn>
              <a:cxn ang="T11">
                <a:pos x="T2" y="T3"/>
              </a:cxn>
              <a:cxn ang="T12">
                <a:pos x="T4" y="T5"/>
              </a:cxn>
              <a:cxn ang="T13">
                <a:pos x="T6" y="T7"/>
              </a:cxn>
              <a:cxn ang="T14">
                <a:pos x="T8" y="T9"/>
              </a:cxn>
            </a:cxnLst>
            <a:rect l="T15" t="T16" r="T17" b="T18"/>
            <a:pathLst>
              <a:path w="50" h="202">
                <a:moveTo>
                  <a:pt x="0" y="50"/>
                </a:moveTo>
                <a:lnTo>
                  <a:pt x="50" y="0"/>
                </a:lnTo>
                <a:lnTo>
                  <a:pt x="50" y="151"/>
                </a:lnTo>
                <a:lnTo>
                  <a:pt x="0" y="202"/>
                </a:lnTo>
                <a:lnTo>
                  <a:pt x="0" y="50"/>
                </a:lnTo>
                <a:close/>
              </a:path>
            </a:pathLst>
          </a:custGeom>
          <a:solidFill>
            <a:srgbClr val="4E73CC"/>
          </a:solidFill>
          <a:ln w="9525">
            <a:noFill/>
            <a:round/>
            <a:headEnd/>
            <a:tailEnd/>
          </a:ln>
        </p:spPr>
        <p:txBody>
          <a:bodyPr/>
          <a:lstStyle/>
          <a:p>
            <a:endParaRPr lang="en-US"/>
          </a:p>
        </p:txBody>
      </p:sp>
      <p:sp>
        <p:nvSpPr>
          <p:cNvPr id="72712" name="Freeform 27"/>
          <p:cNvSpPr>
            <a:spLocks/>
          </p:cNvSpPr>
          <p:nvPr/>
        </p:nvSpPr>
        <p:spPr bwMode="auto">
          <a:xfrm>
            <a:off x="6689725" y="4489450"/>
            <a:ext cx="2398713" cy="234950"/>
          </a:xfrm>
          <a:custGeom>
            <a:avLst/>
            <a:gdLst>
              <a:gd name="T0" fmla="*/ 1288 w 3725"/>
              <a:gd name="T1" fmla="*/ 58738 h 212"/>
              <a:gd name="T2" fmla="*/ 0 w 3725"/>
              <a:gd name="T3" fmla="*/ 60954 h 212"/>
              <a:gd name="T4" fmla="*/ 0 w 3725"/>
              <a:gd name="T5" fmla="*/ 229409 h 212"/>
              <a:gd name="T6" fmla="*/ 0 w 3725"/>
              <a:gd name="T7" fmla="*/ 231625 h 212"/>
              <a:gd name="T8" fmla="*/ 1288 w 3725"/>
              <a:gd name="T9" fmla="*/ 233842 h 212"/>
              <a:gd name="T10" fmla="*/ 2576 w 3725"/>
              <a:gd name="T11" fmla="*/ 234950 h 212"/>
              <a:gd name="T12" fmla="*/ 3220 w 3725"/>
              <a:gd name="T13" fmla="*/ 234950 h 212"/>
              <a:gd name="T14" fmla="*/ 2363296 w 3725"/>
              <a:gd name="T15" fmla="*/ 234950 h 212"/>
              <a:gd name="T16" fmla="*/ 2364584 w 3725"/>
              <a:gd name="T17" fmla="*/ 234950 h 212"/>
              <a:gd name="T18" fmla="*/ 2365872 w 3725"/>
              <a:gd name="T19" fmla="*/ 234950 h 212"/>
              <a:gd name="T20" fmla="*/ 2367159 w 3725"/>
              <a:gd name="T21" fmla="*/ 233842 h 212"/>
              <a:gd name="T22" fmla="*/ 2398713 w 3725"/>
              <a:gd name="T23" fmla="*/ 176213 h 212"/>
              <a:gd name="T24" fmla="*/ 2398713 w 3725"/>
              <a:gd name="T25" fmla="*/ 173996 h 212"/>
              <a:gd name="T26" fmla="*/ 2398713 w 3725"/>
              <a:gd name="T27" fmla="*/ 172888 h 212"/>
              <a:gd name="T28" fmla="*/ 2398713 w 3725"/>
              <a:gd name="T29" fmla="*/ 5541 h 212"/>
              <a:gd name="T30" fmla="*/ 2398713 w 3725"/>
              <a:gd name="T31" fmla="*/ 4433 h 212"/>
              <a:gd name="T32" fmla="*/ 2398069 w 3725"/>
              <a:gd name="T33" fmla="*/ 2217 h 212"/>
              <a:gd name="T34" fmla="*/ 2396781 w 3725"/>
              <a:gd name="T35" fmla="*/ 0 h 212"/>
              <a:gd name="T36" fmla="*/ 2395493 w 3725"/>
              <a:gd name="T37" fmla="*/ 0 h 212"/>
              <a:gd name="T38" fmla="*/ 35417 w 3725"/>
              <a:gd name="T39" fmla="*/ 0 h 212"/>
              <a:gd name="T40" fmla="*/ 34129 w 3725"/>
              <a:gd name="T41" fmla="*/ 2217 h 212"/>
              <a:gd name="T42" fmla="*/ 32841 w 3725"/>
              <a:gd name="T43" fmla="*/ 4433 h 212"/>
              <a:gd name="T44" fmla="*/ 1288 w 3725"/>
              <a:gd name="T45" fmla="*/ 58738 h 212"/>
              <a:gd name="T46" fmla="*/ 36705 w 3725"/>
              <a:gd name="T47" fmla="*/ 12191 h 212"/>
              <a:gd name="T48" fmla="*/ 2391630 w 3725"/>
              <a:gd name="T49" fmla="*/ 12191 h 212"/>
              <a:gd name="T50" fmla="*/ 2391630 w 3725"/>
              <a:gd name="T51" fmla="*/ 170671 h 212"/>
              <a:gd name="T52" fmla="*/ 2362652 w 3725"/>
              <a:gd name="T53" fmla="*/ 222759 h 212"/>
              <a:gd name="T54" fmla="*/ 7083 w 3725"/>
              <a:gd name="T55" fmla="*/ 222759 h 212"/>
              <a:gd name="T56" fmla="*/ 7083 w 3725"/>
              <a:gd name="T57" fmla="*/ 63171 h 212"/>
              <a:gd name="T58" fmla="*/ 36705 w 3725"/>
              <a:gd name="T59" fmla="*/ 12191 h 212"/>
              <a:gd name="T60" fmla="*/ 1288 w 3725"/>
              <a:gd name="T61" fmla="*/ 58738 h 2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725"/>
              <a:gd name="T94" fmla="*/ 0 h 212"/>
              <a:gd name="T95" fmla="*/ 3725 w 3725"/>
              <a:gd name="T96" fmla="*/ 212 h 2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725" h="212">
                <a:moveTo>
                  <a:pt x="2" y="53"/>
                </a:moveTo>
                <a:lnTo>
                  <a:pt x="0" y="55"/>
                </a:lnTo>
                <a:lnTo>
                  <a:pt x="0" y="207"/>
                </a:lnTo>
                <a:lnTo>
                  <a:pt x="0" y="209"/>
                </a:lnTo>
                <a:lnTo>
                  <a:pt x="2" y="211"/>
                </a:lnTo>
                <a:lnTo>
                  <a:pt x="4" y="212"/>
                </a:lnTo>
                <a:lnTo>
                  <a:pt x="5" y="212"/>
                </a:lnTo>
                <a:lnTo>
                  <a:pt x="3670" y="212"/>
                </a:lnTo>
                <a:lnTo>
                  <a:pt x="3672" y="212"/>
                </a:lnTo>
                <a:lnTo>
                  <a:pt x="3674" y="212"/>
                </a:lnTo>
                <a:lnTo>
                  <a:pt x="3676" y="211"/>
                </a:lnTo>
                <a:lnTo>
                  <a:pt x="3725" y="159"/>
                </a:lnTo>
                <a:lnTo>
                  <a:pt x="3725" y="157"/>
                </a:lnTo>
                <a:lnTo>
                  <a:pt x="3725" y="156"/>
                </a:lnTo>
                <a:lnTo>
                  <a:pt x="3725" y="5"/>
                </a:lnTo>
                <a:lnTo>
                  <a:pt x="3725" y="4"/>
                </a:lnTo>
                <a:lnTo>
                  <a:pt x="3724" y="2"/>
                </a:lnTo>
                <a:lnTo>
                  <a:pt x="3722" y="0"/>
                </a:lnTo>
                <a:lnTo>
                  <a:pt x="3720" y="0"/>
                </a:lnTo>
                <a:lnTo>
                  <a:pt x="55" y="0"/>
                </a:lnTo>
                <a:lnTo>
                  <a:pt x="53" y="2"/>
                </a:lnTo>
                <a:lnTo>
                  <a:pt x="51" y="4"/>
                </a:lnTo>
                <a:lnTo>
                  <a:pt x="2" y="53"/>
                </a:lnTo>
                <a:lnTo>
                  <a:pt x="57" y="11"/>
                </a:lnTo>
                <a:lnTo>
                  <a:pt x="3714" y="11"/>
                </a:lnTo>
                <a:lnTo>
                  <a:pt x="3714" y="154"/>
                </a:lnTo>
                <a:lnTo>
                  <a:pt x="3669" y="201"/>
                </a:lnTo>
                <a:lnTo>
                  <a:pt x="11" y="201"/>
                </a:lnTo>
                <a:lnTo>
                  <a:pt x="11" y="57"/>
                </a:lnTo>
                <a:lnTo>
                  <a:pt x="57" y="11"/>
                </a:lnTo>
                <a:lnTo>
                  <a:pt x="2" y="53"/>
                </a:lnTo>
                <a:close/>
              </a:path>
            </a:pathLst>
          </a:custGeom>
          <a:solidFill>
            <a:srgbClr val="000000"/>
          </a:solidFill>
          <a:ln w="9525">
            <a:noFill/>
            <a:round/>
            <a:headEnd/>
            <a:tailEnd/>
          </a:ln>
        </p:spPr>
        <p:txBody>
          <a:bodyPr/>
          <a:lstStyle/>
          <a:p>
            <a:endParaRPr lang="en-US"/>
          </a:p>
        </p:txBody>
      </p:sp>
      <p:sp>
        <p:nvSpPr>
          <p:cNvPr id="72713" name="Freeform 28"/>
          <p:cNvSpPr>
            <a:spLocks/>
          </p:cNvSpPr>
          <p:nvPr/>
        </p:nvSpPr>
        <p:spPr bwMode="auto">
          <a:xfrm>
            <a:off x="6689725" y="4489450"/>
            <a:ext cx="2398713" cy="68263"/>
          </a:xfrm>
          <a:custGeom>
            <a:avLst/>
            <a:gdLst>
              <a:gd name="T0" fmla="*/ 4508 w 3725"/>
              <a:gd name="T1" fmla="*/ 55748 h 60"/>
              <a:gd name="T2" fmla="*/ 3220 w 3725"/>
              <a:gd name="T3" fmla="*/ 55748 h 60"/>
              <a:gd name="T4" fmla="*/ 2576 w 3725"/>
              <a:gd name="T5" fmla="*/ 58024 h 60"/>
              <a:gd name="T6" fmla="*/ 1288 w 3725"/>
              <a:gd name="T7" fmla="*/ 60299 h 60"/>
              <a:gd name="T8" fmla="*/ 0 w 3725"/>
              <a:gd name="T9" fmla="*/ 62574 h 60"/>
              <a:gd name="T10" fmla="*/ 0 w 3725"/>
              <a:gd name="T11" fmla="*/ 64850 h 60"/>
              <a:gd name="T12" fmla="*/ 1288 w 3725"/>
              <a:gd name="T13" fmla="*/ 67125 h 60"/>
              <a:gd name="T14" fmla="*/ 2576 w 3725"/>
              <a:gd name="T15" fmla="*/ 68263 h 60"/>
              <a:gd name="T16" fmla="*/ 3220 w 3725"/>
              <a:gd name="T17" fmla="*/ 68263 h 60"/>
              <a:gd name="T18" fmla="*/ 2363296 w 3725"/>
              <a:gd name="T19" fmla="*/ 68263 h 60"/>
              <a:gd name="T20" fmla="*/ 2364584 w 3725"/>
              <a:gd name="T21" fmla="*/ 68263 h 60"/>
              <a:gd name="T22" fmla="*/ 2365872 w 3725"/>
              <a:gd name="T23" fmla="*/ 68263 h 60"/>
              <a:gd name="T24" fmla="*/ 2398069 w 3725"/>
              <a:gd name="T25" fmla="*/ 12515 h 60"/>
              <a:gd name="T26" fmla="*/ 2398713 w 3725"/>
              <a:gd name="T27" fmla="*/ 10239 h 60"/>
              <a:gd name="T28" fmla="*/ 2398713 w 3725"/>
              <a:gd name="T29" fmla="*/ 7964 h 60"/>
              <a:gd name="T30" fmla="*/ 2398713 w 3725"/>
              <a:gd name="T31" fmla="*/ 5689 h 60"/>
              <a:gd name="T32" fmla="*/ 2398713 w 3725"/>
              <a:gd name="T33" fmla="*/ 4551 h 60"/>
              <a:gd name="T34" fmla="*/ 2398069 w 3725"/>
              <a:gd name="T35" fmla="*/ 2275 h 60"/>
              <a:gd name="T36" fmla="*/ 2396781 w 3725"/>
              <a:gd name="T37" fmla="*/ 0 h 60"/>
              <a:gd name="T38" fmla="*/ 2395493 w 3725"/>
              <a:gd name="T39" fmla="*/ 0 h 60"/>
              <a:gd name="T40" fmla="*/ 2394205 w 3725"/>
              <a:gd name="T41" fmla="*/ 2275 h 60"/>
              <a:gd name="T42" fmla="*/ 2362652 w 3725"/>
              <a:gd name="T43" fmla="*/ 55748 h 60"/>
              <a:gd name="T44" fmla="*/ 4508 w 3725"/>
              <a:gd name="T45" fmla="*/ 55748 h 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25"/>
              <a:gd name="T70" fmla="*/ 0 h 60"/>
              <a:gd name="T71" fmla="*/ 3725 w 3725"/>
              <a:gd name="T72" fmla="*/ 60 h 6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25" h="60">
                <a:moveTo>
                  <a:pt x="7" y="49"/>
                </a:moveTo>
                <a:lnTo>
                  <a:pt x="5" y="49"/>
                </a:lnTo>
                <a:lnTo>
                  <a:pt x="4" y="51"/>
                </a:lnTo>
                <a:lnTo>
                  <a:pt x="2" y="53"/>
                </a:lnTo>
                <a:lnTo>
                  <a:pt x="0" y="55"/>
                </a:lnTo>
                <a:lnTo>
                  <a:pt x="0" y="57"/>
                </a:lnTo>
                <a:lnTo>
                  <a:pt x="2" y="59"/>
                </a:lnTo>
                <a:lnTo>
                  <a:pt x="4" y="60"/>
                </a:lnTo>
                <a:lnTo>
                  <a:pt x="5" y="60"/>
                </a:lnTo>
                <a:lnTo>
                  <a:pt x="3670" y="60"/>
                </a:lnTo>
                <a:lnTo>
                  <a:pt x="3672" y="60"/>
                </a:lnTo>
                <a:lnTo>
                  <a:pt x="3674" y="60"/>
                </a:lnTo>
                <a:lnTo>
                  <a:pt x="3724" y="11"/>
                </a:lnTo>
                <a:lnTo>
                  <a:pt x="3725" y="9"/>
                </a:lnTo>
                <a:lnTo>
                  <a:pt x="3725" y="7"/>
                </a:lnTo>
                <a:lnTo>
                  <a:pt x="3725" y="5"/>
                </a:lnTo>
                <a:lnTo>
                  <a:pt x="3725" y="4"/>
                </a:lnTo>
                <a:lnTo>
                  <a:pt x="3724" y="2"/>
                </a:lnTo>
                <a:lnTo>
                  <a:pt x="3722" y="0"/>
                </a:lnTo>
                <a:lnTo>
                  <a:pt x="3720" y="0"/>
                </a:lnTo>
                <a:lnTo>
                  <a:pt x="3718" y="2"/>
                </a:lnTo>
                <a:lnTo>
                  <a:pt x="3669" y="49"/>
                </a:lnTo>
                <a:lnTo>
                  <a:pt x="7" y="49"/>
                </a:lnTo>
                <a:close/>
              </a:path>
            </a:pathLst>
          </a:custGeom>
          <a:solidFill>
            <a:srgbClr val="000000"/>
          </a:solidFill>
          <a:ln w="9525">
            <a:noFill/>
            <a:round/>
            <a:headEnd/>
            <a:tailEnd/>
          </a:ln>
        </p:spPr>
        <p:txBody>
          <a:bodyPr/>
          <a:lstStyle/>
          <a:p>
            <a:endParaRPr lang="en-US"/>
          </a:p>
        </p:txBody>
      </p:sp>
      <p:sp>
        <p:nvSpPr>
          <p:cNvPr id="72714" name="Freeform 29"/>
          <p:cNvSpPr>
            <a:spLocks/>
          </p:cNvSpPr>
          <p:nvPr/>
        </p:nvSpPr>
        <p:spPr bwMode="auto">
          <a:xfrm>
            <a:off x="9050338" y="4545013"/>
            <a:ext cx="6350" cy="179387"/>
          </a:xfrm>
          <a:custGeom>
            <a:avLst/>
            <a:gdLst>
              <a:gd name="T0" fmla="*/ 6350 w 11"/>
              <a:gd name="T1" fmla="*/ 8804 h 163"/>
              <a:gd name="T2" fmla="*/ 6350 w 11"/>
              <a:gd name="T3" fmla="*/ 6603 h 163"/>
              <a:gd name="T4" fmla="*/ 6350 w 11"/>
              <a:gd name="T5" fmla="*/ 4402 h 163"/>
              <a:gd name="T6" fmla="*/ 5195 w 11"/>
              <a:gd name="T7" fmla="*/ 2201 h 163"/>
              <a:gd name="T8" fmla="*/ 4041 w 11"/>
              <a:gd name="T9" fmla="*/ 0 h 163"/>
              <a:gd name="T10" fmla="*/ 2886 w 11"/>
              <a:gd name="T11" fmla="*/ 0 h 163"/>
              <a:gd name="T12" fmla="*/ 2309 w 11"/>
              <a:gd name="T13" fmla="*/ 2201 h 163"/>
              <a:gd name="T14" fmla="*/ 1155 w 11"/>
              <a:gd name="T15" fmla="*/ 4402 h 163"/>
              <a:gd name="T16" fmla="*/ 0 w 11"/>
              <a:gd name="T17" fmla="*/ 6603 h 163"/>
              <a:gd name="T18" fmla="*/ 0 w 11"/>
              <a:gd name="T19" fmla="*/ 173884 h 163"/>
              <a:gd name="T20" fmla="*/ 0 w 11"/>
              <a:gd name="T21" fmla="*/ 176085 h 163"/>
              <a:gd name="T22" fmla="*/ 1155 w 11"/>
              <a:gd name="T23" fmla="*/ 178286 h 163"/>
              <a:gd name="T24" fmla="*/ 2309 w 11"/>
              <a:gd name="T25" fmla="*/ 179387 h 163"/>
              <a:gd name="T26" fmla="*/ 2886 w 11"/>
              <a:gd name="T27" fmla="*/ 179387 h 163"/>
              <a:gd name="T28" fmla="*/ 4041 w 11"/>
              <a:gd name="T29" fmla="*/ 179387 h 163"/>
              <a:gd name="T30" fmla="*/ 5195 w 11"/>
              <a:gd name="T31" fmla="*/ 179387 h 163"/>
              <a:gd name="T32" fmla="*/ 6350 w 11"/>
              <a:gd name="T33" fmla="*/ 178286 h 163"/>
              <a:gd name="T34" fmla="*/ 6350 w 11"/>
              <a:gd name="T35" fmla="*/ 176085 h 163"/>
              <a:gd name="T36" fmla="*/ 6350 w 11"/>
              <a:gd name="T37" fmla="*/ 8804 h 1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163"/>
              <a:gd name="T59" fmla="*/ 11 w 11"/>
              <a:gd name="T60" fmla="*/ 163 h 1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163">
                <a:moveTo>
                  <a:pt x="11" y="8"/>
                </a:moveTo>
                <a:lnTo>
                  <a:pt x="11" y="6"/>
                </a:lnTo>
                <a:lnTo>
                  <a:pt x="11" y="4"/>
                </a:lnTo>
                <a:lnTo>
                  <a:pt x="9" y="2"/>
                </a:lnTo>
                <a:lnTo>
                  <a:pt x="7" y="0"/>
                </a:lnTo>
                <a:lnTo>
                  <a:pt x="5" y="0"/>
                </a:lnTo>
                <a:lnTo>
                  <a:pt x="4" y="2"/>
                </a:lnTo>
                <a:lnTo>
                  <a:pt x="2" y="4"/>
                </a:lnTo>
                <a:lnTo>
                  <a:pt x="0" y="6"/>
                </a:lnTo>
                <a:lnTo>
                  <a:pt x="0" y="158"/>
                </a:lnTo>
                <a:lnTo>
                  <a:pt x="0" y="160"/>
                </a:lnTo>
                <a:lnTo>
                  <a:pt x="2" y="162"/>
                </a:lnTo>
                <a:lnTo>
                  <a:pt x="4" y="163"/>
                </a:lnTo>
                <a:lnTo>
                  <a:pt x="5" y="163"/>
                </a:lnTo>
                <a:lnTo>
                  <a:pt x="7" y="163"/>
                </a:lnTo>
                <a:lnTo>
                  <a:pt x="9" y="163"/>
                </a:lnTo>
                <a:lnTo>
                  <a:pt x="11" y="162"/>
                </a:lnTo>
                <a:lnTo>
                  <a:pt x="11" y="160"/>
                </a:lnTo>
                <a:lnTo>
                  <a:pt x="11" y="8"/>
                </a:lnTo>
                <a:close/>
              </a:path>
            </a:pathLst>
          </a:custGeom>
          <a:solidFill>
            <a:srgbClr val="000000"/>
          </a:solidFill>
          <a:ln w="9525">
            <a:noFill/>
            <a:round/>
            <a:headEnd/>
            <a:tailEnd/>
          </a:ln>
        </p:spPr>
        <p:txBody>
          <a:bodyPr/>
          <a:lstStyle/>
          <a:p>
            <a:endParaRPr lang="en-US"/>
          </a:p>
        </p:txBody>
      </p:sp>
      <p:sp>
        <p:nvSpPr>
          <p:cNvPr id="72715" name="Rectangle 30"/>
          <p:cNvSpPr>
            <a:spLocks noChangeArrowheads="1"/>
          </p:cNvSpPr>
          <p:nvPr/>
        </p:nvSpPr>
        <p:spPr bwMode="auto">
          <a:xfrm>
            <a:off x="6734175" y="3306763"/>
            <a:ext cx="2332038" cy="1174750"/>
          </a:xfrm>
          <a:prstGeom prst="rect">
            <a:avLst/>
          </a:prstGeom>
          <a:solidFill>
            <a:srgbClr val="FFFBBA"/>
          </a:solidFill>
          <a:ln w="9525">
            <a:noFill/>
            <a:miter lim="800000"/>
            <a:headEnd/>
            <a:tailEnd/>
          </a:ln>
        </p:spPr>
        <p:txBody>
          <a:bodyPr/>
          <a:lstStyle/>
          <a:p>
            <a:endParaRPr lang="en-US"/>
          </a:p>
        </p:txBody>
      </p:sp>
      <p:sp>
        <p:nvSpPr>
          <p:cNvPr id="72716" name="Rectangle 31"/>
          <p:cNvSpPr>
            <a:spLocks noChangeArrowheads="1"/>
          </p:cNvSpPr>
          <p:nvPr/>
        </p:nvSpPr>
        <p:spPr bwMode="auto">
          <a:xfrm>
            <a:off x="6731000" y="3298825"/>
            <a:ext cx="2339975" cy="1190625"/>
          </a:xfrm>
          <a:prstGeom prst="rect">
            <a:avLst/>
          </a:prstGeom>
          <a:noFill/>
          <a:ln w="7938">
            <a:solidFill>
              <a:srgbClr val="000000"/>
            </a:solidFill>
            <a:miter lim="800000"/>
            <a:headEnd/>
            <a:tailEnd/>
          </a:ln>
        </p:spPr>
        <p:txBody>
          <a:bodyPr/>
          <a:lstStyle/>
          <a:p>
            <a:endParaRPr lang="en-US"/>
          </a:p>
        </p:txBody>
      </p:sp>
      <p:sp>
        <p:nvSpPr>
          <p:cNvPr id="72717" name="Freeform 32"/>
          <p:cNvSpPr>
            <a:spLocks/>
          </p:cNvSpPr>
          <p:nvPr/>
        </p:nvSpPr>
        <p:spPr bwMode="auto">
          <a:xfrm>
            <a:off x="7092950" y="3717925"/>
            <a:ext cx="88900" cy="196850"/>
          </a:xfrm>
          <a:custGeom>
            <a:avLst/>
            <a:gdLst>
              <a:gd name="T0" fmla="*/ 22547 w 138"/>
              <a:gd name="T1" fmla="*/ 0 h 180"/>
              <a:gd name="T2" fmla="*/ 0 w 138"/>
              <a:gd name="T3" fmla="*/ 38276 h 180"/>
              <a:gd name="T4" fmla="*/ 0 w 138"/>
              <a:gd name="T5" fmla="*/ 196850 h 180"/>
              <a:gd name="T6" fmla="*/ 66353 w 138"/>
              <a:gd name="T7" fmla="*/ 196850 h 180"/>
              <a:gd name="T8" fmla="*/ 88900 w 138"/>
              <a:gd name="T9" fmla="*/ 158574 h 180"/>
              <a:gd name="T10" fmla="*/ 88900 w 138"/>
              <a:gd name="T11" fmla="*/ 0 h 180"/>
              <a:gd name="T12" fmla="*/ 22547 w 138"/>
              <a:gd name="T13" fmla="*/ 0 h 180"/>
              <a:gd name="T14" fmla="*/ 0 60000 65536"/>
              <a:gd name="T15" fmla="*/ 0 60000 65536"/>
              <a:gd name="T16" fmla="*/ 0 60000 65536"/>
              <a:gd name="T17" fmla="*/ 0 60000 65536"/>
              <a:gd name="T18" fmla="*/ 0 60000 65536"/>
              <a:gd name="T19" fmla="*/ 0 60000 65536"/>
              <a:gd name="T20" fmla="*/ 0 60000 65536"/>
              <a:gd name="T21" fmla="*/ 0 w 138"/>
              <a:gd name="T22" fmla="*/ 0 h 180"/>
              <a:gd name="T23" fmla="*/ 138 w 138"/>
              <a:gd name="T24" fmla="*/ 180 h 1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80">
                <a:moveTo>
                  <a:pt x="35" y="0"/>
                </a:moveTo>
                <a:lnTo>
                  <a:pt x="0" y="35"/>
                </a:lnTo>
                <a:lnTo>
                  <a:pt x="0" y="180"/>
                </a:lnTo>
                <a:lnTo>
                  <a:pt x="103" y="180"/>
                </a:lnTo>
                <a:lnTo>
                  <a:pt x="138" y="145"/>
                </a:lnTo>
                <a:lnTo>
                  <a:pt x="138" y="0"/>
                </a:lnTo>
                <a:lnTo>
                  <a:pt x="35" y="0"/>
                </a:lnTo>
                <a:close/>
              </a:path>
            </a:pathLst>
          </a:custGeom>
          <a:solidFill>
            <a:srgbClr val="2118FF"/>
          </a:solidFill>
          <a:ln w="9525">
            <a:noFill/>
            <a:round/>
            <a:headEnd/>
            <a:tailEnd/>
          </a:ln>
        </p:spPr>
        <p:txBody>
          <a:bodyPr/>
          <a:lstStyle/>
          <a:p>
            <a:endParaRPr lang="en-US"/>
          </a:p>
        </p:txBody>
      </p:sp>
      <p:sp>
        <p:nvSpPr>
          <p:cNvPr id="72718" name="Freeform 33"/>
          <p:cNvSpPr>
            <a:spLocks/>
          </p:cNvSpPr>
          <p:nvPr/>
        </p:nvSpPr>
        <p:spPr bwMode="auto">
          <a:xfrm>
            <a:off x="7092950" y="3717925"/>
            <a:ext cx="88900" cy="38100"/>
          </a:xfrm>
          <a:custGeom>
            <a:avLst/>
            <a:gdLst>
              <a:gd name="T0" fmla="*/ 0 w 138"/>
              <a:gd name="T1" fmla="*/ 38100 h 35"/>
              <a:gd name="T2" fmla="*/ 66353 w 138"/>
              <a:gd name="T3" fmla="*/ 38100 h 35"/>
              <a:gd name="T4" fmla="*/ 88900 w 138"/>
              <a:gd name="T5" fmla="*/ 0 h 35"/>
              <a:gd name="T6" fmla="*/ 22547 w 138"/>
              <a:gd name="T7" fmla="*/ 0 h 35"/>
              <a:gd name="T8" fmla="*/ 0 w 138"/>
              <a:gd name="T9" fmla="*/ 38100 h 35"/>
              <a:gd name="T10" fmla="*/ 0 60000 65536"/>
              <a:gd name="T11" fmla="*/ 0 60000 65536"/>
              <a:gd name="T12" fmla="*/ 0 60000 65536"/>
              <a:gd name="T13" fmla="*/ 0 60000 65536"/>
              <a:gd name="T14" fmla="*/ 0 60000 65536"/>
              <a:gd name="T15" fmla="*/ 0 w 138"/>
              <a:gd name="T16" fmla="*/ 0 h 35"/>
              <a:gd name="T17" fmla="*/ 138 w 138"/>
              <a:gd name="T18" fmla="*/ 35 h 35"/>
            </a:gdLst>
            <a:ahLst/>
            <a:cxnLst>
              <a:cxn ang="T10">
                <a:pos x="T0" y="T1"/>
              </a:cxn>
              <a:cxn ang="T11">
                <a:pos x="T2" y="T3"/>
              </a:cxn>
              <a:cxn ang="T12">
                <a:pos x="T4" y="T5"/>
              </a:cxn>
              <a:cxn ang="T13">
                <a:pos x="T6" y="T7"/>
              </a:cxn>
              <a:cxn ang="T14">
                <a:pos x="T8" y="T9"/>
              </a:cxn>
            </a:cxnLst>
            <a:rect l="T15" t="T16" r="T17" b="T18"/>
            <a:pathLst>
              <a:path w="138" h="35">
                <a:moveTo>
                  <a:pt x="0" y="35"/>
                </a:moveTo>
                <a:lnTo>
                  <a:pt x="103" y="35"/>
                </a:lnTo>
                <a:lnTo>
                  <a:pt x="138" y="0"/>
                </a:lnTo>
                <a:lnTo>
                  <a:pt x="35" y="0"/>
                </a:lnTo>
                <a:lnTo>
                  <a:pt x="0" y="35"/>
                </a:lnTo>
                <a:close/>
              </a:path>
            </a:pathLst>
          </a:custGeom>
          <a:solidFill>
            <a:srgbClr val="4C45FF"/>
          </a:solidFill>
          <a:ln w="9525">
            <a:noFill/>
            <a:round/>
            <a:headEnd/>
            <a:tailEnd/>
          </a:ln>
        </p:spPr>
        <p:txBody>
          <a:bodyPr/>
          <a:lstStyle/>
          <a:p>
            <a:endParaRPr lang="en-US"/>
          </a:p>
        </p:txBody>
      </p:sp>
      <p:sp>
        <p:nvSpPr>
          <p:cNvPr id="72719" name="Freeform 34"/>
          <p:cNvSpPr>
            <a:spLocks/>
          </p:cNvSpPr>
          <p:nvPr/>
        </p:nvSpPr>
        <p:spPr bwMode="auto">
          <a:xfrm>
            <a:off x="7159625" y="3717925"/>
            <a:ext cx="22225" cy="196850"/>
          </a:xfrm>
          <a:custGeom>
            <a:avLst/>
            <a:gdLst>
              <a:gd name="T0" fmla="*/ 0 w 35"/>
              <a:gd name="T1" fmla="*/ 38276 h 180"/>
              <a:gd name="T2" fmla="*/ 22225 w 35"/>
              <a:gd name="T3" fmla="*/ 0 h 180"/>
              <a:gd name="T4" fmla="*/ 22225 w 35"/>
              <a:gd name="T5" fmla="*/ 158574 h 180"/>
              <a:gd name="T6" fmla="*/ 0 w 35"/>
              <a:gd name="T7" fmla="*/ 196850 h 180"/>
              <a:gd name="T8" fmla="*/ 0 w 35"/>
              <a:gd name="T9" fmla="*/ 38276 h 180"/>
              <a:gd name="T10" fmla="*/ 0 60000 65536"/>
              <a:gd name="T11" fmla="*/ 0 60000 65536"/>
              <a:gd name="T12" fmla="*/ 0 60000 65536"/>
              <a:gd name="T13" fmla="*/ 0 60000 65536"/>
              <a:gd name="T14" fmla="*/ 0 60000 65536"/>
              <a:gd name="T15" fmla="*/ 0 w 35"/>
              <a:gd name="T16" fmla="*/ 0 h 180"/>
              <a:gd name="T17" fmla="*/ 35 w 35"/>
              <a:gd name="T18" fmla="*/ 180 h 180"/>
            </a:gdLst>
            <a:ahLst/>
            <a:cxnLst>
              <a:cxn ang="T10">
                <a:pos x="T0" y="T1"/>
              </a:cxn>
              <a:cxn ang="T11">
                <a:pos x="T2" y="T3"/>
              </a:cxn>
              <a:cxn ang="T12">
                <a:pos x="T4" y="T5"/>
              </a:cxn>
              <a:cxn ang="T13">
                <a:pos x="T6" y="T7"/>
              </a:cxn>
              <a:cxn ang="T14">
                <a:pos x="T8" y="T9"/>
              </a:cxn>
            </a:cxnLst>
            <a:rect l="T15" t="T16" r="T17" b="T18"/>
            <a:pathLst>
              <a:path w="35" h="180">
                <a:moveTo>
                  <a:pt x="0" y="35"/>
                </a:moveTo>
                <a:lnTo>
                  <a:pt x="35" y="0"/>
                </a:lnTo>
                <a:lnTo>
                  <a:pt x="35" y="145"/>
                </a:lnTo>
                <a:lnTo>
                  <a:pt x="0" y="180"/>
                </a:lnTo>
                <a:lnTo>
                  <a:pt x="0" y="35"/>
                </a:lnTo>
                <a:close/>
              </a:path>
            </a:pathLst>
          </a:custGeom>
          <a:solidFill>
            <a:srgbClr val="1A13CD"/>
          </a:solidFill>
          <a:ln w="9525">
            <a:noFill/>
            <a:round/>
            <a:headEnd/>
            <a:tailEnd/>
          </a:ln>
        </p:spPr>
        <p:txBody>
          <a:bodyPr/>
          <a:lstStyle/>
          <a:p>
            <a:endParaRPr lang="en-US"/>
          </a:p>
        </p:txBody>
      </p:sp>
      <p:sp>
        <p:nvSpPr>
          <p:cNvPr id="72720" name="Freeform 35"/>
          <p:cNvSpPr>
            <a:spLocks/>
          </p:cNvSpPr>
          <p:nvPr/>
        </p:nvSpPr>
        <p:spPr bwMode="auto">
          <a:xfrm>
            <a:off x="7089775" y="3713163"/>
            <a:ext cx="95250" cy="207962"/>
          </a:xfrm>
          <a:custGeom>
            <a:avLst/>
            <a:gdLst>
              <a:gd name="T0" fmla="*/ 1287 w 148"/>
              <a:gd name="T1" fmla="*/ 41592 h 190"/>
              <a:gd name="T2" fmla="*/ 0 w 148"/>
              <a:gd name="T3" fmla="*/ 43781 h 190"/>
              <a:gd name="T4" fmla="*/ 0 w 148"/>
              <a:gd name="T5" fmla="*/ 202489 h 190"/>
              <a:gd name="T6" fmla="*/ 0 w 148"/>
              <a:gd name="T7" fmla="*/ 203584 h 190"/>
              <a:gd name="T8" fmla="*/ 1287 w 148"/>
              <a:gd name="T9" fmla="*/ 205773 h 190"/>
              <a:gd name="T10" fmla="*/ 1931 w 148"/>
              <a:gd name="T11" fmla="*/ 207962 h 190"/>
              <a:gd name="T12" fmla="*/ 3218 w 148"/>
              <a:gd name="T13" fmla="*/ 207962 h 190"/>
              <a:gd name="T14" fmla="*/ 69507 w 148"/>
              <a:gd name="T15" fmla="*/ 207962 h 190"/>
              <a:gd name="T16" fmla="*/ 70794 w 148"/>
              <a:gd name="T17" fmla="*/ 207962 h 190"/>
              <a:gd name="T18" fmla="*/ 71437 w 148"/>
              <a:gd name="T19" fmla="*/ 207962 h 190"/>
              <a:gd name="T20" fmla="*/ 93963 w 148"/>
              <a:gd name="T21" fmla="*/ 169653 h 190"/>
              <a:gd name="T22" fmla="*/ 95250 w 148"/>
              <a:gd name="T23" fmla="*/ 167464 h 190"/>
              <a:gd name="T24" fmla="*/ 95250 w 148"/>
              <a:gd name="T25" fmla="*/ 166370 h 190"/>
              <a:gd name="T26" fmla="*/ 95250 w 148"/>
              <a:gd name="T27" fmla="*/ 164181 h 190"/>
              <a:gd name="T28" fmla="*/ 95250 w 148"/>
              <a:gd name="T29" fmla="*/ 5473 h 190"/>
              <a:gd name="T30" fmla="*/ 95250 w 148"/>
              <a:gd name="T31" fmla="*/ 3284 h 190"/>
              <a:gd name="T32" fmla="*/ 93963 w 148"/>
              <a:gd name="T33" fmla="*/ 2189 h 190"/>
              <a:gd name="T34" fmla="*/ 92676 w 148"/>
              <a:gd name="T35" fmla="*/ 0 h 190"/>
              <a:gd name="T36" fmla="*/ 92032 w 148"/>
              <a:gd name="T37" fmla="*/ 0 h 190"/>
              <a:gd name="T38" fmla="*/ 25743 w 148"/>
              <a:gd name="T39" fmla="*/ 0 h 190"/>
              <a:gd name="T40" fmla="*/ 24456 w 148"/>
              <a:gd name="T41" fmla="*/ 2189 h 190"/>
              <a:gd name="T42" fmla="*/ 23169 w 148"/>
              <a:gd name="T43" fmla="*/ 3284 h 190"/>
              <a:gd name="T44" fmla="*/ 1287 w 148"/>
              <a:gd name="T45" fmla="*/ 41592 h 190"/>
              <a:gd name="T46" fmla="*/ 27030 w 148"/>
              <a:gd name="T47" fmla="*/ 12040 h 190"/>
              <a:gd name="T48" fmla="*/ 88171 w 148"/>
              <a:gd name="T49" fmla="*/ 12040 h 190"/>
              <a:gd name="T50" fmla="*/ 88171 w 148"/>
              <a:gd name="T51" fmla="*/ 161991 h 190"/>
              <a:gd name="T52" fmla="*/ 68220 w 148"/>
              <a:gd name="T53" fmla="*/ 195922 h 190"/>
              <a:gd name="T54" fmla="*/ 7079 w 148"/>
              <a:gd name="T55" fmla="*/ 195922 h 190"/>
              <a:gd name="T56" fmla="*/ 7079 w 148"/>
              <a:gd name="T57" fmla="*/ 45971 h 190"/>
              <a:gd name="T58" fmla="*/ 27030 w 148"/>
              <a:gd name="T59" fmla="*/ 12040 h 190"/>
              <a:gd name="T60" fmla="*/ 1287 w 148"/>
              <a:gd name="T61" fmla="*/ 41592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8"/>
              <a:gd name="T94" fmla="*/ 0 h 190"/>
              <a:gd name="T95" fmla="*/ 148 w 148"/>
              <a:gd name="T96" fmla="*/ 190 h 1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8" h="190">
                <a:moveTo>
                  <a:pt x="2" y="38"/>
                </a:moveTo>
                <a:lnTo>
                  <a:pt x="0" y="40"/>
                </a:lnTo>
                <a:lnTo>
                  <a:pt x="0" y="185"/>
                </a:lnTo>
                <a:lnTo>
                  <a:pt x="0" y="186"/>
                </a:lnTo>
                <a:lnTo>
                  <a:pt x="2" y="188"/>
                </a:lnTo>
                <a:lnTo>
                  <a:pt x="3" y="190"/>
                </a:lnTo>
                <a:lnTo>
                  <a:pt x="5" y="190"/>
                </a:lnTo>
                <a:lnTo>
                  <a:pt x="108" y="190"/>
                </a:lnTo>
                <a:lnTo>
                  <a:pt x="110" y="190"/>
                </a:lnTo>
                <a:lnTo>
                  <a:pt x="111" y="190"/>
                </a:lnTo>
                <a:lnTo>
                  <a:pt x="146" y="155"/>
                </a:lnTo>
                <a:lnTo>
                  <a:pt x="148" y="153"/>
                </a:lnTo>
                <a:lnTo>
                  <a:pt x="148" y="152"/>
                </a:lnTo>
                <a:lnTo>
                  <a:pt x="148" y="150"/>
                </a:lnTo>
                <a:lnTo>
                  <a:pt x="148" y="5"/>
                </a:lnTo>
                <a:lnTo>
                  <a:pt x="148" y="3"/>
                </a:lnTo>
                <a:lnTo>
                  <a:pt x="146" y="2"/>
                </a:lnTo>
                <a:lnTo>
                  <a:pt x="144" y="0"/>
                </a:lnTo>
                <a:lnTo>
                  <a:pt x="143" y="0"/>
                </a:lnTo>
                <a:lnTo>
                  <a:pt x="40" y="0"/>
                </a:lnTo>
                <a:lnTo>
                  <a:pt x="38" y="2"/>
                </a:lnTo>
                <a:lnTo>
                  <a:pt x="36" y="3"/>
                </a:lnTo>
                <a:lnTo>
                  <a:pt x="2" y="38"/>
                </a:lnTo>
                <a:lnTo>
                  <a:pt x="42" y="11"/>
                </a:lnTo>
                <a:lnTo>
                  <a:pt x="137" y="11"/>
                </a:lnTo>
                <a:lnTo>
                  <a:pt x="137" y="148"/>
                </a:lnTo>
                <a:lnTo>
                  <a:pt x="106" y="179"/>
                </a:lnTo>
                <a:lnTo>
                  <a:pt x="11" y="179"/>
                </a:lnTo>
                <a:lnTo>
                  <a:pt x="11" y="42"/>
                </a:lnTo>
                <a:lnTo>
                  <a:pt x="42" y="11"/>
                </a:lnTo>
                <a:lnTo>
                  <a:pt x="2" y="38"/>
                </a:lnTo>
                <a:close/>
              </a:path>
            </a:pathLst>
          </a:custGeom>
          <a:solidFill>
            <a:srgbClr val="000000"/>
          </a:solidFill>
          <a:ln w="9525">
            <a:noFill/>
            <a:round/>
            <a:headEnd/>
            <a:tailEnd/>
          </a:ln>
        </p:spPr>
        <p:txBody>
          <a:bodyPr/>
          <a:lstStyle/>
          <a:p>
            <a:endParaRPr lang="en-US"/>
          </a:p>
        </p:txBody>
      </p:sp>
      <p:sp>
        <p:nvSpPr>
          <p:cNvPr id="72721" name="Freeform 36"/>
          <p:cNvSpPr>
            <a:spLocks/>
          </p:cNvSpPr>
          <p:nvPr/>
        </p:nvSpPr>
        <p:spPr bwMode="auto">
          <a:xfrm>
            <a:off x="7089775" y="3713163"/>
            <a:ext cx="95250" cy="49212"/>
          </a:xfrm>
          <a:custGeom>
            <a:avLst/>
            <a:gdLst>
              <a:gd name="T0" fmla="*/ 4505 w 148"/>
              <a:gd name="T1" fmla="*/ 37182 h 45"/>
              <a:gd name="T2" fmla="*/ 3218 w 148"/>
              <a:gd name="T3" fmla="*/ 37182 h 45"/>
              <a:gd name="T4" fmla="*/ 1931 w 148"/>
              <a:gd name="T5" fmla="*/ 39370 h 45"/>
              <a:gd name="T6" fmla="*/ 1287 w 148"/>
              <a:gd name="T7" fmla="*/ 41557 h 45"/>
              <a:gd name="T8" fmla="*/ 0 w 148"/>
              <a:gd name="T9" fmla="*/ 43744 h 45"/>
              <a:gd name="T10" fmla="*/ 0 w 148"/>
              <a:gd name="T11" fmla="*/ 45931 h 45"/>
              <a:gd name="T12" fmla="*/ 1287 w 148"/>
              <a:gd name="T13" fmla="*/ 48118 h 45"/>
              <a:gd name="T14" fmla="*/ 1931 w 148"/>
              <a:gd name="T15" fmla="*/ 49212 h 45"/>
              <a:gd name="T16" fmla="*/ 3218 w 148"/>
              <a:gd name="T17" fmla="*/ 49212 h 45"/>
              <a:gd name="T18" fmla="*/ 69507 w 148"/>
              <a:gd name="T19" fmla="*/ 49212 h 45"/>
              <a:gd name="T20" fmla="*/ 70794 w 148"/>
              <a:gd name="T21" fmla="*/ 49212 h 45"/>
              <a:gd name="T22" fmla="*/ 71437 w 148"/>
              <a:gd name="T23" fmla="*/ 49212 h 45"/>
              <a:gd name="T24" fmla="*/ 93963 w 148"/>
              <a:gd name="T25" fmla="*/ 12030 h 45"/>
              <a:gd name="T26" fmla="*/ 95250 w 148"/>
              <a:gd name="T27" fmla="*/ 9842 h 45"/>
              <a:gd name="T28" fmla="*/ 95250 w 148"/>
              <a:gd name="T29" fmla="*/ 7655 h 45"/>
              <a:gd name="T30" fmla="*/ 95250 w 148"/>
              <a:gd name="T31" fmla="*/ 5468 h 45"/>
              <a:gd name="T32" fmla="*/ 95250 w 148"/>
              <a:gd name="T33" fmla="*/ 3281 h 45"/>
              <a:gd name="T34" fmla="*/ 93963 w 148"/>
              <a:gd name="T35" fmla="*/ 2187 h 45"/>
              <a:gd name="T36" fmla="*/ 92676 w 148"/>
              <a:gd name="T37" fmla="*/ 0 h 45"/>
              <a:gd name="T38" fmla="*/ 92032 w 148"/>
              <a:gd name="T39" fmla="*/ 0 h 45"/>
              <a:gd name="T40" fmla="*/ 90745 w 148"/>
              <a:gd name="T41" fmla="*/ 2187 h 45"/>
              <a:gd name="T42" fmla="*/ 68220 w 148"/>
              <a:gd name="T43" fmla="*/ 37182 h 45"/>
              <a:gd name="T44" fmla="*/ 4505 w 148"/>
              <a:gd name="T45" fmla="*/ 37182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45"/>
              <a:gd name="T71" fmla="*/ 148 w 148"/>
              <a:gd name="T72" fmla="*/ 45 h 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45">
                <a:moveTo>
                  <a:pt x="7" y="34"/>
                </a:moveTo>
                <a:lnTo>
                  <a:pt x="5" y="34"/>
                </a:lnTo>
                <a:lnTo>
                  <a:pt x="3" y="36"/>
                </a:lnTo>
                <a:lnTo>
                  <a:pt x="2" y="38"/>
                </a:lnTo>
                <a:lnTo>
                  <a:pt x="0" y="40"/>
                </a:lnTo>
                <a:lnTo>
                  <a:pt x="0" y="42"/>
                </a:lnTo>
                <a:lnTo>
                  <a:pt x="2" y="44"/>
                </a:lnTo>
                <a:lnTo>
                  <a:pt x="3" y="45"/>
                </a:lnTo>
                <a:lnTo>
                  <a:pt x="5" y="45"/>
                </a:lnTo>
                <a:lnTo>
                  <a:pt x="108" y="45"/>
                </a:lnTo>
                <a:lnTo>
                  <a:pt x="110" y="45"/>
                </a:lnTo>
                <a:lnTo>
                  <a:pt x="111" y="45"/>
                </a:lnTo>
                <a:lnTo>
                  <a:pt x="146" y="11"/>
                </a:lnTo>
                <a:lnTo>
                  <a:pt x="148" y="9"/>
                </a:lnTo>
                <a:lnTo>
                  <a:pt x="148" y="7"/>
                </a:lnTo>
                <a:lnTo>
                  <a:pt x="148" y="5"/>
                </a:lnTo>
                <a:lnTo>
                  <a:pt x="148" y="3"/>
                </a:lnTo>
                <a:lnTo>
                  <a:pt x="146" y="2"/>
                </a:lnTo>
                <a:lnTo>
                  <a:pt x="144" y="0"/>
                </a:lnTo>
                <a:lnTo>
                  <a:pt x="143" y="0"/>
                </a:lnTo>
                <a:lnTo>
                  <a:pt x="141" y="2"/>
                </a:lnTo>
                <a:lnTo>
                  <a:pt x="106" y="34"/>
                </a:lnTo>
                <a:lnTo>
                  <a:pt x="7" y="34"/>
                </a:lnTo>
                <a:close/>
              </a:path>
            </a:pathLst>
          </a:custGeom>
          <a:solidFill>
            <a:srgbClr val="000000"/>
          </a:solidFill>
          <a:ln w="9525">
            <a:noFill/>
            <a:round/>
            <a:headEnd/>
            <a:tailEnd/>
          </a:ln>
        </p:spPr>
        <p:txBody>
          <a:bodyPr/>
          <a:lstStyle/>
          <a:p>
            <a:endParaRPr lang="en-US"/>
          </a:p>
        </p:txBody>
      </p:sp>
      <p:sp>
        <p:nvSpPr>
          <p:cNvPr id="72722" name="Freeform 37"/>
          <p:cNvSpPr>
            <a:spLocks/>
          </p:cNvSpPr>
          <p:nvPr/>
        </p:nvSpPr>
        <p:spPr bwMode="auto">
          <a:xfrm>
            <a:off x="7154863" y="3749675"/>
            <a:ext cx="7937" cy="171450"/>
          </a:xfrm>
          <a:custGeom>
            <a:avLst/>
            <a:gdLst>
              <a:gd name="T0" fmla="*/ 7937 w 11"/>
              <a:gd name="T1" fmla="*/ 8792 h 156"/>
              <a:gd name="T2" fmla="*/ 7937 w 11"/>
              <a:gd name="T3" fmla="*/ 6594 h 156"/>
              <a:gd name="T4" fmla="*/ 7937 w 11"/>
              <a:gd name="T5" fmla="*/ 4396 h 156"/>
              <a:gd name="T6" fmla="*/ 6494 w 11"/>
              <a:gd name="T7" fmla="*/ 2198 h 156"/>
              <a:gd name="T8" fmla="*/ 5772 w 11"/>
              <a:gd name="T9" fmla="*/ 0 h 156"/>
              <a:gd name="T10" fmla="*/ 4329 w 11"/>
              <a:gd name="T11" fmla="*/ 0 h 156"/>
              <a:gd name="T12" fmla="*/ 2886 w 11"/>
              <a:gd name="T13" fmla="*/ 2198 h 156"/>
              <a:gd name="T14" fmla="*/ 1443 w 11"/>
              <a:gd name="T15" fmla="*/ 4396 h 156"/>
              <a:gd name="T16" fmla="*/ 0 w 11"/>
              <a:gd name="T17" fmla="*/ 6594 h 156"/>
              <a:gd name="T18" fmla="*/ 0 w 11"/>
              <a:gd name="T19" fmla="*/ 165955 h 156"/>
              <a:gd name="T20" fmla="*/ 0 w 11"/>
              <a:gd name="T21" fmla="*/ 167054 h 156"/>
              <a:gd name="T22" fmla="*/ 1443 w 11"/>
              <a:gd name="T23" fmla="*/ 169252 h 156"/>
              <a:gd name="T24" fmla="*/ 2886 w 11"/>
              <a:gd name="T25" fmla="*/ 171450 h 156"/>
              <a:gd name="T26" fmla="*/ 4329 w 11"/>
              <a:gd name="T27" fmla="*/ 171450 h 156"/>
              <a:gd name="T28" fmla="*/ 5772 w 11"/>
              <a:gd name="T29" fmla="*/ 171450 h 156"/>
              <a:gd name="T30" fmla="*/ 6494 w 11"/>
              <a:gd name="T31" fmla="*/ 171450 h 156"/>
              <a:gd name="T32" fmla="*/ 7937 w 11"/>
              <a:gd name="T33" fmla="*/ 169252 h 156"/>
              <a:gd name="T34" fmla="*/ 7937 w 11"/>
              <a:gd name="T35" fmla="*/ 167054 h 156"/>
              <a:gd name="T36" fmla="*/ 7937 w 11"/>
              <a:gd name="T37" fmla="*/ 8792 h 1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156"/>
              <a:gd name="T59" fmla="*/ 11 w 11"/>
              <a:gd name="T60" fmla="*/ 156 h 1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156">
                <a:moveTo>
                  <a:pt x="11" y="8"/>
                </a:moveTo>
                <a:lnTo>
                  <a:pt x="11" y="6"/>
                </a:lnTo>
                <a:lnTo>
                  <a:pt x="11" y="4"/>
                </a:lnTo>
                <a:lnTo>
                  <a:pt x="9" y="2"/>
                </a:lnTo>
                <a:lnTo>
                  <a:pt x="8" y="0"/>
                </a:lnTo>
                <a:lnTo>
                  <a:pt x="6" y="0"/>
                </a:lnTo>
                <a:lnTo>
                  <a:pt x="4" y="2"/>
                </a:lnTo>
                <a:lnTo>
                  <a:pt x="2" y="4"/>
                </a:lnTo>
                <a:lnTo>
                  <a:pt x="0" y="6"/>
                </a:lnTo>
                <a:lnTo>
                  <a:pt x="0" y="151"/>
                </a:lnTo>
                <a:lnTo>
                  <a:pt x="0" y="152"/>
                </a:lnTo>
                <a:lnTo>
                  <a:pt x="2" y="154"/>
                </a:lnTo>
                <a:lnTo>
                  <a:pt x="4" y="156"/>
                </a:lnTo>
                <a:lnTo>
                  <a:pt x="6" y="156"/>
                </a:lnTo>
                <a:lnTo>
                  <a:pt x="8" y="156"/>
                </a:lnTo>
                <a:lnTo>
                  <a:pt x="9" y="156"/>
                </a:lnTo>
                <a:lnTo>
                  <a:pt x="11" y="154"/>
                </a:lnTo>
                <a:lnTo>
                  <a:pt x="11" y="152"/>
                </a:lnTo>
                <a:lnTo>
                  <a:pt x="11" y="8"/>
                </a:lnTo>
                <a:close/>
              </a:path>
            </a:pathLst>
          </a:custGeom>
          <a:solidFill>
            <a:srgbClr val="000000"/>
          </a:solidFill>
          <a:ln w="9525">
            <a:noFill/>
            <a:round/>
            <a:headEnd/>
            <a:tailEnd/>
          </a:ln>
        </p:spPr>
        <p:txBody>
          <a:bodyPr/>
          <a:lstStyle/>
          <a:p>
            <a:endParaRPr lang="en-US"/>
          </a:p>
        </p:txBody>
      </p:sp>
      <p:sp>
        <p:nvSpPr>
          <p:cNvPr id="72723" name="Freeform 38"/>
          <p:cNvSpPr>
            <a:spLocks/>
          </p:cNvSpPr>
          <p:nvPr/>
        </p:nvSpPr>
        <p:spPr bwMode="auto">
          <a:xfrm>
            <a:off x="8636000" y="3805238"/>
            <a:ext cx="87313" cy="195262"/>
          </a:xfrm>
          <a:custGeom>
            <a:avLst/>
            <a:gdLst>
              <a:gd name="T0" fmla="*/ 21669 w 137"/>
              <a:gd name="T1" fmla="*/ 0 h 179"/>
              <a:gd name="T2" fmla="*/ 0 w 137"/>
              <a:gd name="T3" fmla="*/ 38180 h 179"/>
              <a:gd name="T4" fmla="*/ 0 w 137"/>
              <a:gd name="T5" fmla="*/ 195262 h 179"/>
              <a:gd name="T6" fmla="*/ 65007 w 137"/>
              <a:gd name="T7" fmla="*/ 195262 h 179"/>
              <a:gd name="T8" fmla="*/ 87313 w 137"/>
              <a:gd name="T9" fmla="*/ 158173 h 179"/>
              <a:gd name="T10" fmla="*/ 87313 w 137"/>
              <a:gd name="T11" fmla="*/ 0 h 179"/>
              <a:gd name="T12" fmla="*/ 21669 w 137"/>
              <a:gd name="T13" fmla="*/ 0 h 179"/>
              <a:gd name="T14" fmla="*/ 0 60000 65536"/>
              <a:gd name="T15" fmla="*/ 0 60000 65536"/>
              <a:gd name="T16" fmla="*/ 0 60000 65536"/>
              <a:gd name="T17" fmla="*/ 0 60000 65536"/>
              <a:gd name="T18" fmla="*/ 0 60000 65536"/>
              <a:gd name="T19" fmla="*/ 0 60000 65536"/>
              <a:gd name="T20" fmla="*/ 0 60000 65536"/>
              <a:gd name="T21" fmla="*/ 0 w 137"/>
              <a:gd name="T22" fmla="*/ 0 h 179"/>
              <a:gd name="T23" fmla="*/ 137 w 137"/>
              <a:gd name="T24" fmla="*/ 179 h 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7" h="179">
                <a:moveTo>
                  <a:pt x="34" y="0"/>
                </a:moveTo>
                <a:lnTo>
                  <a:pt x="0" y="35"/>
                </a:lnTo>
                <a:lnTo>
                  <a:pt x="0" y="179"/>
                </a:lnTo>
                <a:lnTo>
                  <a:pt x="102" y="179"/>
                </a:lnTo>
                <a:lnTo>
                  <a:pt x="137" y="145"/>
                </a:lnTo>
                <a:lnTo>
                  <a:pt x="137" y="0"/>
                </a:lnTo>
                <a:lnTo>
                  <a:pt x="34" y="0"/>
                </a:lnTo>
                <a:close/>
              </a:path>
            </a:pathLst>
          </a:custGeom>
          <a:solidFill>
            <a:srgbClr val="2118FF"/>
          </a:solidFill>
          <a:ln w="9525">
            <a:noFill/>
            <a:round/>
            <a:headEnd/>
            <a:tailEnd/>
          </a:ln>
        </p:spPr>
        <p:txBody>
          <a:bodyPr/>
          <a:lstStyle/>
          <a:p>
            <a:endParaRPr lang="en-US"/>
          </a:p>
        </p:txBody>
      </p:sp>
      <p:sp>
        <p:nvSpPr>
          <p:cNvPr id="72724" name="Freeform 39"/>
          <p:cNvSpPr>
            <a:spLocks/>
          </p:cNvSpPr>
          <p:nvPr/>
        </p:nvSpPr>
        <p:spPr bwMode="auto">
          <a:xfrm>
            <a:off x="8636000" y="3805238"/>
            <a:ext cx="87313" cy="36512"/>
          </a:xfrm>
          <a:custGeom>
            <a:avLst/>
            <a:gdLst>
              <a:gd name="T0" fmla="*/ 0 w 137"/>
              <a:gd name="T1" fmla="*/ 36512 h 35"/>
              <a:gd name="T2" fmla="*/ 65007 w 137"/>
              <a:gd name="T3" fmla="*/ 36512 h 35"/>
              <a:gd name="T4" fmla="*/ 87313 w 137"/>
              <a:gd name="T5" fmla="*/ 0 h 35"/>
              <a:gd name="T6" fmla="*/ 21669 w 137"/>
              <a:gd name="T7" fmla="*/ 0 h 35"/>
              <a:gd name="T8" fmla="*/ 0 w 137"/>
              <a:gd name="T9" fmla="*/ 36512 h 35"/>
              <a:gd name="T10" fmla="*/ 0 60000 65536"/>
              <a:gd name="T11" fmla="*/ 0 60000 65536"/>
              <a:gd name="T12" fmla="*/ 0 60000 65536"/>
              <a:gd name="T13" fmla="*/ 0 60000 65536"/>
              <a:gd name="T14" fmla="*/ 0 60000 65536"/>
              <a:gd name="T15" fmla="*/ 0 w 137"/>
              <a:gd name="T16" fmla="*/ 0 h 35"/>
              <a:gd name="T17" fmla="*/ 137 w 137"/>
              <a:gd name="T18" fmla="*/ 35 h 35"/>
            </a:gdLst>
            <a:ahLst/>
            <a:cxnLst>
              <a:cxn ang="T10">
                <a:pos x="T0" y="T1"/>
              </a:cxn>
              <a:cxn ang="T11">
                <a:pos x="T2" y="T3"/>
              </a:cxn>
              <a:cxn ang="T12">
                <a:pos x="T4" y="T5"/>
              </a:cxn>
              <a:cxn ang="T13">
                <a:pos x="T6" y="T7"/>
              </a:cxn>
              <a:cxn ang="T14">
                <a:pos x="T8" y="T9"/>
              </a:cxn>
            </a:cxnLst>
            <a:rect l="T15" t="T16" r="T17" b="T18"/>
            <a:pathLst>
              <a:path w="137" h="35">
                <a:moveTo>
                  <a:pt x="0" y="35"/>
                </a:moveTo>
                <a:lnTo>
                  <a:pt x="102" y="35"/>
                </a:lnTo>
                <a:lnTo>
                  <a:pt x="137" y="0"/>
                </a:lnTo>
                <a:lnTo>
                  <a:pt x="34" y="0"/>
                </a:lnTo>
                <a:lnTo>
                  <a:pt x="0" y="35"/>
                </a:lnTo>
                <a:close/>
              </a:path>
            </a:pathLst>
          </a:custGeom>
          <a:solidFill>
            <a:srgbClr val="4C45FF"/>
          </a:solidFill>
          <a:ln w="9525">
            <a:noFill/>
            <a:round/>
            <a:headEnd/>
            <a:tailEnd/>
          </a:ln>
        </p:spPr>
        <p:txBody>
          <a:bodyPr/>
          <a:lstStyle/>
          <a:p>
            <a:endParaRPr lang="en-US"/>
          </a:p>
        </p:txBody>
      </p:sp>
      <p:sp>
        <p:nvSpPr>
          <p:cNvPr id="72725" name="Freeform 40"/>
          <p:cNvSpPr>
            <a:spLocks/>
          </p:cNvSpPr>
          <p:nvPr/>
        </p:nvSpPr>
        <p:spPr bwMode="auto">
          <a:xfrm>
            <a:off x="8701088" y="3805238"/>
            <a:ext cx="22225" cy="195262"/>
          </a:xfrm>
          <a:custGeom>
            <a:avLst/>
            <a:gdLst>
              <a:gd name="T0" fmla="*/ 0 w 35"/>
              <a:gd name="T1" fmla="*/ 38180 h 179"/>
              <a:gd name="T2" fmla="*/ 22225 w 35"/>
              <a:gd name="T3" fmla="*/ 0 h 179"/>
              <a:gd name="T4" fmla="*/ 22225 w 35"/>
              <a:gd name="T5" fmla="*/ 158173 h 179"/>
              <a:gd name="T6" fmla="*/ 0 w 35"/>
              <a:gd name="T7" fmla="*/ 195262 h 179"/>
              <a:gd name="T8" fmla="*/ 0 w 35"/>
              <a:gd name="T9" fmla="*/ 38180 h 179"/>
              <a:gd name="T10" fmla="*/ 0 60000 65536"/>
              <a:gd name="T11" fmla="*/ 0 60000 65536"/>
              <a:gd name="T12" fmla="*/ 0 60000 65536"/>
              <a:gd name="T13" fmla="*/ 0 60000 65536"/>
              <a:gd name="T14" fmla="*/ 0 60000 65536"/>
              <a:gd name="T15" fmla="*/ 0 w 35"/>
              <a:gd name="T16" fmla="*/ 0 h 179"/>
              <a:gd name="T17" fmla="*/ 35 w 35"/>
              <a:gd name="T18" fmla="*/ 179 h 179"/>
            </a:gdLst>
            <a:ahLst/>
            <a:cxnLst>
              <a:cxn ang="T10">
                <a:pos x="T0" y="T1"/>
              </a:cxn>
              <a:cxn ang="T11">
                <a:pos x="T2" y="T3"/>
              </a:cxn>
              <a:cxn ang="T12">
                <a:pos x="T4" y="T5"/>
              </a:cxn>
              <a:cxn ang="T13">
                <a:pos x="T6" y="T7"/>
              </a:cxn>
              <a:cxn ang="T14">
                <a:pos x="T8" y="T9"/>
              </a:cxn>
            </a:cxnLst>
            <a:rect l="T15" t="T16" r="T17" b="T18"/>
            <a:pathLst>
              <a:path w="35" h="179">
                <a:moveTo>
                  <a:pt x="0" y="35"/>
                </a:moveTo>
                <a:lnTo>
                  <a:pt x="35" y="0"/>
                </a:lnTo>
                <a:lnTo>
                  <a:pt x="35" y="145"/>
                </a:lnTo>
                <a:lnTo>
                  <a:pt x="0" y="179"/>
                </a:lnTo>
                <a:lnTo>
                  <a:pt x="0" y="35"/>
                </a:lnTo>
                <a:close/>
              </a:path>
            </a:pathLst>
          </a:custGeom>
          <a:solidFill>
            <a:srgbClr val="1A13CD"/>
          </a:solidFill>
          <a:ln w="9525">
            <a:noFill/>
            <a:round/>
            <a:headEnd/>
            <a:tailEnd/>
          </a:ln>
        </p:spPr>
        <p:txBody>
          <a:bodyPr/>
          <a:lstStyle/>
          <a:p>
            <a:endParaRPr lang="en-US"/>
          </a:p>
        </p:txBody>
      </p:sp>
      <p:sp>
        <p:nvSpPr>
          <p:cNvPr id="72726" name="Freeform 41"/>
          <p:cNvSpPr>
            <a:spLocks/>
          </p:cNvSpPr>
          <p:nvPr/>
        </p:nvSpPr>
        <p:spPr bwMode="auto">
          <a:xfrm>
            <a:off x="8631238" y="3797300"/>
            <a:ext cx="95250" cy="209550"/>
          </a:xfrm>
          <a:custGeom>
            <a:avLst/>
            <a:gdLst>
              <a:gd name="T0" fmla="*/ 1287 w 148"/>
              <a:gd name="T1" fmla="*/ 42788 h 191"/>
              <a:gd name="T2" fmla="*/ 0 w 148"/>
              <a:gd name="T3" fmla="*/ 44982 h 191"/>
              <a:gd name="T4" fmla="*/ 0 w 148"/>
              <a:gd name="T5" fmla="*/ 202967 h 191"/>
              <a:gd name="T6" fmla="*/ 0 w 148"/>
              <a:gd name="T7" fmla="*/ 205162 h 191"/>
              <a:gd name="T8" fmla="*/ 1287 w 148"/>
              <a:gd name="T9" fmla="*/ 207356 h 191"/>
              <a:gd name="T10" fmla="*/ 2574 w 148"/>
              <a:gd name="T11" fmla="*/ 209550 h 191"/>
              <a:gd name="T12" fmla="*/ 3861 w 148"/>
              <a:gd name="T13" fmla="*/ 209550 h 191"/>
              <a:gd name="T14" fmla="*/ 69507 w 148"/>
              <a:gd name="T15" fmla="*/ 209550 h 191"/>
              <a:gd name="T16" fmla="*/ 70794 w 148"/>
              <a:gd name="T17" fmla="*/ 209550 h 191"/>
              <a:gd name="T18" fmla="*/ 72081 w 148"/>
              <a:gd name="T19" fmla="*/ 209550 h 191"/>
              <a:gd name="T20" fmla="*/ 94606 w 148"/>
              <a:gd name="T21" fmla="*/ 171151 h 191"/>
              <a:gd name="T22" fmla="*/ 95250 w 148"/>
              <a:gd name="T23" fmla="*/ 168957 h 191"/>
              <a:gd name="T24" fmla="*/ 95250 w 148"/>
              <a:gd name="T25" fmla="*/ 166762 h 191"/>
              <a:gd name="T26" fmla="*/ 95250 w 148"/>
              <a:gd name="T27" fmla="*/ 165665 h 191"/>
              <a:gd name="T28" fmla="*/ 95250 w 148"/>
              <a:gd name="T29" fmla="*/ 6583 h 191"/>
              <a:gd name="T30" fmla="*/ 95250 w 148"/>
              <a:gd name="T31" fmla="*/ 4388 h 191"/>
              <a:gd name="T32" fmla="*/ 94606 w 148"/>
              <a:gd name="T33" fmla="*/ 2194 h 191"/>
              <a:gd name="T34" fmla="*/ 93319 w 148"/>
              <a:gd name="T35" fmla="*/ 0 h 191"/>
              <a:gd name="T36" fmla="*/ 92032 w 148"/>
              <a:gd name="T37" fmla="*/ 0 h 191"/>
              <a:gd name="T38" fmla="*/ 25743 w 148"/>
              <a:gd name="T39" fmla="*/ 0 h 191"/>
              <a:gd name="T40" fmla="*/ 25100 w 148"/>
              <a:gd name="T41" fmla="*/ 2194 h 191"/>
              <a:gd name="T42" fmla="*/ 23813 w 148"/>
              <a:gd name="T43" fmla="*/ 4388 h 191"/>
              <a:gd name="T44" fmla="*/ 1287 w 148"/>
              <a:gd name="T45" fmla="*/ 42788 h 191"/>
              <a:gd name="T46" fmla="*/ 27030 w 148"/>
              <a:gd name="T47" fmla="*/ 12068 h 191"/>
              <a:gd name="T48" fmla="*/ 88171 w 148"/>
              <a:gd name="T49" fmla="*/ 12068 h 191"/>
              <a:gd name="T50" fmla="*/ 88171 w 148"/>
              <a:gd name="T51" fmla="*/ 163471 h 191"/>
              <a:gd name="T52" fmla="*/ 68220 w 148"/>
              <a:gd name="T53" fmla="*/ 197482 h 191"/>
              <a:gd name="T54" fmla="*/ 7079 w 148"/>
              <a:gd name="T55" fmla="*/ 197482 h 191"/>
              <a:gd name="T56" fmla="*/ 7079 w 148"/>
              <a:gd name="T57" fmla="*/ 47176 h 191"/>
              <a:gd name="T58" fmla="*/ 27030 w 148"/>
              <a:gd name="T59" fmla="*/ 12068 h 191"/>
              <a:gd name="T60" fmla="*/ 1287 w 148"/>
              <a:gd name="T61" fmla="*/ 42788 h 19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8"/>
              <a:gd name="T94" fmla="*/ 0 h 191"/>
              <a:gd name="T95" fmla="*/ 148 w 148"/>
              <a:gd name="T96" fmla="*/ 191 h 19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8" h="191">
                <a:moveTo>
                  <a:pt x="2" y="39"/>
                </a:moveTo>
                <a:lnTo>
                  <a:pt x="0" y="41"/>
                </a:lnTo>
                <a:lnTo>
                  <a:pt x="0" y="185"/>
                </a:lnTo>
                <a:lnTo>
                  <a:pt x="0" y="187"/>
                </a:lnTo>
                <a:lnTo>
                  <a:pt x="2" y="189"/>
                </a:lnTo>
                <a:lnTo>
                  <a:pt x="4" y="191"/>
                </a:lnTo>
                <a:lnTo>
                  <a:pt x="6" y="191"/>
                </a:lnTo>
                <a:lnTo>
                  <a:pt x="108" y="191"/>
                </a:lnTo>
                <a:lnTo>
                  <a:pt x="110" y="191"/>
                </a:lnTo>
                <a:lnTo>
                  <a:pt x="112" y="191"/>
                </a:lnTo>
                <a:lnTo>
                  <a:pt x="147" y="156"/>
                </a:lnTo>
                <a:lnTo>
                  <a:pt x="148" y="154"/>
                </a:lnTo>
                <a:lnTo>
                  <a:pt x="148" y="152"/>
                </a:lnTo>
                <a:lnTo>
                  <a:pt x="148" y="151"/>
                </a:lnTo>
                <a:lnTo>
                  <a:pt x="148" y="6"/>
                </a:lnTo>
                <a:lnTo>
                  <a:pt x="148" y="4"/>
                </a:lnTo>
                <a:lnTo>
                  <a:pt x="147" y="2"/>
                </a:lnTo>
                <a:lnTo>
                  <a:pt x="145" y="0"/>
                </a:lnTo>
                <a:lnTo>
                  <a:pt x="143" y="0"/>
                </a:lnTo>
                <a:lnTo>
                  <a:pt x="40" y="0"/>
                </a:lnTo>
                <a:lnTo>
                  <a:pt x="39" y="2"/>
                </a:lnTo>
                <a:lnTo>
                  <a:pt x="37" y="4"/>
                </a:lnTo>
                <a:lnTo>
                  <a:pt x="2" y="39"/>
                </a:lnTo>
                <a:lnTo>
                  <a:pt x="42" y="11"/>
                </a:lnTo>
                <a:lnTo>
                  <a:pt x="137" y="11"/>
                </a:lnTo>
                <a:lnTo>
                  <a:pt x="137" y="149"/>
                </a:lnTo>
                <a:lnTo>
                  <a:pt x="106" y="180"/>
                </a:lnTo>
                <a:lnTo>
                  <a:pt x="11" y="180"/>
                </a:lnTo>
                <a:lnTo>
                  <a:pt x="11" y="43"/>
                </a:lnTo>
                <a:lnTo>
                  <a:pt x="42" y="11"/>
                </a:lnTo>
                <a:lnTo>
                  <a:pt x="2" y="39"/>
                </a:lnTo>
                <a:close/>
              </a:path>
            </a:pathLst>
          </a:custGeom>
          <a:solidFill>
            <a:srgbClr val="000000"/>
          </a:solidFill>
          <a:ln w="9525">
            <a:noFill/>
            <a:round/>
            <a:headEnd/>
            <a:tailEnd/>
          </a:ln>
        </p:spPr>
        <p:txBody>
          <a:bodyPr/>
          <a:lstStyle/>
          <a:p>
            <a:endParaRPr lang="en-US"/>
          </a:p>
        </p:txBody>
      </p:sp>
      <p:sp>
        <p:nvSpPr>
          <p:cNvPr id="72727" name="Freeform 42"/>
          <p:cNvSpPr>
            <a:spLocks/>
          </p:cNvSpPr>
          <p:nvPr/>
        </p:nvSpPr>
        <p:spPr bwMode="auto">
          <a:xfrm>
            <a:off x="8631238" y="3797300"/>
            <a:ext cx="95250" cy="50800"/>
          </a:xfrm>
          <a:custGeom>
            <a:avLst/>
            <a:gdLst>
              <a:gd name="T0" fmla="*/ 4505 w 148"/>
              <a:gd name="T1" fmla="*/ 38652 h 46"/>
              <a:gd name="T2" fmla="*/ 3861 w 148"/>
              <a:gd name="T3" fmla="*/ 38652 h 46"/>
              <a:gd name="T4" fmla="*/ 2574 w 148"/>
              <a:gd name="T5" fmla="*/ 40861 h 46"/>
              <a:gd name="T6" fmla="*/ 1287 w 148"/>
              <a:gd name="T7" fmla="*/ 43070 h 46"/>
              <a:gd name="T8" fmla="*/ 0 w 148"/>
              <a:gd name="T9" fmla="*/ 45278 h 46"/>
              <a:gd name="T10" fmla="*/ 0 w 148"/>
              <a:gd name="T11" fmla="*/ 47487 h 46"/>
              <a:gd name="T12" fmla="*/ 1287 w 148"/>
              <a:gd name="T13" fmla="*/ 48591 h 46"/>
              <a:gd name="T14" fmla="*/ 2574 w 148"/>
              <a:gd name="T15" fmla="*/ 50800 h 46"/>
              <a:gd name="T16" fmla="*/ 3861 w 148"/>
              <a:gd name="T17" fmla="*/ 50800 h 46"/>
              <a:gd name="T18" fmla="*/ 69507 w 148"/>
              <a:gd name="T19" fmla="*/ 50800 h 46"/>
              <a:gd name="T20" fmla="*/ 70794 w 148"/>
              <a:gd name="T21" fmla="*/ 50800 h 46"/>
              <a:gd name="T22" fmla="*/ 72081 w 148"/>
              <a:gd name="T23" fmla="*/ 50800 h 46"/>
              <a:gd name="T24" fmla="*/ 94606 w 148"/>
              <a:gd name="T25" fmla="*/ 12148 h 46"/>
              <a:gd name="T26" fmla="*/ 95250 w 148"/>
              <a:gd name="T27" fmla="*/ 11043 h 46"/>
              <a:gd name="T28" fmla="*/ 95250 w 148"/>
              <a:gd name="T29" fmla="*/ 8835 h 46"/>
              <a:gd name="T30" fmla="*/ 95250 w 148"/>
              <a:gd name="T31" fmla="*/ 6626 h 46"/>
              <a:gd name="T32" fmla="*/ 95250 w 148"/>
              <a:gd name="T33" fmla="*/ 4417 h 46"/>
              <a:gd name="T34" fmla="*/ 94606 w 148"/>
              <a:gd name="T35" fmla="*/ 2209 h 46"/>
              <a:gd name="T36" fmla="*/ 93319 w 148"/>
              <a:gd name="T37" fmla="*/ 0 h 46"/>
              <a:gd name="T38" fmla="*/ 92032 w 148"/>
              <a:gd name="T39" fmla="*/ 0 h 46"/>
              <a:gd name="T40" fmla="*/ 90745 w 148"/>
              <a:gd name="T41" fmla="*/ 2209 h 46"/>
              <a:gd name="T42" fmla="*/ 68220 w 148"/>
              <a:gd name="T43" fmla="*/ 38652 h 46"/>
              <a:gd name="T44" fmla="*/ 4505 w 148"/>
              <a:gd name="T45" fmla="*/ 38652 h 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46"/>
              <a:gd name="T71" fmla="*/ 148 w 148"/>
              <a:gd name="T72" fmla="*/ 46 h 4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46">
                <a:moveTo>
                  <a:pt x="7" y="35"/>
                </a:moveTo>
                <a:lnTo>
                  <a:pt x="6" y="35"/>
                </a:lnTo>
                <a:lnTo>
                  <a:pt x="4" y="37"/>
                </a:lnTo>
                <a:lnTo>
                  <a:pt x="2" y="39"/>
                </a:lnTo>
                <a:lnTo>
                  <a:pt x="0" y="41"/>
                </a:lnTo>
                <a:lnTo>
                  <a:pt x="0" y="43"/>
                </a:lnTo>
                <a:lnTo>
                  <a:pt x="2" y="44"/>
                </a:lnTo>
                <a:lnTo>
                  <a:pt x="4" y="46"/>
                </a:lnTo>
                <a:lnTo>
                  <a:pt x="6" y="46"/>
                </a:lnTo>
                <a:lnTo>
                  <a:pt x="108" y="46"/>
                </a:lnTo>
                <a:lnTo>
                  <a:pt x="110" y="46"/>
                </a:lnTo>
                <a:lnTo>
                  <a:pt x="112" y="46"/>
                </a:lnTo>
                <a:lnTo>
                  <a:pt x="147" y="11"/>
                </a:lnTo>
                <a:lnTo>
                  <a:pt x="148" y="10"/>
                </a:lnTo>
                <a:lnTo>
                  <a:pt x="148" y="8"/>
                </a:lnTo>
                <a:lnTo>
                  <a:pt x="148" y="6"/>
                </a:lnTo>
                <a:lnTo>
                  <a:pt x="148" y="4"/>
                </a:lnTo>
                <a:lnTo>
                  <a:pt x="147" y="2"/>
                </a:lnTo>
                <a:lnTo>
                  <a:pt x="145" y="0"/>
                </a:lnTo>
                <a:lnTo>
                  <a:pt x="143" y="0"/>
                </a:lnTo>
                <a:lnTo>
                  <a:pt x="141" y="2"/>
                </a:lnTo>
                <a:lnTo>
                  <a:pt x="106" y="35"/>
                </a:lnTo>
                <a:lnTo>
                  <a:pt x="7" y="35"/>
                </a:lnTo>
                <a:close/>
              </a:path>
            </a:pathLst>
          </a:custGeom>
          <a:solidFill>
            <a:srgbClr val="000000"/>
          </a:solidFill>
          <a:ln w="9525">
            <a:noFill/>
            <a:round/>
            <a:headEnd/>
            <a:tailEnd/>
          </a:ln>
        </p:spPr>
        <p:txBody>
          <a:bodyPr/>
          <a:lstStyle/>
          <a:p>
            <a:endParaRPr lang="en-US"/>
          </a:p>
        </p:txBody>
      </p:sp>
      <p:sp>
        <p:nvSpPr>
          <p:cNvPr id="72728" name="Freeform 43"/>
          <p:cNvSpPr>
            <a:spLocks/>
          </p:cNvSpPr>
          <p:nvPr/>
        </p:nvSpPr>
        <p:spPr bwMode="auto">
          <a:xfrm>
            <a:off x="8697913" y="3836988"/>
            <a:ext cx="6350" cy="169862"/>
          </a:xfrm>
          <a:custGeom>
            <a:avLst/>
            <a:gdLst>
              <a:gd name="T0" fmla="*/ 6350 w 11"/>
              <a:gd name="T1" fmla="*/ 8711 h 156"/>
              <a:gd name="T2" fmla="*/ 6350 w 11"/>
              <a:gd name="T3" fmla="*/ 6533 h 156"/>
              <a:gd name="T4" fmla="*/ 6350 w 11"/>
              <a:gd name="T5" fmla="*/ 4355 h 156"/>
              <a:gd name="T6" fmla="*/ 5195 w 11"/>
              <a:gd name="T7" fmla="*/ 2178 h 156"/>
              <a:gd name="T8" fmla="*/ 4041 w 11"/>
              <a:gd name="T9" fmla="*/ 0 h 156"/>
              <a:gd name="T10" fmla="*/ 2886 w 11"/>
              <a:gd name="T11" fmla="*/ 0 h 156"/>
              <a:gd name="T12" fmla="*/ 1732 w 11"/>
              <a:gd name="T13" fmla="*/ 2178 h 156"/>
              <a:gd name="T14" fmla="*/ 577 w 11"/>
              <a:gd name="T15" fmla="*/ 4355 h 156"/>
              <a:gd name="T16" fmla="*/ 0 w 11"/>
              <a:gd name="T17" fmla="*/ 6533 h 156"/>
              <a:gd name="T18" fmla="*/ 0 w 11"/>
              <a:gd name="T19" fmla="*/ 163329 h 156"/>
              <a:gd name="T20" fmla="*/ 0 w 11"/>
              <a:gd name="T21" fmla="*/ 165507 h 156"/>
              <a:gd name="T22" fmla="*/ 577 w 11"/>
              <a:gd name="T23" fmla="*/ 167684 h 156"/>
              <a:gd name="T24" fmla="*/ 1732 w 11"/>
              <a:gd name="T25" fmla="*/ 169862 h 156"/>
              <a:gd name="T26" fmla="*/ 2886 w 11"/>
              <a:gd name="T27" fmla="*/ 169862 h 156"/>
              <a:gd name="T28" fmla="*/ 4041 w 11"/>
              <a:gd name="T29" fmla="*/ 169862 h 156"/>
              <a:gd name="T30" fmla="*/ 5195 w 11"/>
              <a:gd name="T31" fmla="*/ 169862 h 156"/>
              <a:gd name="T32" fmla="*/ 6350 w 11"/>
              <a:gd name="T33" fmla="*/ 167684 h 156"/>
              <a:gd name="T34" fmla="*/ 6350 w 11"/>
              <a:gd name="T35" fmla="*/ 165507 h 156"/>
              <a:gd name="T36" fmla="*/ 6350 w 11"/>
              <a:gd name="T37" fmla="*/ 8711 h 1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156"/>
              <a:gd name="T59" fmla="*/ 11 w 11"/>
              <a:gd name="T60" fmla="*/ 156 h 1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156">
                <a:moveTo>
                  <a:pt x="11" y="8"/>
                </a:moveTo>
                <a:lnTo>
                  <a:pt x="11" y="6"/>
                </a:lnTo>
                <a:lnTo>
                  <a:pt x="11" y="4"/>
                </a:lnTo>
                <a:lnTo>
                  <a:pt x="9" y="2"/>
                </a:lnTo>
                <a:lnTo>
                  <a:pt x="7" y="0"/>
                </a:lnTo>
                <a:lnTo>
                  <a:pt x="5" y="0"/>
                </a:lnTo>
                <a:lnTo>
                  <a:pt x="3" y="2"/>
                </a:lnTo>
                <a:lnTo>
                  <a:pt x="1" y="4"/>
                </a:lnTo>
                <a:lnTo>
                  <a:pt x="0" y="6"/>
                </a:lnTo>
                <a:lnTo>
                  <a:pt x="0" y="150"/>
                </a:lnTo>
                <a:lnTo>
                  <a:pt x="0" y="152"/>
                </a:lnTo>
                <a:lnTo>
                  <a:pt x="1" y="154"/>
                </a:lnTo>
                <a:lnTo>
                  <a:pt x="3" y="156"/>
                </a:lnTo>
                <a:lnTo>
                  <a:pt x="5" y="156"/>
                </a:lnTo>
                <a:lnTo>
                  <a:pt x="7" y="156"/>
                </a:lnTo>
                <a:lnTo>
                  <a:pt x="9" y="156"/>
                </a:lnTo>
                <a:lnTo>
                  <a:pt x="11" y="154"/>
                </a:lnTo>
                <a:lnTo>
                  <a:pt x="11" y="152"/>
                </a:lnTo>
                <a:lnTo>
                  <a:pt x="11" y="8"/>
                </a:lnTo>
                <a:close/>
              </a:path>
            </a:pathLst>
          </a:custGeom>
          <a:solidFill>
            <a:srgbClr val="000000"/>
          </a:solidFill>
          <a:ln w="9525">
            <a:noFill/>
            <a:round/>
            <a:headEnd/>
            <a:tailEnd/>
          </a:ln>
        </p:spPr>
        <p:txBody>
          <a:bodyPr/>
          <a:lstStyle/>
          <a:p>
            <a:endParaRPr lang="en-US"/>
          </a:p>
        </p:txBody>
      </p:sp>
      <p:sp>
        <p:nvSpPr>
          <p:cNvPr id="72729" name="Freeform 44"/>
          <p:cNvSpPr>
            <a:spLocks/>
          </p:cNvSpPr>
          <p:nvPr/>
        </p:nvSpPr>
        <p:spPr bwMode="auto">
          <a:xfrm>
            <a:off x="6551613" y="3889375"/>
            <a:ext cx="428625" cy="219075"/>
          </a:xfrm>
          <a:custGeom>
            <a:avLst/>
            <a:gdLst>
              <a:gd name="T0" fmla="*/ 3861 w 666"/>
              <a:gd name="T1" fmla="*/ 206965 h 199"/>
              <a:gd name="T2" fmla="*/ 2574 w 666"/>
              <a:gd name="T3" fmla="*/ 209167 h 199"/>
              <a:gd name="T4" fmla="*/ 1287 w 666"/>
              <a:gd name="T5" fmla="*/ 211369 h 199"/>
              <a:gd name="T6" fmla="*/ 0 w 666"/>
              <a:gd name="T7" fmla="*/ 213571 h 199"/>
              <a:gd name="T8" fmla="*/ 0 w 666"/>
              <a:gd name="T9" fmla="*/ 215772 h 199"/>
              <a:gd name="T10" fmla="*/ 1287 w 666"/>
              <a:gd name="T11" fmla="*/ 216873 h 199"/>
              <a:gd name="T12" fmla="*/ 2574 w 666"/>
              <a:gd name="T13" fmla="*/ 219075 h 199"/>
              <a:gd name="T14" fmla="*/ 3861 w 666"/>
              <a:gd name="T15" fmla="*/ 219075 h 199"/>
              <a:gd name="T16" fmla="*/ 4505 w 666"/>
              <a:gd name="T17" fmla="*/ 219075 h 199"/>
              <a:gd name="T18" fmla="*/ 426694 w 666"/>
              <a:gd name="T19" fmla="*/ 12110 h 199"/>
              <a:gd name="T20" fmla="*/ 427981 w 666"/>
              <a:gd name="T21" fmla="*/ 12110 h 199"/>
              <a:gd name="T22" fmla="*/ 428625 w 666"/>
              <a:gd name="T23" fmla="*/ 9908 h 199"/>
              <a:gd name="T24" fmla="*/ 428625 w 666"/>
              <a:gd name="T25" fmla="*/ 7706 h 199"/>
              <a:gd name="T26" fmla="*/ 428625 w 666"/>
              <a:gd name="T27" fmla="*/ 5504 h 199"/>
              <a:gd name="T28" fmla="*/ 428625 w 666"/>
              <a:gd name="T29" fmla="*/ 3303 h 199"/>
              <a:gd name="T30" fmla="*/ 427981 w 666"/>
              <a:gd name="T31" fmla="*/ 1101 h 199"/>
              <a:gd name="T32" fmla="*/ 426694 w 666"/>
              <a:gd name="T33" fmla="*/ 0 h 199"/>
              <a:gd name="T34" fmla="*/ 425407 w 666"/>
              <a:gd name="T35" fmla="*/ 0 h 199"/>
              <a:gd name="T36" fmla="*/ 3861 w 666"/>
              <a:gd name="T37" fmla="*/ 206965 h 1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6"/>
              <a:gd name="T58" fmla="*/ 0 h 199"/>
              <a:gd name="T59" fmla="*/ 666 w 666"/>
              <a:gd name="T60" fmla="*/ 199 h 1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6" h="199">
                <a:moveTo>
                  <a:pt x="6" y="188"/>
                </a:moveTo>
                <a:lnTo>
                  <a:pt x="4" y="190"/>
                </a:lnTo>
                <a:lnTo>
                  <a:pt x="2" y="192"/>
                </a:lnTo>
                <a:lnTo>
                  <a:pt x="0" y="194"/>
                </a:lnTo>
                <a:lnTo>
                  <a:pt x="0" y="196"/>
                </a:lnTo>
                <a:lnTo>
                  <a:pt x="2" y="197"/>
                </a:lnTo>
                <a:lnTo>
                  <a:pt x="4" y="199"/>
                </a:lnTo>
                <a:lnTo>
                  <a:pt x="6" y="199"/>
                </a:lnTo>
                <a:lnTo>
                  <a:pt x="7" y="199"/>
                </a:lnTo>
                <a:lnTo>
                  <a:pt x="663" y="11"/>
                </a:lnTo>
                <a:lnTo>
                  <a:pt x="665" y="11"/>
                </a:lnTo>
                <a:lnTo>
                  <a:pt x="666" y="9"/>
                </a:lnTo>
                <a:lnTo>
                  <a:pt x="666" y="7"/>
                </a:lnTo>
                <a:lnTo>
                  <a:pt x="666" y="5"/>
                </a:lnTo>
                <a:lnTo>
                  <a:pt x="666" y="3"/>
                </a:lnTo>
                <a:lnTo>
                  <a:pt x="665" y="1"/>
                </a:lnTo>
                <a:lnTo>
                  <a:pt x="663" y="0"/>
                </a:lnTo>
                <a:lnTo>
                  <a:pt x="661" y="0"/>
                </a:lnTo>
                <a:lnTo>
                  <a:pt x="6" y="188"/>
                </a:lnTo>
                <a:close/>
              </a:path>
            </a:pathLst>
          </a:custGeom>
          <a:solidFill>
            <a:srgbClr val="000000"/>
          </a:solidFill>
          <a:ln w="9525">
            <a:noFill/>
            <a:round/>
            <a:headEnd/>
            <a:tailEnd/>
          </a:ln>
        </p:spPr>
        <p:txBody>
          <a:bodyPr/>
          <a:lstStyle/>
          <a:p>
            <a:endParaRPr lang="en-US"/>
          </a:p>
        </p:txBody>
      </p:sp>
      <p:sp>
        <p:nvSpPr>
          <p:cNvPr id="72730" name="Freeform 45"/>
          <p:cNvSpPr>
            <a:spLocks/>
          </p:cNvSpPr>
          <p:nvPr/>
        </p:nvSpPr>
        <p:spPr bwMode="auto">
          <a:xfrm>
            <a:off x="6965950" y="3836988"/>
            <a:ext cx="80963" cy="120650"/>
          </a:xfrm>
          <a:custGeom>
            <a:avLst/>
            <a:gdLst>
              <a:gd name="T0" fmla="*/ 20562 w 126"/>
              <a:gd name="T1" fmla="*/ 120650 h 112"/>
              <a:gd name="T2" fmla="*/ 80963 w 126"/>
              <a:gd name="T3" fmla="*/ 25854 h 112"/>
              <a:gd name="T4" fmla="*/ 0 w 126"/>
              <a:gd name="T5" fmla="*/ 0 h 112"/>
              <a:gd name="T6" fmla="*/ 20562 w 126"/>
              <a:gd name="T7" fmla="*/ 120650 h 112"/>
              <a:gd name="T8" fmla="*/ 0 60000 65536"/>
              <a:gd name="T9" fmla="*/ 0 60000 65536"/>
              <a:gd name="T10" fmla="*/ 0 60000 65536"/>
              <a:gd name="T11" fmla="*/ 0 60000 65536"/>
              <a:gd name="T12" fmla="*/ 0 w 126"/>
              <a:gd name="T13" fmla="*/ 0 h 112"/>
              <a:gd name="T14" fmla="*/ 126 w 126"/>
              <a:gd name="T15" fmla="*/ 112 h 112"/>
            </a:gdLst>
            <a:ahLst/>
            <a:cxnLst>
              <a:cxn ang="T8">
                <a:pos x="T0" y="T1"/>
              </a:cxn>
              <a:cxn ang="T9">
                <a:pos x="T2" y="T3"/>
              </a:cxn>
              <a:cxn ang="T10">
                <a:pos x="T4" y="T5"/>
              </a:cxn>
              <a:cxn ang="T11">
                <a:pos x="T6" y="T7"/>
              </a:cxn>
            </a:cxnLst>
            <a:rect l="T12" t="T13" r="T14" b="T15"/>
            <a:pathLst>
              <a:path w="126" h="112">
                <a:moveTo>
                  <a:pt x="32" y="112"/>
                </a:moveTo>
                <a:lnTo>
                  <a:pt x="126" y="24"/>
                </a:lnTo>
                <a:lnTo>
                  <a:pt x="0" y="0"/>
                </a:lnTo>
                <a:lnTo>
                  <a:pt x="32" y="112"/>
                </a:lnTo>
                <a:close/>
              </a:path>
            </a:pathLst>
          </a:custGeom>
          <a:solidFill>
            <a:srgbClr val="000000"/>
          </a:solidFill>
          <a:ln w="9525">
            <a:noFill/>
            <a:round/>
            <a:headEnd/>
            <a:tailEnd/>
          </a:ln>
        </p:spPr>
        <p:txBody>
          <a:bodyPr/>
          <a:lstStyle/>
          <a:p>
            <a:endParaRPr lang="en-US"/>
          </a:p>
        </p:txBody>
      </p:sp>
      <p:sp>
        <p:nvSpPr>
          <p:cNvPr id="72731" name="Freeform 46"/>
          <p:cNvSpPr>
            <a:spLocks/>
          </p:cNvSpPr>
          <p:nvPr/>
        </p:nvSpPr>
        <p:spPr bwMode="auto">
          <a:xfrm>
            <a:off x="6551613" y="3938588"/>
            <a:ext cx="1957387" cy="169862"/>
          </a:xfrm>
          <a:custGeom>
            <a:avLst/>
            <a:gdLst>
              <a:gd name="T0" fmla="*/ 3862 w 3041"/>
              <a:gd name="T1" fmla="*/ 157807 h 155"/>
              <a:gd name="T2" fmla="*/ 2575 w 3041"/>
              <a:gd name="T3" fmla="*/ 159999 h 155"/>
              <a:gd name="T4" fmla="*/ 1287 w 3041"/>
              <a:gd name="T5" fmla="*/ 162191 h 155"/>
              <a:gd name="T6" fmla="*/ 0 w 3041"/>
              <a:gd name="T7" fmla="*/ 164383 h 155"/>
              <a:gd name="T8" fmla="*/ 0 w 3041"/>
              <a:gd name="T9" fmla="*/ 166574 h 155"/>
              <a:gd name="T10" fmla="*/ 1287 w 3041"/>
              <a:gd name="T11" fmla="*/ 167670 h 155"/>
              <a:gd name="T12" fmla="*/ 2575 w 3041"/>
              <a:gd name="T13" fmla="*/ 169862 h 155"/>
              <a:gd name="T14" fmla="*/ 3862 w 3041"/>
              <a:gd name="T15" fmla="*/ 169862 h 155"/>
              <a:gd name="T16" fmla="*/ 4506 w 3041"/>
              <a:gd name="T17" fmla="*/ 169862 h 155"/>
              <a:gd name="T18" fmla="*/ 1954812 w 3041"/>
              <a:gd name="T19" fmla="*/ 12055 h 155"/>
              <a:gd name="T20" fmla="*/ 1956100 w 3041"/>
              <a:gd name="T21" fmla="*/ 12055 h 155"/>
              <a:gd name="T22" fmla="*/ 1957387 w 3041"/>
              <a:gd name="T23" fmla="*/ 9863 h 155"/>
              <a:gd name="T24" fmla="*/ 1957387 w 3041"/>
              <a:gd name="T25" fmla="*/ 7671 h 155"/>
              <a:gd name="T26" fmla="*/ 1957387 w 3041"/>
              <a:gd name="T27" fmla="*/ 5479 h 155"/>
              <a:gd name="T28" fmla="*/ 1957387 w 3041"/>
              <a:gd name="T29" fmla="*/ 3288 h 155"/>
              <a:gd name="T30" fmla="*/ 1956100 w 3041"/>
              <a:gd name="T31" fmla="*/ 1096 h 155"/>
              <a:gd name="T32" fmla="*/ 1954812 w 3041"/>
              <a:gd name="T33" fmla="*/ 0 h 155"/>
              <a:gd name="T34" fmla="*/ 1953525 w 3041"/>
              <a:gd name="T35" fmla="*/ 0 h 155"/>
              <a:gd name="T36" fmla="*/ 3862 w 3041"/>
              <a:gd name="T37" fmla="*/ 157807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1"/>
              <a:gd name="T58" fmla="*/ 0 h 155"/>
              <a:gd name="T59" fmla="*/ 3041 w 3041"/>
              <a:gd name="T60" fmla="*/ 155 h 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1" h="155">
                <a:moveTo>
                  <a:pt x="6" y="144"/>
                </a:moveTo>
                <a:lnTo>
                  <a:pt x="4" y="146"/>
                </a:lnTo>
                <a:lnTo>
                  <a:pt x="2" y="148"/>
                </a:lnTo>
                <a:lnTo>
                  <a:pt x="0" y="150"/>
                </a:lnTo>
                <a:lnTo>
                  <a:pt x="0" y="152"/>
                </a:lnTo>
                <a:lnTo>
                  <a:pt x="2" y="153"/>
                </a:lnTo>
                <a:lnTo>
                  <a:pt x="4" y="155"/>
                </a:lnTo>
                <a:lnTo>
                  <a:pt x="6" y="155"/>
                </a:lnTo>
                <a:lnTo>
                  <a:pt x="7" y="155"/>
                </a:lnTo>
                <a:lnTo>
                  <a:pt x="3037" y="11"/>
                </a:lnTo>
                <a:lnTo>
                  <a:pt x="3039" y="11"/>
                </a:lnTo>
                <a:lnTo>
                  <a:pt x="3041" y="9"/>
                </a:lnTo>
                <a:lnTo>
                  <a:pt x="3041" y="7"/>
                </a:lnTo>
                <a:lnTo>
                  <a:pt x="3041" y="5"/>
                </a:lnTo>
                <a:lnTo>
                  <a:pt x="3041" y="3"/>
                </a:lnTo>
                <a:lnTo>
                  <a:pt x="3039" y="1"/>
                </a:lnTo>
                <a:lnTo>
                  <a:pt x="3037" y="0"/>
                </a:lnTo>
                <a:lnTo>
                  <a:pt x="3035" y="0"/>
                </a:lnTo>
                <a:lnTo>
                  <a:pt x="6" y="144"/>
                </a:lnTo>
                <a:close/>
              </a:path>
            </a:pathLst>
          </a:custGeom>
          <a:solidFill>
            <a:srgbClr val="000000"/>
          </a:solidFill>
          <a:ln w="9525">
            <a:noFill/>
            <a:round/>
            <a:headEnd/>
            <a:tailEnd/>
          </a:ln>
        </p:spPr>
        <p:txBody>
          <a:bodyPr/>
          <a:lstStyle/>
          <a:p>
            <a:endParaRPr lang="en-US"/>
          </a:p>
        </p:txBody>
      </p:sp>
      <p:sp>
        <p:nvSpPr>
          <p:cNvPr id="72732" name="Freeform 47"/>
          <p:cNvSpPr>
            <a:spLocks/>
          </p:cNvSpPr>
          <p:nvPr/>
        </p:nvSpPr>
        <p:spPr bwMode="auto">
          <a:xfrm>
            <a:off x="8502650" y="3883025"/>
            <a:ext cx="76200" cy="125413"/>
          </a:xfrm>
          <a:custGeom>
            <a:avLst/>
            <a:gdLst>
              <a:gd name="T0" fmla="*/ 3256 w 117"/>
              <a:gd name="T1" fmla="*/ 125413 h 116"/>
              <a:gd name="T2" fmla="*/ 76200 w 117"/>
              <a:gd name="T3" fmla="*/ 56220 h 116"/>
              <a:gd name="T4" fmla="*/ 0 w 117"/>
              <a:gd name="T5" fmla="*/ 0 h 116"/>
              <a:gd name="T6" fmla="*/ 3256 w 117"/>
              <a:gd name="T7" fmla="*/ 125413 h 116"/>
              <a:gd name="T8" fmla="*/ 0 60000 65536"/>
              <a:gd name="T9" fmla="*/ 0 60000 65536"/>
              <a:gd name="T10" fmla="*/ 0 60000 65536"/>
              <a:gd name="T11" fmla="*/ 0 60000 65536"/>
              <a:gd name="T12" fmla="*/ 0 w 117"/>
              <a:gd name="T13" fmla="*/ 0 h 116"/>
              <a:gd name="T14" fmla="*/ 117 w 117"/>
              <a:gd name="T15" fmla="*/ 116 h 116"/>
            </a:gdLst>
            <a:ahLst/>
            <a:cxnLst>
              <a:cxn ang="T8">
                <a:pos x="T0" y="T1"/>
              </a:cxn>
              <a:cxn ang="T9">
                <a:pos x="T2" y="T3"/>
              </a:cxn>
              <a:cxn ang="T10">
                <a:pos x="T4" y="T5"/>
              </a:cxn>
              <a:cxn ang="T11">
                <a:pos x="T6" y="T7"/>
              </a:cxn>
            </a:cxnLst>
            <a:rect l="T12" t="T13" r="T14" b="T15"/>
            <a:pathLst>
              <a:path w="117" h="116">
                <a:moveTo>
                  <a:pt x="5" y="116"/>
                </a:moveTo>
                <a:lnTo>
                  <a:pt x="117" y="52"/>
                </a:lnTo>
                <a:lnTo>
                  <a:pt x="0" y="0"/>
                </a:lnTo>
                <a:lnTo>
                  <a:pt x="5" y="116"/>
                </a:lnTo>
                <a:close/>
              </a:path>
            </a:pathLst>
          </a:custGeom>
          <a:solidFill>
            <a:srgbClr val="000000"/>
          </a:solidFill>
          <a:ln w="9525">
            <a:noFill/>
            <a:round/>
            <a:headEnd/>
            <a:tailEnd/>
          </a:ln>
        </p:spPr>
        <p:txBody>
          <a:bodyPr/>
          <a:lstStyle/>
          <a:p>
            <a:endParaRPr lang="en-US"/>
          </a:p>
        </p:txBody>
      </p:sp>
      <p:sp>
        <p:nvSpPr>
          <p:cNvPr id="72733" name="Rectangle 48"/>
          <p:cNvSpPr>
            <a:spLocks noChangeArrowheads="1"/>
          </p:cNvSpPr>
          <p:nvPr/>
        </p:nvSpPr>
        <p:spPr bwMode="auto">
          <a:xfrm>
            <a:off x="6026150" y="3994150"/>
            <a:ext cx="995363" cy="274638"/>
          </a:xfrm>
          <a:prstGeom prst="rect">
            <a:avLst/>
          </a:prstGeom>
          <a:noFill/>
          <a:ln w="9525">
            <a:noFill/>
            <a:miter lim="800000"/>
            <a:headEnd/>
            <a:tailEnd/>
          </a:ln>
        </p:spPr>
        <p:txBody>
          <a:bodyPr wrap="none" lIns="0" tIns="0" rIns="0" bIns="0">
            <a:spAutoFit/>
          </a:bodyPr>
          <a:lstStyle/>
          <a:p>
            <a:r>
              <a:rPr lang="en-US" sz="1800" i="0">
                <a:solidFill>
                  <a:srgbClr val="000000"/>
                </a:solidFill>
                <a:latin typeface="Verdana" pitchFamily="34" charset="0"/>
              </a:rPr>
              <a:t>Pursuers</a:t>
            </a:r>
            <a:endParaRPr lang="en-US" sz="4400">
              <a:latin typeface="Verdana" pitchFamily="34" charset="0"/>
            </a:endParaRPr>
          </a:p>
        </p:txBody>
      </p:sp>
      <p:sp>
        <p:nvSpPr>
          <p:cNvPr id="72734" name="Rectangle 49"/>
          <p:cNvSpPr>
            <a:spLocks noChangeArrowheads="1"/>
          </p:cNvSpPr>
          <p:nvPr/>
        </p:nvSpPr>
        <p:spPr bwMode="auto">
          <a:xfrm>
            <a:off x="8807450" y="3422650"/>
            <a:ext cx="565150" cy="304800"/>
          </a:xfrm>
          <a:prstGeom prst="rect">
            <a:avLst/>
          </a:prstGeom>
          <a:noFill/>
          <a:ln w="9525">
            <a:noFill/>
            <a:miter lim="800000"/>
            <a:headEnd/>
            <a:tailEnd/>
          </a:ln>
        </p:spPr>
        <p:txBody>
          <a:bodyPr wrap="none" lIns="0" tIns="0" rIns="0" bIns="0">
            <a:spAutoFit/>
          </a:bodyPr>
          <a:lstStyle/>
          <a:p>
            <a:r>
              <a:rPr lang="en-US" sz="2000" i="0">
                <a:solidFill>
                  <a:srgbClr val="000000"/>
                </a:solidFill>
              </a:rPr>
              <a:t>WSN</a:t>
            </a:r>
            <a:endParaRPr lang="en-US" sz="4800"/>
          </a:p>
        </p:txBody>
      </p:sp>
      <p:sp>
        <p:nvSpPr>
          <p:cNvPr id="72735" name="Freeform 50"/>
          <p:cNvSpPr>
            <a:spLocks/>
          </p:cNvSpPr>
          <p:nvPr/>
        </p:nvSpPr>
        <p:spPr bwMode="auto">
          <a:xfrm>
            <a:off x="7392988" y="2947988"/>
            <a:ext cx="88900" cy="196850"/>
          </a:xfrm>
          <a:custGeom>
            <a:avLst/>
            <a:gdLst>
              <a:gd name="T0" fmla="*/ 22712 w 137"/>
              <a:gd name="T1" fmla="*/ 0 h 180"/>
              <a:gd name="T2" fmla="*/ 0 w 137"/>
              <a:gd name="T3" fmla="*/ 38276 h 180"/>
              <a:gd name="T4" fmla="*/ 0 w 137"/>
              <a:gd name="T5" fmla="*/ 196850 h 180"/>
              <a:gd name="T6" fmla="*/ 66837 w 137"/>
              <a:gd name="T7" fmla="*/ 196850 h 180"/>
              <a:gd name="T8" fmla="*/ 88900 w 137"/>
              <a:gd name="T9" fmla="*/ 158574 h 180"/>
              <a:gd name="T10" fmla="*/ 88900 w 137"/>
              <a:gd name="T11" fmla="*/ 0 h 180"/>
              <a:gd name="T12" fmla="*/ 22712 w 137"/>
              <a:gd name="T13" fmla="*/ 0 h 180"/>
              <a:gd name="T14" fmla="*/ 0 60000 65536"/>
              <a:gd name="T15" fmla="*/ 0 60000 65536"/>
              <a:gd name="T16" fmla="*/ 0 60000 65536"/>
              <a:gd name="T17" fmla="*/ 0 60000 65536"/>
              <a:gd name="T18" fmla="*/ 0 60000 65536"/>
              <a:gd name="T19" fmla="*/ 0 60000 65536"/>
              <a:gd name="T20" fmla="*/ 0 60000 65536"/>
              <a:gd name="T21" fmla="*/ 0 w 137"/>
              <a:gd name="T22" fmla="*/ 0 h 180"/>
              <a:gd name="T23" fmla="*/ 137 w 137"/>
              <a:gd name="T24" fmla="*/ 180 h 1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7" h="180">
                <a:moveTo>
                  <a:pt x="35" y="0"/>
                </a:moveTo>
                <a:lnTo>
                  <a:pt x="0" y="35"/>
                </a:lnTo>
                <a:lnTo>
                  <a:pt x="0" y="180"/>
                </a:lnTo>
                <a:lnTo>
                  <a:pt x="103" y="180"/>
                </a:lnTo>
                <a:lnTo>
                  <a:pt x="137" y="145"/>
                </a:lnTo>
                <a:lnTo>
                  <a:pt x="137" y="0"/>
                </a:lnTo>
                <a:lnTo>
                  <a:pt x="35" y="0"/>
                </a:lnTo>
                <a:close/>
              </a:path>
            </a:pathLst>
          </a:custGeom>
          <a:solidFill>
            <a:srgbClr val="D90600"/>
          </a:solidFill>
          <a:ln w="9525">
            <a:noFill/>
            <a:round/>
            <a:headEnd/>
            <a:tailEnd/>
          </a:ln>
        </p:spPr>
        <p:txBody>
          <a:bodyPr/>
          <a:lstStyle/>
          <a:p>
            <a:endParaRPr lang="en-US"/>
          </a:p>
        </p:txBody>
      </p:sp>
      <p:sp>
        <p:nvSpPr>
          <p:cNvPr id="72736" name="Freeform 51"/>
          <p:cNvSpPr>
            <a:spLocks/>
          </p:cNvSpPr>
          <p:nvPr/>
        </p:nvSpPr>
        <p:spPr bwMode="auto">
          <a:xfrm>
            <a:off x="7392988" y="2947988"/>
            <a:ext cx="88900" cy="38100"/>
          </a:xfrm>
          <a:custGeom>
            <a:avLst/>
            <a:gdLst>
              <a:gd name="T0" fmla="*/ 0 w 137"/>
              <a:gd name="T1" fmla="*/ 38100 h 35"/>
              <a:gd name="T2" fmla="*/ 66837 w 137"/>
              <a:gd name="T3" fmla="*/ 38100 h 35"/>
              <a:gd name="T4" fmla="*/ 88900 w 137"/>
              <a:gd name="T5" fmla="*/ 0 h 35"/>
              <a:gd name="T6" fmla="*/ 22712 w 137"/>
              <a:gd name="T7" fmla="*/ 0 h 35"/>
              <a:gd name="T8" fmla="*/ 0 w 137"/>
              <a:gd name="T9" fmla="*/ 38100 h 35"/>
              <a:gd name="T10" fmla="*/ 0 60000 65536"/>
              <a:gd name="T11" fmla="*/ 0 60000 65536"/>
              <a:gd name="T12" fmla="*/ 0 60000 65536"/>
              <a:gd name="T13" fmla="*/ 0 60000 65536"/>
              <a:gd name="T14" fmla="*/ 0 60000 65536"/>
              <a:gd name="T15" fmla="*/ 0 w 137"/>
              <a:gd name="T16" fmla="*/ 0 h 35"/>
              <a:gd name="T17" fmla="*/ 137 w 137"/>
              <a:gd name="T18" fmla="*/ 35 h 35"/>
            </a:gdLst>
            <a:ahLst/>
            <a:cxnLst>
              <a:cxn ang="T10">
                <a:pos x="T0" y="T1"/>
              </a:cxn>
              <a:cxn ang="T11">
                <a:pos x="T2" y="T3"/>
              </a:cxn>
              <a:cxn ang="T12">
                <a:pos x="T4" y="T5"/>
              </a:cxn>
              <a:cxn ang="T13">
                <a:pos x="T6" y="T7"/>
              </a:cxn>
              <a:cxn ang="T14">
                <a:pos x="T8" y="T9"/>
              </a:cxn>
            </a:cxnLst>
            <a:rect l="T15" t="T16" r="T17" b="T18"/>
            <a:pathLst>
              <a:path w="137" h="35">
                <a:moveTo>
                  <a:pt x="0" y="35"/>
                </a:moveTo>
                <a:lnTo>
                  <a:pt x="103" y="35"/>
                </a:lnTo>
                <a:lnTo>
                  <a:pt x="137" y="0"/>
                </a:lnTo>
                <a:lnTo>
                  <a:pt x="35" y="0"/>
                </a:lnTo>
                <a:lnTo>
                  <a:pt x="0" y="35"/>
                </a:lnTo>
                <a:close/>
              </a:path>
            </a:pathLst>
          </a:custGeom>
          <a:solidFill>
            <a:srgbClr val="E13732"/>
          </a:solidFill>
          <a:ln w="9525">
            <a:noFill/>
            <a:round/>
            <a:headEnd/>
            <a:tailEnd/>
          </a:ln>
        </p:spPr>
        <p:txBody>
          <a:bodyPr/>
          <a:lstStyle/>
          <a:p>
            <a:endParaRPr lang="en-US"/>
          </a:p>
        </p:txBody>
      </p:sp>
      <p:sp>
        <p:nvSpPr>
          <p:cNvPr id="72737" name="Freeform 52"/>
          <p:cNvSpPr>
            <a:spLocks/>
          </p:cNvSpPr>
          <p:nvPr/>
        </p:nvSpPr>
        <p:spPr bwMode="auto">
          <a:xfrm>
            <a:off x="7458075" y="2947988"/>
            <a:ext cx="23813" cy="196850"/>
          </a:xfrm>
          <a:custGeom>
            <a:avLst/>
            <a:gdLst>
              <a:gd name="T0" fmla="*/ 0 w 34"/>
              <a:gd name="T1" fmla="*/ 38276 h 180"/>
              <a:gd name="T2" fmla="*/ 23813 w 34"/>
              <a:gd name="T3" fmla="*/ 0 h 180"/>
              <a:gd name="T4" fmla="*/ 23813 w 34"/>
              <a:gd name="T5" fmla="*/ 158574 h 180"/>
              <a:gd name="T6" fmla="*/ 0 w 34"/>
              <a:gd name="T7" fmla="*/ 196850 h 180"/>
              <a:gd name="T8" fmla="*/ 0 w 34"/>
              <a:gd name="T9" fmla="*/ 38276 h 180"/>
              <a:gd name="T10" fmla="*/ 0 60000 65536"/>
              <a:gd name="T11" fmla="*/ 0 60000 65536"/>
              <a:gd name="T12" fmla="*/ 0 60000 65536"/>
              <a:gd name="T13" fmla="*/ 0 60000 65536"/>
              <a:gd name="T14" fmla="*/ 0 60000 65536"/>
              <a:gd name="T15" fmla="*/ 0 w 34"/>
              <a:gd name="T16" fmla="*/ 0 h 180"/>
              <a:gd name="T17" fmla="*/ 34 w 34"/>
              <a:gd name="T18" fmla="*/ 180 h 180"/>
            </a:gdLst>
            <a:ahLst/>
            <a:cxnLst>
              <a:cxn ang="T10">
                <a:pos x="T0" y="T1"/>
              </a:cxn>
              <a:cxn ang="T11">
                <a:pos x="T2" y="T3"/>
              </a:cxn>
              <a:cxn ang="T12">
                <a:pos x="T4" y="T5"/>
              </a:cxn>
              <a:cxn ang="T13">
                <a:pos x="T6" y="T7"/>
              </a:cxn>
              <a:cxn ang="T14">
                <a:pos x="T8" y="T9"/>
              </a:cxn>
            </a:cxnLst>
            <a:rect l="T15" t="T16" r="T17" b="T18"/>
            <a:pathLst>
              <a:path w="34" h="180">
                <a:moveTo>
                  <a:pt x="0" y="35"/>
                </a:moveTo>
                <a:lnTo>
                  <a:pt x="34" y="0"/>
                </a:lnTo>
                <a:lnTo>
                  <a:pt x="34" y="145"/>
                </a:lnTo>
                <a:lnTo>
                  <a:pt x="0" y="180"/>
                </a:lnTo>
                <a:lnTo>
                  <a:pt x="0" y="35"/>
                </a:lnTo>
                <a:close/>
              </a:path>
            </a:pathLst>
          </a:custGeom>
          <a:solidFill>
            <a:srgbClr val="AF0400"/>
          </a:solidFill>
          <a:ln w="9525">
            <a:noFill/>
            <a:round/>
            <a:headEnd/>
            <a:tailEnd/>
          </a:ln>
        </p:spPr>
        <p:txBody>
          <a:bodyPr/>
          <a:lstStyle/>
          <a:p>
            <a:endParaRPr lang="en-US"/>
          </a:p>
        </p:txBody>
      </p:sp>
      <p:sp>
        <p:nvSpPr>
          <p:cNvPr id="72738" name="Freeform 53"/>
          <p:cNvSpPr>
            <a:spLocks/>
          </p:cNvSpPr>
          <p:nvPr/>
        </p:nvSpPr>
        <p:spPr bwMode="auto">
          <a:xfrm>
            <a:off x="7389813" y="2941638"/>
            <a:ext cx="95250" cy="209550"/>
          </a:xfrm>
          <a:custGeom>
            <a:avLst/>
            <a:gdLst>
              <a:gd name="T0" fmla="*/ 644 w 148"/>
              <a:gd name="T1" fmla="*/ 41910 h 190"/>
              <a:gd name="T2" fmla="*/ 0 w 148"/>
              <a:gd name="T3" fmla="*/ 44116 h 190"/>
              <a:gd name="T4" fmla="*/ 0 w 148"/>
              <a:gd name="T5" fmla="*/ 204036 h 190"/>
              <a:gd name="T6" fmla="*/ 0 w 148"/>
              <a:gd name="T7" fmla="*/ 205138 h 190"/>
              <a:gd name="T8" fmla="*/ 644 w 148"/>
              <a:gd name="T9" fmla="*/ 207344 h 190"/>
              <a:gd name="T10" fmla="*/ 1931 w 148"/>
              <a:gd name="T11" fmla="*/ 209550 h 190"/>
              <a:gd name="T12" fmla="*/ 3218 w 148"/>
              <a:gd name="T13" fmla="*/ 209550 h 190"/>
              <a:gd name="T14" fmla="*/ 69507 w 148"/>
              <a:gd name="T15" fmla="*/ 209550 h 190"/>
              <a:gd name="T16" fmla="*/ 70150 w 148"/>
              <a:gd name="T17" fmla="*/ 209550 h 190"/>
              <a:gd name="T18" fmla="*/ 71437 w 148"/>
              <a:gd name="T19" fmla="*/ 209550 h 190"/>
              <a:gd name="T20" fmla="*/ 93963 w 148"/>
              <a:gd name="T21" fmla="*/ 170949 h 190"/>
              <a:gd name="T22" fmla="*/ 95250 w 148"/>
              <a:gd name="T23" fmla="*/ 169846 h 190"/>
              <a:gd name="T24" fmla="*/ 95250 w 148"/>
              <a:gd name="T25" fmla="*/ 167640 h 190"/>
              <a:gd name="T26" fmla="*/ 95250 w 148"/>
              <a:gd name="T27" fmla="*/ 165434 h 190"/>
              <a:gd name="T28" fmla="*/ 95250 w 148"/>
              <a:gd name="T29" fmla="*/ 5514 h 190"/>
              <a:gd name="T30" fmla="*/ 95250 w 148"/>
              <a:gd name="T31" fmla="*/ 3309 h 190"/>
              <a:gd name="T32" fmla="*/ 93963 w 148"/>
              <a:gd name="T33" fmla="*/ 2206 h 190"/>
              <a:gd name="T34" fmla="*/ 92676 w 148"/>
              <a:gd name="T35" fmla="*/ 0 h 190"/>
              <a:gd name="T36" fmla="*/ 91389 w 148"/>
              <a:gd name="T37" fmla="*/ 0 h 190"/>
              <a:gd name="T38" fmla="*/ 25743 w 148"/>
              <a:gd name="T39" fmla="*/ 0 h 190"/>
              <a:gd name="T40" fmla="*/ 24456 w 148"/>
              <a:gd name="T41" fmla="*/ 2206 h 190"/>
              <a:gd name="T42" fmla="*/ 23169 w 148"/>
              <a:gd name="T43" fmla="*/ 3309 h 190"/>
              <a:gd name="T44" fmla="*/ 644 w 148"/>
              <a:gd name="T45" fmla="*/ 41910 h 190"/>
              <a:gd name="T46" fmla="*/ 27030 w 148"/>
              <a:gd name="T47" fmla="*/ 12132 h 190"/>
              <a:gd name="T48" fmla="*/ 88171 w 148"/>
              <a:gd name="T49" fmla="*/ 12132 h 190"/>
              <a:gd name="T50" fmla="*/ 88171 w 148"/>
              <a:gd name="T51" fmla="*/ 163228 h 190"/>
              <a:gd name="T52" fmla="*/ 68220 w 148"/>
              <a:gd name="T53" fmla="*/ 197418 h 190"/>
              <a:gd name="T54" fmla="*/ 7079 w 148"/>
              <a:gd name="T55" fmla="*/ 197418 h 190"/>
              <a:gd name="T56" fmla="*/ 7079 w 148"/>
              <a:gd name="T57" fmla="*/ 46322 h 190"/>
              <a:gd name="T58" fmla="*/ 27030 w 148"/>
              <a:gd name="T59" fmla="*/ 12132 h 190"/>
              <a:gd name="T60" fmla="*/ 644 w 148"/>
              <a:gd name="T61" fmla="*/ 41910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8"/>
              <a:gd name="T94" fmla="*/ 0 h 190"/>
              <a:gd name="T95" fmla="*/ 148 w 148"/>
              <a:gd name="T96" fmla="*/ 190 h 1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8" h="190">
                <a:moveTo>
                  <a:pt x="1" y="38"/>
                </a:moveTo>
                <a:lnTo>
                  <a:pt x="0" y="40"/>
                </a:lnTo>
                <a:lnTo>
                  <a:pt x="0" y="185"/>
                </a:lnTo>
                <a:lnTo>
                  <a:pt x="0" y="186"/>
                </a:lnTo>
                <a:lnTo>
                  <a:pt x="1" y="188"/>
                </a:lnTo>
                <a:lnTo>
                  <a:pt x="3" y="190"/>
                </a:lnTo>
                <a:lnTo>
                  <a:pt x="5" y="190"/>
                </a:lnTo>
                <a:lnTo>
                  <a:pt x="108" y="190"/>
                </a:lnTo>
                <a:lnTo>
                  <a:pt x="109" y="190"/>
                </a:lnTo>
                <a:lnTo>
                  <a:pt x="111" y="190"/>
                </a:lnTo>
                <a:lnTo>
                  <a:pt x="146" y="155"/>
                </a:lnTo>
                <a:lnTo>
                  <a:pt x="148" y="154"/>
                </a:lnTo>
                <a:lnTo>
                  <a:pt x="148" y="152"/>
                </a:lnTo>
                <a:lnTo>
                  <a:pt x="148" y="150"/>
                </a:lnTo>
                <a:lnTo>
                  <a:pt x="148" y="5"/>
                </a:lnTo>
                <a:lnTo>
                  <a:pt x="148" y="3"/>
                </a:lnTo>
                <a:lnTo>
                  <a:pt x="146" y="2"/>
                </a:lnTo>
                <a:lnTo>
                  <a:pt x="144" y="0"/>
                </a:lnTo>
                <a:lnTo>
                  <a:pt x="142" y="0"/>
                </a:lnTo>
                <a:lnTo>
                  <a:pt x="40" y="0"/>
                </a:lnTo>
                <a:lnTo>
                  <a:pt x="38" y="2"/>
                </a:lnTo>
                <a:lnTo>
                  <a:pt x="36" y="3"/>
                </a:lnTo>
                <a:lnTo>
                  <a:pt x="1" y="38"/>
                </a:lnTo>
                <a:lnTo>
                  <a:pt x="42" y="11"/>
                </a:lnTo>
                <a:lnTo>
                  <a:pt x="137" y="11"/>
                </a:lnTo>
                <a:lnTo>
                  <a:pt x="137" y="148"/>
                </a:lnTo>
                <a:lnTo>
                  <a:pt x="106" y="179"/>
                </a:lnTo>
                <a:lnTo>
                  <a:pt x="11" y="179"/>
                </a:lnTo>
                <a:lnTo>
                  <a:pt x="11" y="42"/>
                </a:lnTo>
                <a:lnTo>
                  <a:pt x="42" y="11"/>
                </a:lnTo>
                <a:lnTo>
                  <a:pt x="1" y="38"/>
                </a:lnTo>
                <a:close/>
              </a:path>
            </a:pathLst>
          </a:custGeom>
          <a:solidFill>
            <a:srgbClr val="000000"/>
          </a:solidFill>
          <a:ln w="9525">
            <a:noFill/>
            <a:round/>
            <a:headEnd/>
            <a:tailEnd/>
          </a:ln>
        </p:spPr>
        <p:txBody>
          <a:bodyPr/>
          <a:lstStyle/>
          <a:p>
            <a:endParaRPr lang="en-US"/>
          </a:p>
        </p:txBody>
      </p:sp>
      <p:sp>
        <p:nvSpPr>
          <p:cNvPr id="72739" name="Freeform 54"/>
          <p:cNvSpPr>
            <a:spLocks/>
          </p:cNvSpPr>
          <p:nvPr/>
        </p:nvSpPr>
        <p:spPr bwMode="auto">
          <a:xfrm>
            <a:off x="7389813" y="2941638"/>
            <a:ext cx="95250" cy="47625"/>
          </a:xfrm>
          <a:custGeom>
            <a:avLst/>
            <a:gdLst>
              <a:gd name="T0" fmla="*/ 4505 w 148"/>
              <a:gd name="T1" fmla="*/ 37042 h 45"/>
              <a:gd name="T2" fmla="*/ 3218 w 148"/>
              <a:gd name="T3" fmla="*/ 37042 h 45"/>
              <a:gd name="T4" fmla="*/ 1931 w 148"/>
              <a:gd name="T5" fmla="*/ 38100 h 45"/>
              <a:gd name="T6" fmla="*/ 644 w 148"/>
              <a:gd name="T7" fmla="*/ 40217 h 45"/>
              <a:gd name="T8" fmla="*/ 0 w 148"/>
              <a:gd name="T9" fmla="*/ 42333 h 45"/>
              <a:gd name="T10" fmla="*/ 0 w 148"/>
              <a:gd name="T11" fmla="*/ 44450 h 45"/>
              <a:gd name="T12" fmla="*/ 644 w 148"/>
              <a:gd name="T13" fmla="*/ 46567 h 45"/>
              <a:gd name="T14" fmla="*/ 1931 w 148"/>
              <a:gd name="T15" fmla="*/ 47625 h 45"/>
              <a:gd name="T16" fmla="*/ 3218 w 148"/>
              <a:gd name="T17" fmla="*/ 47625 h 45"/>
              <a:gd name="T18" fmla="*/ 69507 w 148"/>
              <a:gd name="T19" fmla="*/ 47625 h 45"/>
              <a:gd name="T20" fmla="*/ 70150 w 148"/>
              <a:gd name="T21" fmla="*/ 47625 h 45"/>
              <a:gd name="T22" fmla="*/ 71437 w 148"/>
              <a:gd name="T23" fmla="*/ 47625 h 45"/>
              <a:gd name="T24" fmla="*/ 93963 w 148"/>
              <a:gd name="T25" fmla="*/ 11642 h 45"/>
              <a:gd name="T26" fmla="*/ 95250 w 148"/>
              <a:gd name="T27" fmla="*/ 9525 h 45"/>
              <a:gd name="T28" fmla="*/ 95250 w 148"/>
              <a:gd name="T29" fmla="*/ 7408 h 45"/>
              <a:gd name="T30" fmla="*/ 95250 w 148"/>
              <a:gd name="T31" fmla="*/ 5292 h 45"/>
              <a:gd name="T32" fmla="*/ 95250 w 148"/>
              <a:gd name="T33" fmla="*/ 3175 h 45"/>
              <a:gd name="T34" fmla="*/ 93963 w 148"/>
              <a:gd name="T35" fmla="*/ 2117 h 45"/>
              <a:gd name="T36" fmla="*/ 92676 w 148"/>
              <a:gd name="T37" fmla="*/ 0 h 45"/>
              <a:gd name="T38" fmla="*/ 91389 w 148"/>
              <a:gd name="T39" fmla="*/ 0 h 45"/>
              <a:gd name="T40" fmla="*/ 90745 w 148"/>
              <a:gd name="T41" fmla="*/ 2117 h 45"/>
              <a:gd name="T42" fmla="*/ 68220 w 148"/>
              <a:gd name="T43" fmla="*/ 37042 h 45"/>
              <a:gd name="T44" fmla="*/ 4505 w 148"/>
              <a:gd name="T45" fmla="*/ 37042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45"/>
              <a:gd name="T71" fmla="*/ 148 w 148"/>
              <a:gd name="T72" fmla="*/ 45 h 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45">
                <a:moveTo>
                  <a:pt x="7" y="35"/>
                </a:moveTo>
                <a:lnTo>
                  <a:pt x="5" y="35"/>
                </a:lnTo>
                <a:lnTo>
                  <a:pt x="3" y="36"/>
                </a:lnTo>
                <a:lnTo>
                  <a:pt x="1" y="38"/>
                </a:lnTo>
                <a:lnTo>
                  <a:pt x="0" y="40"/>
                </a:lnTo>
                <a:lnTo>
                  <a:pt x="0" y="42"/>
                </a:lnTo>
                <a:lnTo>
                  <a:pt x="1" y="44"/>
                </a:lnTo>
                <a:lnTo>
                  <a:pt x="3" y="45"/>
                </a:lnTo>
                <a:lnTo>
                  <a:pt x="5" y="45"/>
                </a:lnTo>
                <a:lnTo>
                  <a:pt x="108" y="45"/>
                </a:lnTo>
                <a:lnTo>
                  <a:pt x="109" y="45"/>
                </a:lnTo>
                <a:lnTo>
                  <a:pt x="111" y="45"/>
                </a:lnTo>
                <a:lnTo>
                  <a:pt x="146" y="11"/>
                </a:lnTo>
                <a:lnTo>
                  <a:pt x="148" y="9"/>
                </a:lnTo>
                <a:lnTo>
                  <a:pt x="148" y="7"/>
                </a:lnTo>
                <a:lnTo>
                  <a:pt x="148" y="5"/>
                </a:lnTo>
                <a:lnTo>
                  <a:pt x="148" y="3"/>
                </a:lnTo>
                <a:lnTo>
                  <a:pt x="146" y="2"/>
                </a:lnTo>
                <a:lnTo>
                  <a:pt x="144" y="0"/>
                </a:lnTo>
                <a:lnTo>
                  <a:pt x="142" y="0"/>
                </a:lnTo>
                <a:lnTo>
                  <a:pt x="141" y="2"/>
                </a:lnTo>
                <a:lnTo>
                  <a:pt x="106" y="35"/>
                </a:lnTo>
                <a:lnTo>
                  <a:pt x="7" y="35"/>
                </a:lnTo>
                <a:close/>
              </a:path>
            </a:pathLst>
          </a:custGeom>
          <a:solidFill>
            <a:srgbClr val="000000"/>
          </a:solidFill>
          <a:ln w="9525">
            <a:noFill/>
            <a:round/>
            <a:headEnd/>
            <a:tailEnd/>
          </a:ln>
        </p:spPr>
        <p:txBody>
          <a:bodyPr/>
          <a:lstStyle/>
          <a:p>
            <a:endParaRPr lang="en-US"/>
          </a:p>
        </p:txBody>
      </p:sp>
      <p:sp>
        <p:nvSpPr>
          <p:cNvPr id="72740" name="Freeform 55"/>
          <p:cNvSpPr>
            <a:spLocks/>
          </p:cNvSpPr>
          <p:nvPr/>
        </p:nvSpPr>
        <p:spPr bwMode="auto">
          <a:xfrm>
            <a:off x="7456488" y="2981325"/>
            <a:ext cx="6350" cy="169863"/>
          </a:xfrm>
          <a:custGeom>
            <a:avLst/>
            <a:gdLst>
              <a:gd name="T0" fmla="*/ 6350 w 11"/>
              <a:gd name="T1" fmla="*/ 7671 h 155"/>
              <a:gd name="T2" fmla="*/ 6350 w 11"/>
              <a:gd name="T3" fmla="*/ 5479 h 155"/>
              <a:gd name="T4" fmla="*/ 6350 w 11"/>
              <a:gd name="T5" fmla="*/ 3288 h 155"/>
              <a:gd name="T6" fmla="*/ 5195 w 11"/>
              <a:gd name="T7" fmla="*/ 1096 h 155"/>
              <a:gd name="T8" fmla="*/ 4041 w 11"/>
              <a:gd name="T9" fmla="*/ 0 h 155"/>
              <a:gd name="T10" fmla="*/ 3464 w 11"/>
              <a:gd name="T11" fmla="*/ 0 h 155"/>
              <a:gd name="T12" fmla="*/ 2309 w 11"/>
              <a:gd name="T13" fmla="*/ 1096 h 155"/>
              <a:gd name="T14" fmla="*/ 1155 w 11"/>
              <a:gd name="T15" fmla="*/ 3288 h 155"/>
              <a:gd name="T16" fmla="*/ 0 w 11"/>
              <a:gd name="T17" fmla="*/ 5479 h 155"/>
              <a:gd name="T18" fmla="*/ 0 w 11"/>
              <a:gd name="T19" fmla="*/ 164384 h 155"/>
              <a:gd name="T20" fmla="*/ 0 w 11"/>
              <a:gd name="T21" fmla="*/ 165479 h 155"/>
              <a:gd name="T22" fmla="*/ 1155 w 11"/>
              <a:gd name="T23" fmla="*/ 167671 h 155"/>
              <a:gd name="T24" fmla="*/ 2309 w 11"/>
              <a:gd name="T25" fmla="*/ 169863 h 155"/>
              <a:gd name="T26" fmla="*/ 3464 w 11"/>
              <a:gd name="T27" fmla="*/ 169863 h 155"/>
              <a:gd name="T28" fmla="*/ 4041 w 11"/>
              <a:gd name="T29" fmla="*/ 169863 h 155"/>
              <a:gd name="T30" fmla="*/ 5195 w 11"/>
              <a:gd name="T31" fmla="*/ 169863 h 155"/>
              <a:gd name="T32" fmla="*/ 6350 w 11"/>
              <a:gd name="T33" fmla="*/ 167671 h 155"/>
              <a:gd name="T34" fmla="*/ 6350 w 11"/>
              <a:gd name="T35" fmla="*/ 165479 h 155"/>
              <a:gd name="T36" fmla="*/ 6350 w 11"/>
              <a:gd name="T37" fmla="*/ 7671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155"/>
              <a:gd name="T59" fmla="*/ 11 w 11"/>
              <a:gd name="T60" fmla="*/ 155 h 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155">
                <a:moveTo>
                  <a:pt x="11" y="7"/>
                </a:moveTo>
                <a:lnTo>
                  <a:pt x="11" y="5"/>
                </a:lnTo>
                <a:lnTo>
                  <a:pt x="11" y="3"/>
                </a:lnTo>
                <a:lnTo>
                  <a:pt x="9" y="1"/>
                </a:lnTo>
                <a:lnTo>
                  <a:pt x="7" y="0"/>
                </a:lnTo>
                <a:lnTo>
                  <a:pt x="6" y="0"/>
                </a:lnTo>
                <a:lnTo>
                  <a:pt x="4" y="1"/>
                </a:lnTo>
                <a:lnTo>
                  <a:pt x="2" y="3"/>
                </a:lnTo>
                <a:lnTo>
                  <a:pt x="0" y="5"/>
                </a:lnTo>
                <a:lnTo>
                  <a:pt x="0" y="150"/>
                </a:lnTo>
                <a:lnTo>
                  <a:pt x="0" y="151"/>
                </a:lnTo>
                <a:lnTo>
                  <a:pt x="2" y="153"/>
                </a:lnTo>
                <a:lnTo>
                  <a:pt x="4" y="155"/>
                </a:lnTo>
                <a:lnTo>
                  <a:pt x="6" y="155"/>
                </a:lnTo>
                <a:lnTo>
                  <a:pt x="7" y="155"/>
                </a:lnTo>
                <a:lnTo>
                  <a:pt x="9" y="155"/>
                </a:lnTo>
                <a:lnTo>
                  <a:pt x="11" y="153"/>
                </a:lnTo>
                <a:lnTo>
                  <a:pt x="11" y="151"/>
                </a:lnTo>
                <a:lnTo>
                  <a:pt x="11" y="7"/>
                </a:lnTo>
                <a:close/>
              </a:path>
            </a:pathLst>
          </a:custGeom>
          <a:solidFill>
            <a:srgbClr val="000000"/>
          </a:solidFill>
          <a:ln w="9525">
            <a:noFill/>
            <a:round/>
            <a:headEnd/>
            <a:tailEnd/>
          </a:ln>
        </p:spPr>
        <p:txBody>
          <a:bodyPr/>
          <a:lstStyle/>
          <a:p>
            <a:endParaRPr lang="en-US"/>
          </a:p>
        </p:txBody>
      </p:sp>
      <p:sp>
        <p:nvSpPr>
          <p:cNvPr id="72741" name="Freeform 56"/>
          <p:cNvSpPr>
            <a:spLocks/>
          </p:cNvSpPr>
          <p:nvPr/>
        </p:nvSpPr>
        <p:spPr bwMode="auto">
          <a:xfrm>
            <a:off x="8323263" y="2957513"/>
            <a:ext cx="88900" cy="193675"/>
          </a:xfrm>
          <a:custGeom>
            <a:avLst/>
            <a:gdLst>
              <a:gd name="T0" fmla="*/ 22547 w 138"/>
              <a:gd name="T1" fmla="*/ 0 h 179"/>
              <a:gd name="T2" fmla="*/ 0 w 138"/>
              <a:gd name="T3" fmla="*/ 36787 h 179"/>
              <a:gd name="T4" fmla="*/ 0 w 138"/>
              <a:gd name="T5" fmla="*/ 193675 h 179"/>
              <a:gd name="T6" fmla="*/ 66353 w 138"/>
              <a:gd name="T7" fmla="*/ 193675 h 179"/>
              <a:gd name="T8" fmla="*/ 88900 w 138"/>
              <a:gd name="T9" fmla="*/ 155806 h 179"/>
              <a:gd name="T10" fmla="*/ 88900 w 138"/>
              <a:gd name="T11" fmla="*/ 0 h 179"/>
              <a:gd name="T12" fmla="*/ 22547 w 138"/>
              <a:gd name="T13" fmla="*/ 0 h 179"/>
              <a:gd name="T14" fmla="*/ 0 60000 65536"/>
              <a:gd name="T15" fmla="*/ 0 60000 65536"/>
              <a:gd name="T16" fmla="*/ 0 60000 65536"/>
              <a:gd name="T17" fmla="*/ 0 60000 65536"/>
              <a:gd name="T18" fmla="*/ 0 60000 65536"/>
              <a:gd name="T19" fmla="*/ 0 60000 65536"/>
              <a:gd name="T20" fmla="*/ 0 60000 65536"/>
              <a:gd name="T21" fmla="*/ 0 w 138"/>
              <a:gd name="T22" fmla="*/ 0 h 179"/>
              <a:gd name="T23" fmla="*/ 138 w 138"/>
              <a:gd name="T24" fmla="*/ 179 h 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79">
                <a:moveTo>
                  <a:pt x="35" y="0"/>
                </a:moveTo>
                <a:lnTo>
                  <a:pt x="0" y="34"/>
                </a:lnTo>
                <a:lnTo>
                  <a:pt x="0" y="179"/>
                </a:lnTo>
                <a:lnTo>
                  <a:pt x="103" y="179"/>
                </a:lnTo>
                <a:lnTo>
                  <a:pt x="138" y="144"/>
                </a:lnTo>
                <a:lnTo>
                  <a:pt x="138" y="0"/>
                </a:lnTo>
                <a:lnTo>
                  <a:pt x="35" y="0"/>
                </a:lnTo>
                <a:close/>
              </a:path>
            </a:pathLst>
          </a:custGeom>
          <a:solidFill>
            <a:srgbClr val="D90600"/>
          </a:solidFill>
          <a:ln w="9525">
            <a:noFill/>
            <a:round/>
            <a:headEnd/>
            <a:tailEnd/>
          </a:ln>
        </p:spPr>
        <p:txBody>
          <a:bodyPr/>
          <a:lstStyle/>
          <a:p>
            <a:endParaRPr lang="en-US"/>
          </a:p>
        </p:txBody>
      </p:sp>
      <p:sp>
        <p:nvSpPr>
          <p:cNvPr id="72742" name="Freeform 57"/>
          <p:cNvSpPr>
            <a:spLocks/>
          </p:cNvSpPr>
          <p:nvPr/>
        </p:nvSpPr>
        <p:spPr bwMode="auto">
          <a:xfrm>
            <a:off x="8323263" y="2957513"/>
            <a:ext cx="88900" cy="36512"/>
          </a:xfrm>
          <a:custGeom>
            <a:avLst/>
            <a:gdLst>
              <a:gd name="T0" fmla="*/ 0 w 138"/>
              <a:gd name="T1" fmla="*/ 36512 h 34"/>
              <a:gd name="T2" fmla="*/ 66353 w 138"/>
              <a:gd name="T3" fmla="*/ 36512 h 34"/>
              <a:gd name="T4" fmla="*/ 88900 w 138"/>
              <a:gd name="T5" fmla="*/ 0 h 34"/>
              <a:gd name="T6" fmla="*/ 22547 w 138"/>
              <a:gd name="T7" fmla="*/ 0 h 34"/>
              <a:gd name="T8" fmla="*/ 0 w 138"/>
              <a:gd name="T9" fmla="*/ 36512 h 34"/>
              <a:gd name="T10" fmla="*/ 0 60000 65536"/>
              <a:gd name="T11" fmla="*/ 0 60000 65536"/>
              <a:gd name="T12" fmla="*/ 0 60000 65536"/>
              <a:gd name="T13" fmla="*/ 0 60000 65536"/>
              <a:gd name="T14" fmla="*/ 0 60000 65536"/>
              <a:gd name="T15" fmla="*/ 0 w 138"/>
              <a:gd name="T16" fmla="*/ 0 h 34"/>
              <a:gd name="T17" fmla="*/ 138 w 138"/>
              <a:gd name="T18" fmla="*/ 34 h 34"/>
            </a:gdLst>
            <a:ahLst/>
            <a:cxnLst>
              <a:cxn ang="T10">
                <a:pos x="T0" y="T1"/>
              </a:cxn>
              <a:cxn ang="T11">
                <a:pos x="T2" y="T3"/>
              </a:cxn>
              <a:cxn ang="T12">
                <a:pos x="T4" y="T5"/>
              </a:cxn>
              <a:cxn ang="T13">
                <a:pos x="T6" y="T7"/>
              </a:cxn>
              <a:cxn ang="T14">
                <a:pos x="T8" y="T9"/>
              </a:cxn>
            </a:cxnLst>
            <a:rect l="T15" t="T16" r="T17" b="T18"/>
            <a:pathLst>
              <a:path w="138" h="34">
                <a:moveTo>
                  <a:pt x="0" y="34"/>
                </a:moveTo>
                <a:lnTo>
                  <a:pt x="103" y="34"/>
                </a:lnTo>
                <a:lnTo>
                  <a:pt x="138" y="0"/>
                </a:lnTo>
                <a:lnTo>
                  <a:pt x="35" y="0"/>
                </a:lnTo>
                <a:lnTo>
                  <a:pt x="0" y="34"/>
                </a:lnTo>
                <a:close/>
              </a:path>
            </a:pathLst>
          </a:custGeom>
          <a:solidFill>
            <a:srgbClr val="E13732"/>
          </a:solidFill>
          <a:ln w="9525">
            <a:noFill/>
            <a:round/>
            <a:headEnd/>
            <a:tailEnd/>
          </a:ln>
        </p:spPr>
        <p:txBody>
          <a:bodyPr/>
          <a:lstStyle/>
          <a:p>
            <a:endParaRPr lang="en-US"/>
          </a:p>
        </p:txBody>
      </p:sp>
      <p:sp>
        <p:nvSpPr>
          <p:cNvPr id="72743" name="Freeform 58"/>
          <p:cNvSpPr>
            <a:spLocks/>
          </p:cNvSpPr>
          <p:nvPr/>
        </p:nvSpPr>
        <p:spPr bwMode="auto">
          <a:xfrm>
            <a:off x="8389938" y="2957513"/>
            <a:ext cx="22225" cy="193675"/>
          </a:xfrm>
          <a:custGeom>
            <a:avLst/>
            <a:gdLst>
              <a:gd name="T0" fmla="*/ 0 w 35"/>
              <a:gd name="T1" fmla="*/ 36787 h 179"/>
              <a:gd name="T2" fmla="*/ 22225 w 35"/>
              <a:gd name="T3" fmla="*/ 0 h 179"/>
              <a:gd name="T4" fmla="*/ 22225 w 35"/>
              <a:gd name="T5" fmla="*/ 155806 h 179"/>
              <a:gd name="T6" fmla="*/ 0 w 35"/>
              <a:gd name="T7" fmla="*/ 193675 h 179"/>
              <a:gd name="T8" fmla="*/ 0 w 35"/>
              <a:gd name="T9" fmla="*/ 36787 h 179"/>
              <a:gd name="T10" fmla="*/ 0 60000 65536"/>
              <a:gd name="T11" fmla="*/ 0 60000 65536"/>
              <a:gd name="T12" fmla="*/ 0 60000 65536"/>
              <a:gd name="T13" fmla="*/ 0 60000 65536"/>
              <a:gd name="T14" fmla="*/ 0 60000 65536"/>
              <a:gd name="T15" fmla="*/ 0 w 35"/>
              <a:gd name="T16" fmla="*/ 0 h 179"/>
              <a:gd name="T17" fmla="*/ 35 w 35"/>
              <a:gd name="T18" fmla="*/ 179 h 179"/>
            </a:gdLst>
            <a:ahLst/>
            <a:cxnLst>
              <a:cxn ang="T10">
                <a:pos x="T0" y="T1"/>
              </a:cxn>
              <a:cxn ang="T11">
                <a:pos x="T2" y="T3"/>
              </a:cxn>
              <a:cxn ang="T12">
                <a:pos x="T4" y="T5"/>
              </a:cxn>
              <a:cxn ang="T13">
                <a:pos x="T6" y="T7"/>
              </a:cxn>
              <a:cxn ang="T14">
                <a:pos x="T8" y="T9"/>
              </a:cxn>
            </a:cxnLst>
            <a:rect l="T15" t="T16" r="T17" b="T18"/>
            <a:pathLst>
              <a:path w="35" h="179">
                <a:moveTo>
                  <a:pt x="0" y="34"/>
                </a:moveTo>
                <a:lnTo>
                  <a:pt x="35" y="0"/>
                </a:lnTo>
                <a:lnTo>
                  <a:pt x="35" y="144"/>
                </a:lnTo>
                <a:lnTo>
                  <a:pt x="0" y="179"/>
                </a:lnTo>
                <a:lnTo>
                  <a:pt x="0" y="34"/>
                </a:lnTo>
                <a:close/>
              </a:path>
            </a:pathLst>
          </a:custGeom>
          <a:solidFill>
            <a:srgbClr val="AF0400"/>
          </a:solidFill>
          <a:ln w="9525">
            <a:noFill/>
            <a:round/>
            <a:headEnd/>
            <a:tailEnd/>
          </a:ln>
        </p:spPr>
        <p:txBody>
          <a:bodyPr/>
          <a:lstStyle/>
          <a:p>
            <a:endParaRPr lang="en-US"/>
          </a:p>
        </p:txBody>
      </p:sp>
      <p:sp>
        <p:nvSpPr>
          <p:cNvPr id="72744" name="Freeform 59"/>
          <p:cNvSpPr>
            <a:spLocks/>
          </p:cNvSpPr>
          <p:nvPr/>
        </p:nvSpPr>
        <p:spPr bwMode="auto">
          <a:xfrm>
            <a:off x="8320088" y="2949575"/>
            <a:ext cx="95250" cy="209550"/>
          </a:xfrm>
          <a:custGeom>
            <a:avLst/>
            <a:gdLst>
              <a:gd name="T0" fmla="*/ 1287 w 148"/>
              <a:gd name="T1" fmla="*/ 41910 h 190"/>
              <a:gd name="T2" fmla="*/ 0 w 148"/>
              <a:gd name="T3" fmla="*/ 44116 h 190"/>
              <a:gd name="T4" fmla="*/ 0 w 148"/>
              <a:gd name="T5" fmla="*/ 204036 h 190"/>
              <a:gd name="T6" fmla="*/ 0 w 148"/>
              <a:gd name="T7" fmla="*/ 206241 h 190"/>
              <a:gd name="T8" fmla="*/ 1287 w 148"/>
              <a:gd name="T9" fmla="*/ 208447 h 190"/>
              <a:gd name="T10" fmla="*/ 1931 w 148"/>
              <a:gd name="T11" fmla="*/ 209550 h 190"/>
              <a:gd name="T12" fmla="*/ 3218 w 148"/>
              <a:gd name="T13" fmla="*/ 209550 h 190"/>
              <a:gd name="T14" fmla="*/ 69507 w 148"/>
              <a:gd name="T15" fmla="*/ 209550 h 190"/>
              <a:gd name="T16" fmla="*/ 70794 w 148"/>
              <a:gd name="T17" fmla="*/ 209550 h 190"/>
              <a:gd name="T18" fmla="*/ 71437 w 148"/>
              <a:gd name="T19" fmla="*/ 209550 h 190"/>
              <a:gd name="T20" fmla="*/ 93963 w 148"/>
              <a:gd name="T21" fmla="*/ 172052 h 190"/>
              <a:gd name="T22" fmla="*/ 95250 w 148"/>
              <a:gd name="T23" fmla="*/ 169846 h 190"/>
              <a:gd name="T24" fmla="*/ 95250 w 148"/>
              <a:gd name="T25" fmla="*/ 167640 h 190"/>
              <a:gd name="T26" fmla="*/ 95250 w 148"/>
              <a:gd name="T27" fmla="*/ 165434 h 190"/>
              <a:gd name="T28" fmla="*/ 95250 w 148"/>
              <a:gd name="T29" fmla="*/ 6617 h 190"/>
              <a:gd name="T30" fmla="*/ 95250 w 148"/>
              <a:gd name="T31" fmla="*/ 4412 h 190"/>
              <a:gd name="T32" fmla="*/ 93963 w 148"/>
              <a:gd name="T33" fmla="*/ 2206 h 190"/>
              <a:gd name="T34" fmla="*/ 92676 w 148"/>
              <a:gd name="T35" fmla="*/ 0 h 190"/>
              <a:gd name="T36" fmla="*/ 92032 w 148"/>
              <a:gd name="T37" fmla="*/ 0 h 190"/>
              <a:gd name="T38" fmla="*/ 25743 w 148"/>
              <a:gd name="T39" fmla="*/ 0 h 190"/>
              <a:gd name="T40" fmla="*/ 24456 w 148"/>
              <a:gd name="T41" fmla="*/ 2206 h 190"/>
              <a:gd name="T42" fmla="*/ 23169 w 148"/>
              <a:gd name="T43" fmla="*/ 4412 h 190"/>
              <a:gd name="T44" fmla="*/ 1287 w 148"/>
              <a:gd name="T45" fmla="*/ 41910 h 190"/>
              <a:gd name="T46" fmla="*/ 27030 w 148"/>
              <a:gd name="T47" fmla="*/ 12132 h 190"/>
              <a:gd name="T48" fmla="*/ 88171 w 148"/>
              <a:gd name="T49" fmla="*/ 12132 h 190"/>
              <a:gd name="T50" fmla="*/ 88171 w 148"/>
              <a:gd name="T51" fmla="*/ 163228 h 190"/>
              <a:gd name="T52" fmla="*/ 68220 w 148"/>
              <a:gd name="T53" fmla="*/ 197418 h 190"/>
              <a:gd name="T54" fmla="*/ 7079 w 148"/>
              <a:gd name="T55" fmla="*/ 197418 h 190"/>
              <a:gd name="T56" fmla="*/ 7079 w 148"/>
              <a:gd name="T57" fmla="*/ 46322 h 190"/>
              <a:gd name="T58" fmla="*/ 27030 w 148"/>
              <a:gd name="T59" fmla="*/ 12132 h 190"/>
              <a:gd name="T60" fmla="*/ 1287 w 148"/>
              <a:gd name="T61" fmla="*/ 41910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8"/>
              <a:gd name="T94" fmla="*/ 0 h 190"/>
              <a:gd name="T95" fmla="*/ 148 w 148"/>
              <a:gd name="T96" fmla="*/ 190 h 1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8" h="190">
                <a:moveTo>
                  <a:pt x="2" y="38"/>
                </a:moveTo>
                <a:lnTo>
                  <a:pt x="0" y="40"/>
                </a:lnTo>
                <a:lnTo>
                  <a:pt x="0" y="185"/>
                </a:lnTo>
                <a:lnTo>
                  <a:pt x="0" y="187"/>
                </a:lnTo>
                <a:lnTo>
                  <a:pt x="2" y="189"/>
                </a:lnTo>
                <a:lnTo>
                  <a:pt x="3" y="190"/>
                </a:lnTo>
                <a:lnTo>
                  <a:pt x="5" y="190"/>
                </a:lnTo>
                <a:lnTo>
                  <a:pt x="108" y="190"/>
                </a:lnTo>
                <a:lnTo>
                  <a:pt x="110" y="190"/>
                </a:lnTo>
                <a:lnTo>
                  <a:pt x="111" y="190"/>
                </a:lnTo>
                <a:lnTo>
                  <a:pt x="146" y="156"/>
                </a:lnTo>
                <a:lnTo>
                  <a:pt x="148" y="154"/>
                </a:lnTo>
                <a:lnTo>
                  <a:pt x="148" y="152"/>
                </a:lnTo>
                <a:lnTo>
                  <a:pt x="148" y="150"/>
                </a:lnTo>
                <a:lnTo>
                  <a:pt x="148" y="6"/>
                </a:lnTo>
                <a:lnTo>
                  <a:pt x="148" y="4"/>
                </a:lnTo>
                <a:lnTo>
                  <a:pt x="146" y="2"/>
                </a:lnTo>
                <a:lnTo>
                  <a:pt x="144" y="0"/>
                </a:lnTo>
                <a:lnTo>
                  <a:pt x="143" y="0"/>
                </a:lnTo>
                <a:lnTo>
                  <a:pt x="40" y="0"/>
                </a:lnTo>
                <a:lnTo>
                  <a:pt x="38" y="2"/>
                </a:lnTo>
                <a:lnTo>
                  <a:pt x="36" y="4"/>
                </a:lnTo>
                <a:lnTo>
                  <a:pt x="2" y="38"/>
                </a:lnTo>
                <a:lnTo>
                  <a:pt x="42" y="11"/>
                </a:lnTo>
                <a:lnTo>
                  <a:pt x="137" y="11"/>
                </a:lnTo>
                <a:lnTo>
                  <a:pt x="137" y="148"/>
                </a:lnTo>
                <a:lnTo>
                  <a:pt x="106" y="179"/>
                </a:lnTo>
                <a:lnTo>
                  <a:pt x="11" y="179"/>
                </a:lnTo>
                <a:lnTo>
                  <a:pt x="11" y="42"/>
                </a:lnTo>
                <a:lnTo>
                  <a:pt x="42" y="11"/>
                </a:lnTo>
                <a:lnTo>
                  <a:pt x="2" y="38"/>
                </a:lnTo>
                <a:close/>
              </a:path>
            </a:pathLst>
          </a:custGeom>
          <a:solidFill>
            <a:srgbClr val="000000"/>
          </a:solidFill>
          <a:ln w="9525">
            <a:noFill/>
            <a:round/>
            <a:headEnd/>
            <a:tailEnd/>
          </a:ln>
        </p:spPr>
        <p:txBody>
          <a:bodyPr/>
          <a:lstStyle/>
          <a:p>
            <a:endParaRPr lang="en-US"/>
          </a:p>
        </p:txBody>
      </p:sp>
      <p:sp>
        <p:nvSpPr>
          <p:cNvPr id="72745" name="Freeform 60"/>
          <p:cNvSpPr>
            <a:spLocks/>
          </p:cNvSpPr>
          <p:nvPr/>
        </p:nvSpPr>
        <p:spPr bwMode="auto">
          <a:xfrm>
            <a:off x="8320088" y="2949575"/>
            <a:ext cx="95250" cy="50800"/>
          </a:xfrm>
          <a:custGeom>
            <a:avLst/>
            <a:gdLst>
              <a:gd name="T0" fmla="*/ 4505 w 148"/>
              <a:gd name="T1" fmla="*/ 38652 h 46"/>
              <a:gd name="T2" fmla="*/ 3218 w 148"/>
              <a:gd name="T3" fmla="*/ 38652 h 46"/>
              <a:gd name="T4" fmla="*/ 1931 w 148"/>
              <a:gd name="T5" fmla="*/ 40861 h 46"/>
              <a:gd name="T6" fmla="*/ 1287 w 148"/>
              <a:gd name="T7" fmla="*/ 41965 h 46"/>
              <a:gd name="T8" fmla="*/ 0 w 148"/>
              <a:gd name="T9" fmla="*/ 44174 h 46"/>
              <a:gd name="T10" fmla="*/ 0 w 148"/>
              <a:gd name="T11" fmla="*/ 46383 h 46"/>
              <a:gd name="T12" fmla="*/ 1287 w 148"/>
              <a:gd name="T13" fmla="*/ 48591 h 46"/>
              <a:gd name="T14" fmla="*/ 1931 w 148"/>
              <a:gd name="T15" fmla="*/ 50800 h 46"/>
              <a:gd name="T16" fmla="*/ 3218 w 148"/>
              <a:gd name="T17" fmla="*/ 50800 h 46"/>
              <a:gd name="T18" fmla="*/ 69507 w 148"/>
              <a:gd name="T19" fmla="*/ 50800 h 46"/>
              <a:gd name="T20" fmla="*/ 70794 w 148"/>
              <a:gd name="T21" fmla="*/ 50800 h 46"/>
              <a:gd name="T22" fmla="*/ 71437 w 148"/>
              <a:gd name="T23" fmla="*/ 50800 h 46"/>
              <a:gd name="T24" fmla="*/ 93963 w 148"/>
              <a:gd name="T25" fmla="*/ 12148 h 46"/>
              <a:gd name="T26" fmla="*/ 95250 w 148"/>
              <a:gd name="T27" fmla="*/ 9939 h 46"/>
              <a:gd name="T28" fmla="*/ 95250 w 148"/>
              <a:gd name="T29" fmla="*/ 7730 h 46"/>
              <a:gd name="T30" fmla="*/ 95250 w 148"/>
              <a:gd name="T31" fmla="*/ 6626 h 46"/>
              <a:gd name="T32" fmla="*/ 95250 w 148"/>
              <a:gd name="T33" fmla="*/ 4417 h 46"/>
              <a:gd name="T34" fmla="*/ 93963 w 148"/>
              <a:gd name="T35" fmla="*/ 2209 h 46"/>
              <a:gd name="T36" fmla="*/ 92676 w 148"/>
              <a:gd name="T37" fmla="*/ 0 h 46"/>
              <a:gd name="T38" fmla="*/ 92032 w 148"/>
              <a:gd name="T39" fmla="*/ 0 h 46"/>
              <a:gd name="T40" fmla="*/ 90745 w 148"/>
              <a:gd name="T41" fmla="*/ 2209 h 46"/>
              <a:gd name="T42" fmla="*/ 68220 w 148"/>
              <a:gd name="T43" fmla="*/ 38652 h 46"/>
              <a:gd name="T44" fmla="*/ 4505 w 148"/>
              <a:gd name="T45" fmla="*/ 38652 h 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46"/>
              <a:gd name="T71" fmla="*/ 148 w 148"/>
              <a:gd name="T72" fmla="*/ 46 h 4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46">
                <a:moveTo>
                  <a:pt x="7" y="35"/>
                </a:moveTo>
                <a:lnTo>
                  <a:pt x="5" y="35"/>
                </a:lnTo>
                <a:lnTo>
                  <a:pt x="3" y="37"/>
                </a:lnTo>
                <a:lnTo>
                  <a:pt x="2" y="38"/>
                </a:lnTo>
                <a:lnTo>
                  <a:pt x="0" y="40"/>
                </a:lnTo>
                <a:lnTo>
                  <a:pt x="0" y="42"/>
                </a:lnTo>
                <a:lnTo>
                  <a:pt x="2" y="44"/>
                </a:lnTo>
                <a:lnTo>
                  <a:pt x="3" y="46"/>
                </a:lnTo>
                <a:lnTo>
                  <a:pt x="5" y="46"/>
                </a:lnTo>
                <a:lnTo>
                  <a:pt x="108" y="46"/>
                </a:lnTo>
                <a:lnTo>
                  <a:pt x="110" y="46"/>
                </a:lnTo>
                <a:lnTo>
                  <a:pt x="111" y="46"/>
                </a:lnTo>
                <a:lnTo>
                  <a:pt x="146" y="11"/>
                </a:lnTo>
                <a:lnTo>
                  <a:pt x="148" y="9"/>
                </a:lnTo>
                <a:lnTo>
                  <a:pt x="148" y="7"/>
                </a:lnTo>
                <a:lnTo>
                  <a:pt x="148" y="6"/>
                </a:lnTo>
                <a:lnTo>
                  <a:pt x="148" y="4"/>
                </a:lnTo>
                <a:lnTo>
                  <a:pt x="146" y="2"/>
                </a:lnTo>
                <a:lnTo>
                  <a:pt x="144" y="0"/>
                </a:lnTo>
                <a:lnTo>
                  <a:pt x="143" y="0"/>
                </a:lnTo>
                <a:lnTo>
                  <a:pt x="141" y="2"/>
                </a:lnTo>
                <a:lnTo>
                  <a:pt x="106" y="35"/>
                </a:lnTo>
                <a:lnTo>
                  <a:pt x="7" y="35"/>
                </a:lnTo>
                <a:close/>
              </a:path>
            </a:pathLst>
          </a:custGeom>
          <a:solidFill>
            <a:srgbClr val="000000"/>
          </a:solidFill>
          <a:ln w="9525">
            <a:noFill/>
            <a:round/>
            <a:headEnd/>
            <a:tailEnd/>
          </a:ln>
        </p:spPr>
        <p:txBody>
          <a:bodyPr/>
          <a:lstStyle/>
          <a:p>
            <a:endParaRPr lang="en-US"/>
          </a:p>
        </p:txBody>
      </p:sp>
      <p:sp>
        <p:nvSpPr>
          <p:cNvPr id="72746" name="Freeform 61"/>
          <p:cNvSpPr>
            <a:spLocks/>
          </p:cNvSpPr>
          <p:nvPr/>
        </p:nvSpPr>
        <p:spPr bwMode="auto">
          <a:xfrm>
            <a:off x="8386763" y="2986088"/>
            <a:ext cx="6350" cy="173037"/>
          </a:xfrm>
          <a:custGeom>
            <a:avLst/>
            <a:gdLst>
              <a:gd name="T0" fmla="*/ 6350 w 11"/>
              <a:gd name="T1" fmla="*/ 7815 h 155"/>
              <a:gd name="T2" fmla="*/ 6350 w 11"/>
              <a:gd name="T3" fmla="*/ 5582 h 155"/>
              <a:gd name="T4" fmla="*/ 6350 w 11"/>
              <a:gd name="T5" fmla="*/ 3349 h 155"/>
              <a:gd name="T6" fmla="*/ 5195 w 11"/>
              <a:gd name="T7" fmla="*/ 2233 h 155"/>
              <a:gd name="T8" fmla="*/ 4618 w 11"/>
              <a:gd name="T9" fmla="*/ 0 h 155"/>
              <a:gd name="T10" fmla="*/ 3464 w 11"/>
              <a:gd name="T11" fmla="*/ 0 h 155"/>
              <a:gd name="T12" fmla="*/ 2309 w 11"/>
              <a:gd name="T13" fmla="*/ 2233 h 155"/>
              <a:gd name="T14" fmla="*/ 1155 w 11"/>
              <a:gd name="T15" fmla="*/ 3349 h 155"/>
              <a:gd name="T16" fmla="*/ 0 w 11"/>
              <a:gd name="T17" fmla="*/ 5582 h 155"/>
              <a:gd name="T18" fmla="*/ 0 w 11"/>
              <a:gd name="T19" fmla="*/ 167455 h 155"/>
              <a:gd name="T20" fmla="*/ 0 w 11"/>
              <a:gd name="T21" fmla="*/ 169688 h 155"/>
              <a:gd name="T22" fmla="*/ 1155 w 11"/>
              <a:gd name="T23" fmla="*/ 171921 h 155"/>
              <a:gd name="T24" fmla="*/ 2309 w 11"/>
              <a:gd name="T25" fmla="*/ 173037 h 155"/>
              <a:gd name="T26" fmla="*/ 3464 w 11"/>
              <a:gd name="T27" fmla="*/ 173037 h 155"/>
              <a:gd name="T28" fmla="*/ 4618 w 11"/>
              <a:gd name="T29" fmla="*/ 173037 h 155"/>
              <a:gd name="T30" fmla="*/ 5195 w 11"/>
              <a:gd name="T31" fmla="*/ 173037 h 155"/>
              <a:gd name="T32" fmla="*/ 6350 w 11"/>
              <a:gd name="T33" fmla="*/ 171921 h 155"/>
              <a:gd name="T34" fmla="*/ 6350 w 11"/>
              <a:gd name="T35" fmla="*/ 169688 h 155"/>
              <a:gd name="T36" fmla="*/ 6350 w 11"/>
              <a:gd name="T37" fmla="*/ 7815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155"/>
              <a:gd name="T59" fmla="*/ 11 w 11"/>
              <a:gd name="T60" fmla="*/ 155 h 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155">
                <a:moveTo>
                  <a:pt x="11" y="7"/>
                </a:moveTo>
                <a:lnTo>
                  <a:pt x="11" y="5"/>
                </a:lnTo>
                <a:lnTo>
                  <a:pt x="11" y="3"/>
                </a:lnTo>
                <a:lnTo>
                  <a:pt x="9" y="2"/>
                </a:lnTo>
                <a:lnTo>
                  <a:pt x="8" y="0"/>
                </a:lnTo>
                <a:lnTo>
                  <a:pt x="6" y="0"/>
                </a:lnTo>
                <a:lnTo>
                  <a:pt x="4" y="2"/>
                </a:lnTo>
                <a:lnTo>
                  <a:pt x="2" y="3"/>
                </a:lnTo>
                <a:lnTo>
                  <a:pt x="0" y="5"/>
                </a:lnTo>
                <a:lnTo>
                  <a:pt x="0" y="150"/>
                </a:lnTo>
                <a:lnTo>
                  <a:pt x="0" y="152"/>
                </a:lnTo>
                <a:lnTo>
                  <a:pt x="2" y="154"/>
                </a:lnTo>
                <a:lnTo>
                  <a:pt x="4" y="155"/>
                </a:lnTo>
                <a:lnTo>
                  <a:pt x="6" y="155"/>
                </a:lnTo>
                <a:lnTo>
                  <a:pt x="8" y="155"/>
                </a:lnTo>
                <a:lnTo>
                  <a:pt x="9" y="155"/>
                </a:lnTo>
                <a:lnTo>
                  <a:pt x="11" y="154"/>
                </a:lnTo>
                <a:lnTo>
                  <a:pt x="11" y="152"/>
                </a:lnTo>
                <a:lnTo>
                  <a:pt x="11" y="7"/>
                </a:lnTo>
                <a:close/>
              </a:path>
            </a:pathLst>
          </a:custGeom>
          <a:solidFill>
            <a:srgbClr val="000000"/>
          </a:solidFill>
          <a:ln w="9525">
            <a:noFill/>
            <a:round/>
            <a:headEnd/>
            <a:tailEnd/>
          </a:ln>
        </p:spPr>
        <p:txBody>
          <a:bodyPr/>
          <a:lstStyle/>
          <a:p>
            <a:endParaRPr lang="en-US"/>
          </a:p>
        </p:txBody>
      </p:sp>
      <p:sp>
        <p:nvSpPr>
          <p:cNvPr id="72747" name="Freeform 62"/>
          <p:cNvSpPr>
            <a:spLocks/>
          </p:cNvSpPr>
          <p:nvPr/>
        </p:nvSpPr>
        <p:spPr bwMode="auto">
          <a:xfrm>
            <a:off x="7408863" y="3189288"/>
            <a:ext cx="47625" cy="214312"/>
          </a:xfrm>
          <a:custGeom>
            <a:avLst/>
            <a:gdLst>
              <a:gd name="T0" fmla="*/ 0 w 73"/>
              <a:gd name="T1" fmla="*/ 159077 h 194"/>
              <a:gd name="T2" fmla="*/ 11743 w 73"/>
              <a:gd name="T3" fmla="*/ 159077 h 194"/>
              <a:gd name="T4" fmla="*/ 11743 w 73"/>
              <a:gd name="T5" fmla="*/ 0 h 194"/>
              <a:gd name="T6" fmla="*/ 35882 w 73"/>
              <a:gd name="T7" fmla="*/ 0 h 194"/>
              <a:gd name="T8" fmla="*/ 35882 w 73"/>
              <a:gd name="T9" fmla="*/ 159077 h 194"/>
              <a:gd name="T10" fmla="*/ 47625 w 73"/>
              <a:gd name="T11" fmla="*/ 159077 h 194"/>
              <a:gd name="T12" fmla="*/ 23486 w 73"/>
              <a:gd name="T13" fmla="*/ 214312 h 194"/>
              <a:gd name="T14" fmla="*/ 0 w 73"/>
              <a:gd name="T15" fmla="*/ 159077 h 194"/>
              <a:gd name="T16" fmla="*/ 0 60000 65536"/>
              <a:gd name="T17" fmla="*/ 0 60000 65536"/>
              <a:gd name="T18" fmla="*/ 0 60000 65536"/>
              <a:gd name="T19" fmla="*/ 0 60000 65536"/>
              <a:gd name="T20" fmla="*/ 0 60000 65536"/>
              <a:gd name="T21" fmla="*/ 0 60000 65536"/>
              <a:gd name="T22" fmla="*/ 0 60000 65536"/>
              <a:gd name="T23" fmla="*/ 0 60000 65536"/>
              <a:gd name="T24" fmla="*/ 0 w 73"/>
              <a:gd name="T25" fmla="*/ 0 h 194"/>
              <a:gd name="T26" fmla="*/ 73 w 73"/>
              <a:gd name="T27" fmla="*/ 194 h 1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3" h="194">
                <a:moveTo>
                  <a:pt x="0" y="144"/>
                </a:moveTo>
                <a:lnTo>
                  <a:pt x="18" y="144"/>
                </a:lnTo>
                <a:lnTo>
                  <a:pt x="18" y="0"/>
                </a:lnTo>
                <a:lnTo>
                  <a:pt x="55" y="0"/>
                </a:lnTo>
                <a:lnTo>
                  <a:pt x="55" y="144"/>
                </a:lnTo>
                <a:lnTo>
                  <a:pt x="73" y="144"/>
                </a:lnTo>
                <a:lnTo>
                  <a:pt x="36" y="194"/>
                </a:lnTo>
                <a:lnTo>
                  <a:pt x="0" y="144"/>
                </a:lnTo>
                <a:close/>
              </a:path>
            </a:pathLst>
          </a:custGeom>
          <a:solidFill>
            <a:srgbClr val="618FFD"/>
          </a:solidFill>
          <a:ln w="9525">
            <a:noFill/>
            <a:round/>
            <a:headEnd/>
            <a:tailEnd/>
          </a:ln>
        </p:spPr>
        <p:txBody>
          <a:bodyPr/>
          <a:lstStyle/>
          <a:p>
            <a:endParaRPr lang="en-US"/>
          </a:p>
        </p:txBody>
      </p:sp>
      <p:sp>
        <p:nvSpPr>
          <p:cNvPr id="72748" name="Freeform 63"/>
          <p:cNvSpPr>
            <a:spLocks/>
          </p:cNvSpPr>
          <p:nvPr/>
        </p:nvSpPr>
        <p:spPr bwMode="auto">
          <a:xfrm>
            <a:off x="7405688" y="3184525"/>
            <a:ext cx="52387" cy="225425"/>
          </a:xfrm>
          <a:custGeom>
            <a:avLst/>
            <a:gdLst>
              <a:gd name="T0" fmla="*/ 14792 w 85"/>
              <a:gd name="T1" fmla="*/ 171543 h 205"/>
              <a:gd name="T2" fmla="*/ 16024 w 85"/>
              <a:gd name="T3" fmla="*/ 171543 h 205"/>
              <a:gd name="T4" fmla="*/ 17257 w 85"/>
              <a:gd name="T5" fmla="*/ 171543 h 205"/>
              <a:gd name="T6" fmla="*/ 18490 w 85"/>
              <a:gd name="T7" fmla="*/ 169344 h 205"/>
              <a:gd name="T8" fmla="*/ 18490 w 85"/>
              <a:gd name="T9" fmla="*/ 167144 h 205"/>
              <a:gd name="T10" fmla="*/ 18490 w 85"/>
              <a:gd name="T11" fmla="*/ 164945 h 205"/>
              <a:gd name="T12" fmla="*/ 18490 w 85"/>
              <a:gd name="T13" fmla="*/ 12096 h 205"/>
              <a:gd name="T14" fmla="*/ 33897 w 85"/>
              <a:gd name="T15" fmla="*/ 12096 h 205"/>
              <a:gd name="T16" fmla="*/ 33897 w 85"/>
              <a:gd name="T17" fmla="*/ 164945 h 205"/>
              <a:gd name="T18" fmla="*/ 33897 w 85"/>
              <a:gd name="T19" fmla="*/ 167144 h 205"/>
              <a:gd name="T20" fmla="*/ 35130 w 85"/>
              <a:gd name="T21" fmla="*/ 169344 h 205"/>
              <a:gd name="T22" fmla="*/ 36363 w 85"/>
              <a:gd name="T23" fmla="*/ 171543 h 205"/>
              <a:gd name="T24" fmla="*/ 37595 w 85"/>
              <a:gd name="T25" fmla="*/ 171543 h 205"/>
              <a:gd name="T26" fmla="*/ 41910 w 85"/>
              <a:gd name="T27" fmla="*/ 171543 h 205"/>
              <a:gd name="T28" fmla="*/ 25885 w 85"/>
              <a:gd name="T29" fmla="*/ 210030 h 205"/>
              <a:gd name="T30" fmla="*/ 10477 w 85"/>
              <a:gd name="T31" fmla="*/ 171543 h 205"/>
              <a:gd name="T32" fmla="*/ 14792 w 85"/>
              <a:gd name="T33" fmla="*/ 171543 h 205"/>
              <a:gd name="T34" fmla="*/ 4931 w 85"/>
              <a:gd name="T35" fmla="*/ 159447 h 205"/>
              <a:gd name="T36" fmla="*/ 3698 w 85"/>
              <a:gd name="T37" fmla="*/ 159447 h 205"/>
              <a:gd name="T38" fmla="*/ 2465 w 85"/>
              <a:gd name="T39" fmla="*/ 161646 h 205"/>
              <a:gd name="T40" fmla="*/ 1233 w 85"/>
              <a:gd name="T41" fmla="*/ 163846 h 205"/>
              <a:gd name="T42" fmla="*/ 0 w 85"/>
              <a:gd name="T43" fmla="*/ 164945 h 205"/>
              <a:gd name="T44" fmla="*/ 0 w 85"/>
              <a:gd name="T45" fmla="*/ 167144 h 205"/>
              <a:gd name="T46" fmla="*/ 1233 w 85"/>
              <a:gd name="T47" fmla="*/ 169344 h 205"/>
              <a:gd name="T48" fmla="*/ 24036 w 85"/>
              <a:gd name="T49" fmla="*/ 223226 h 205"/>
              <a:gd name="T50" fmla="*/ 25269 w 85"/>
              <a:gd name="T51" fmla="*/ 225425 h 205"/>
              <a:gd name="T52" fmla="*/ 25885 w 85"/>
              <a:gd name="T53" fmla="*/ 225425 h 205"/>
              <a:gd name="T54" fmla="*/ 27118 w 85"/>
              <a:gd name="T55" fmla="*/ 225425 h 205"/>
              <a:gd name="T56" fmla="*/ 28351 w 85"/>
              <a:gd name="T57" fmla="*/ 225425 h 205"/>
              <a:gd name="T58" fmla="*/ 29583 w 85"/>
              <a:gd name="T59" fmla="*/ 223226 h 205"/>
              <a:gd name="T60" fmla="*/ 52387 w 85"/>
              <a:gd name="T61" fmla="*/ 169344 h 205"/>
              <a:gd name="T62" fmla="*/ 52387 w 85"/>
              <a:gd name="T63" fmla="*/ 167144 h 205"/>
              <a:gd name="T64" fmla="*/ 52387 w 85"/>
              <a:gd name="T65" fmla="*/ 164945 h 205"/>
              <a:gd name="T66" fmla="*/ 52387 w 85"/>
              <a:gd name="T67" fmla="*/ 163846 h 205"/>
              <a:gd name="T68" fmla="*/ 51154 w 85"/>
              <a:gd name="T69" fmla="*/ 161646 h 205"/>
              <a:gd name="T70" fmla="*/ 49922 w 85"/>
              <a:gd name="T71" fmla="*/ 159447 h 205"/>
              <a:gd name="T72" fmla="*/ 40677 w 85"/>
              <a:gd name="T73" fmla="*/ 159447 h 205"/>
              <a:gd name="T74" fmla="*/ 40677 w 85"/>
              <a:gd name="T75" fmla="*/ 8797 h 205"/>
              <a:gd name="T76" fmla="*/ 40677 w 85"/>
              <a:gd name="T77" fmla="*/ 6598 h 205"/>
              <a:gd name="T78" fmla="*/ 40677 w 85"/>
              <a:gd name="T79" fmla="*/ 4399 h 205"/>
              <a:gd name="T80" fmla="*/ 39444 w 85"/>
              <a:gd name="T81" fmla="*/ 2199 h 205"/>
              <a:gd name="T82" fmla="*/ 38828 w 85"/>
              <a:gd name="T83" fmla="*/ 0 h 205"/>
              <a:gd name="T84" fmla="*/ 16024 w 85"/>
              <a:gd name="T85" fmla="*/ 0 h 205"/>
              <a:gd name="T86" fmla="*/ 14792 w 85"/>
              <a:gd name="T87" fmla="*/ 0 h 205"/>
              <a:gd name="T88" fmla="*/ 13559 w 85"/>
              <a:gd name="T89" fmla="*/ 2199 h 205"/>
              <a:gd name="T90" fmla="*/ 12326 w 85"/>
              <a:gd name="T91" fmla="*/ 4399 h 205"/>
              <a:gd name="T92" fmla="*/ 11710 w 85"/>
              <a:gd name="T93" fmla="*/ 6598 h 205"/>
              <a:gd name="T94" fmla="*/ 11710 w 85"/>
              <a:gd name="T95" fmla="*/ 8797 h 205"/>
              <a:gd name="T96" fmla="*/ 11710 w 85"/>
              <a:gd name="T97" fmla="*/ 159447 h 205"/>
              <a:gd name="T98" fmla="*/ 4931 w 85"/>
              <a:gd name="T99" fmla="*/ 159447 h 205"/>
              <a:gd name="T100" fmla="*/ 14792 w 85"/>
              <a:gd name="T101" fmla="*/ 171543 h 2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5"/>
              <a:gd name="T154" fmla="*/ 0 h 205"/>
              <a:gd name="T155" fmla="*/ 85 w 85"/>
              <a:gd name="T156" fmla="*/ 205 h 2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5" h="205">
                <a:moveTo>
                  <a:pt x="24" y="156"/>
                </a:moveTo>
                <a:lnTo>
                  <a:pt x="26" y="156"/>
                </a:lnTo>
                <a:lnTo>
                  <a:pt x="28" y="156"/>
                </a:lnTo>
                <a:lnTo>
                  <a:pt x="30" y="154"/>
                </a:lnTo>
                <a:lnTo>
                  <a:pt x="30" y="152"/>
                </a:lnTo>
                <a:lnTo>
                  <a:pt x="30" y="150"/>
                </a:lnTo>
                <a:lnTo>
                  <a:pt x="30" y="11"/>
                </a:lnTo>
                <a:lnTo>
                  <a:pt x="55" y="11"/>
                </a:lnTo>
                <a:lnTo>
                  <a:pt x="55" y="150"/>
                </a:lnTo>
                <a:lnTo>
                  <a:pt x="55" y="152"/>
                </a:lnTo>
                <a:lnTo>
                  <a:pt x="57" y="154"/>
                </a:lnTo>
                <a:lnTo>
                  <a:pt x="59" y="156"/>
                </a:lnTo>
                <a:lnTo>
                  <a:pt x="61" y="156"/>
                </a:lnTo>
                <a:lnTo>
                  <a:pt x="68" y="156"/>
                </a:lnTo>
                <a:lnTo>
                  <a:pt x="42" y="191"/>
                </a:lnTo>
                <a:lnTo>
                  <a:pt x="17" y="156"/>
                </a:lnTo>
                <a:lnTo>
                  <a:pt x="24" y="156"/>
                </a:lnTo>
                <a:lnTo>
                  <a:pt x="8" y="145"/>
                </a:lnTo>
                <a:lnTo>
                  <a:pt x="6" y="145"/>
                </a:lnTo>
                <a:lnTo>
                  <a:pt x="4" y="147"/>
                </a:lnTo>
                <a:lnTo>
                  <a:pt x="2" y="149"/>
                </a:lnTo>
                <a:lnTo>
                  <a:pt x="0" y="150"/>
                </a:lnTo>
                <a:lnTo>
                  <a:pt x="0" y="152"/>
                </a:lnTo>
                <a:lnTo>
                  <a:pt x="2" y="154"/>
                </a:lnTo>
                <a:lnTo>
                  <a:pt x="39" y="203"/>
                </a:lnTo>
                <a:lnTo>
                  <a:pt x="41" y="205"/>
                </a:lnTo>
                <a:lnTo>
                  <a:pt x="42" y="205"/>
                </a:lnTo>
                <a:lnTo>
                  <a:pt x="44" y="205"/>
                </a:lnTo>
                <a:lnTo>
                  <a:pt x="46" y="205"/>
                </a:lnTo>
                <a:lnTo>
                  <a:pt x="48" y="203"/>
                </a:lnTo>
                <a:lnTo>
                  <a:pt x="85" y="154"/>
                </a:lnTo>
                <a:lnTo>
                  <a:pt x="85" y="152"/>
                </a:lnTo>
                <a:lnTo>
                  <a:pt x="85" y="150"/>
                </a:lnTo>
                <a:lnTo>
                  <a:pt x="85" y="149"/>
                </a:lnTo>
                <a:lnTo>
                  <a:pt x="83" y="147"/>
                </a:lnTo>
                <a:lnTo>
                  <a:pt x="81" y="145"/>
                </a:lnTo>
                <a:lnTo>
                  <a:pt x="66" y="145"/>
                </a:lnTo>
                <a:lnTo>
                  <a:pt x="66" y="8"/>
                </a:lnTo>
                <a:lnTo>
                  <a:pt x="66" y="6"/>
                </a:lnTo>
                <a:lnTo>
                  <a:pt x="66" y="4"/>
                </a:lnTo>
                <a:lnTo>
                  <a:pt x="64" y="2"/>
                </a:lnTo>
                <a:lnTo>
                  <a:pt x="63" y="0"/>
                </a:lnTo>
                <a:lnTo>
                  <a:pt x="26" y="0"/>
                </a:lnTo>
                <a:lnTo>
                  <a:pt x="24" y="0"/>
                </a:lnTo>
                <a:lnTo>
                  <a:pt x="22" y="2"/>
                </a:lnTo>
                <a:lnTo>
                  <a:pt x="20" y="4"/>
                </a:lnTo>
                <a:lnTo>
                  <a:pt x="19" y="6"/>
                </a:lnTo>
                <a:lnTo>
                  <a:pt x="19" y="8"/>
                </a:lnTo>
                <a:lnTo>
                  <a:pt x="19" y="145"/>
                </a:lnTo>
                <a:lnTo>
                  <a:pt x="8" y="145"/>
                </a:lnTo>
                <a:lnTo>
                  <a:pt x="24" y="156"/>
                </a:lnTo>
                <a:close/>
              </a:path>
            </a:pathLst>
          </a:custGeom>
          <a:solidFill>
            <a:srgbClr val="000000"/>
          </a:solidFill>
          <a:ln w="9525">
            <a:noFill/>
            <a:round/>
            <a:headEnd/>
            <a:tailEnd/>
          </a:ln>
        </p:spPr>
        <p:txBody>
          <a:bodyPr/>
          <a:lstStyle/>
          <a:p>
            <a:endParaRPr lang="en-US"/>
          </a:p>
        </p:txBody>
      </p:sp>
      <p:sp>
        <p:nvSpPr>
          <p:cNvPr id="72749" name="Freeform 64"/>
          <p:cNvSpPr>
            <a:spLocks/>
          </p:cNvSpPr>
          <p:nvPr/>
        </p:nvSpPr>
        <p:spPr bwMode="auto">
          <a:xfrm>
            <a:off x="8350250" y="3176588"/>
            <a:ext cx="46038" cy="211137"/>
          </a:xfrm>
          <a:custGeom>
            <a:avLst/>
            <a:gdLst>
              <a:gd name="T0" fmla="*/ 0 w 73"/>
              <a:gd name="T1" fmla="*/ 157809 h 194"/>
              <a:gd name="T2" fmla="*/ 11352 w 73"/>
              <a:gd name="T3" fmla="*/ 157809 h 194"/>
              <a:gd name="T4" fmla="*/ 11352 w 73"/>
              <a:gd name="T5" fmla="*/ 0 h 194"/>
              <a:gd name="T6" fmla="*/ 34056 w 73"/>
              <a:gd name="T7" fmla="*/ 0 h 194"/>
              <a:gd name="T8" fmla="*/ 34056 w 73"/>
              <a:gd name="T9" fmla="*/ 157809 h 194"/>
              <a:gd name="T10" fmla="*/ 46038 w 73"/>
              <a:gd name="T11" fmla="*/ 157809 h 194"/>
              <a:gd name="T12" fmla="*/ 22704 w 73"/>
              <a:gd name="T13" fmla="*/ 211137 h 194"/>
              <a:gd name="T14" fmla="*/ 0 w 73"/>
              <a:gd name="T15" fmla="*/ 157809 h 194"/>
              <a:gd name="T16" fmla="*/ 0 60000 65536"/>
              <a:gd name="T17" fmla="*/ 0 60000 65536"/>
              <a:gd name="T18" fmla="*/ 0 60000 65536"/>
              <a:gd name="T19" fmla="*/ 0 60000 65536"/>
              <a:gd name="T20" fmla="*/ 0 60000 65536"/>
              <a:gd name="T21" fmla="*/ 0 60000 65536"/>
              <a:gd name="T22" fmla="*/ 0 60000 65536"/>
              <a:gd name="T23" fmla="*/ 0 60000 65536"/>
              <a:gd name="T24" fmla="*/ 0 w 73"/>
              <a:gd name="T25" fmla="*/ 0 h 194"/>
              <a:gd name="T26" fmla="*/ 73 w 73"/>
              <a:gd name="T27" fmla="*/ 194 h 1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3" h="194">
                <a:moveTo>
                  <a:pt x="0" y="145"/>
                </a:moveTo>
                <a:lnTo>
                  <a:pt x="18" y="145"/>
                </a:lnTo>
                <a:lnTo>
                  <a:pt x="18" y="0"/>
                </a:lnTo>
                <a:lnTo>
                  <a:pt x="54" y="0"/>
                </a:lnTo>
                <a:lnTo>
                  <a:pt x="54" y="145"/>
                </a:lnTo>
                <a:lnTo>
                  <a:pt x="73" y="145"/>
                </a:lnTo>
                <a:lnTo>
                  <a:pt x="36" y="194"/>
                </a:lnTo>
                <a:lnTo>
                  <a:pt x="0" y="145"/>
                </a:lnTo>
                <a:close/>
              </a:path>
            </a:pathLst>
          </a:custGeom>
          <a:solidFill>
            <a:srgbClr val="618FFD"/>
          </a:solidFill>
          <a:ln w="9525">
            <a:noFill/>
            <a:round/>
            <a:headEnd/>
            <a:tailEnd/>
          </a:ln>
        </p:spPr>
        <p:txBody>
          <a:bodyPr/>
          <a:lstStyle/>
          <a:p>
            <a:endParaRPr lang="en-US"/>
          </a:p>
        </p:txBody>
      </p:sp>
      <p:sp>
        <p:nvSpPr>
          <p:cNvPr id="72750" name="Freeform 65"/>
          <p:cNvSpPr>
            <a:spLocks/>
          </p:cNvSpPr>
          <p:nvPr/>
        </p:nvSpPr>
        <p:spPr bwMode="auto">
          <a:xfrm>
            <a:off x="8347075" y="3168650"/>
            <a:ext cx="53975" cy="223838"/>
          </a:xfrm>
          <a:custGeom>
            <a:avLst/>
            <a:gdLst>
              <a:gd name="T0" fmla="*/ 15421 w 84"/>
              <a:gd name="T1" fmla="*/ 169243 h 205"/>
              <a:gd name="T2" fmla="*/ 16707 w 84"/>
              <a:gd name="T3" fmla="*/ 169243 h 205"/>
              <a:gd name="T4" fmla="*/ 17992 w 84"/>
              <a:gd name="T5" fmla="*/ 169243 h 205"/>
              <a:gd name="T6" fmla="*/ 18634 w 84"/>
              <a:gd name="T7" fmla="*/ 167060 h 205"/>
              <a:gd name="T8" fmla="*/ 18634 w 84"/>
              <a:gd name="T9" fmla="*/ 165968 h 205"/>
              <a:gd name="T10" fmla="*/ 18634 w 84"/>
              <a:gd name="T11" fmla="*/ 163784 h 205"/>
              <a:gd name="T12" fmla="*/ 18634 w 84"/>
              <a:gd name="T13" fmla="*/ 12011 h 205"/>
              <a:gd name="T14" fmla="*/ 35341 w 84"/>
              <a:gd name="T15" fmla="*/ 12011 h 205"/>
              <a:gd name="T16" fmla="*/ 35341 w 84"/>
              <a:gd name="T17" fmla="*/ 163784 h 205"/>
              <a:gd name="T18" fmla="*/ 35341 w 84"/>
              <a:gd name="T19" fmla="*/ 165968 h 205"/>
              <a:gd name="T20" fmla="*/ 36626 w 84"/>
              <a:gd name="T21" fmla="*/ 167060 h 205"/>
              <a:gd name="T22" fmla="*/ 37911 w 84"/>
              <a:gd name="T23" fmla="*/ 169243 h 205"/>
              <a:gd name="T24" fmla="*/ 38554 w 84"/>
              <a:gd name="T25" fmla="*/ 169243 h 205"/>
              <a:gd name="T26" fmla="*/ 43694 w 84"/>
              <a:gd name="T27" fmla="*/ 169243 h 205"/>
              <a:gd name="T28" fmla="*/ 26988 w 84"/>
              <a:gd name="T29" fmla="*/ 207460 h 205"/>
              <a:gd name="T30" fmla="*/ 10924 w 84"/>
              <a:gd name="T31" fmla="*/ 169243 h 205"/>
              <a:gd name="T32" fmla="*/ 15421 w 84"/>
              <a:gd name="T33" fmla="*/ 169243 h 205"/>
              <a:gd name="T34" fmla="*/ 4498 w 84"/>
              <a:gd name="T35" fmla="*/ 157233 h 205"/>
              <a:gd name="T36" fmla="*/ 3855 w 84"/>
              <a:gd name="T37" fmla="*/ 157233 h 205"/>
              <a:gd name="T38" fmla="*/ 2570 w 84"/>
              <a:gd name="T39" fmla="*/ 159416 h 205"/>
              <a:gd name="T40" fmla="*/ 1285 w 84"/>
              <a:gd name="T41" fmla="*/ 161600 h 205"/>
              <a:gd name="T42" fmla="*/ 0 w 84"/>
              <a:gd name="T43" fmla="*/ 163784 h 205"/>
              <a:gd name="T44" fmla="*/ 0 w 84"/>
              <a:gd name="T45" fmla="*/ 165968 h 205"/>
              <a:gd name="T46" fmla="*/ 1285 w 84"/>
              <a:gd name="T47" fmla="*/ 167060 h 205"/>
              <a:gd name="T48" fmla="*/ 24417 w 84"/>
              <a:gd name="T49" fmla="*/ 221654 h 205"/>
              <a:gd name="T50" fmla="*/ 25702 w 84"/>
              <a:gd name="T51" fmla="*/ 223838 h 205"/>
              <a:gd name="T52" fmla="*/ 26988 w 84"/>
              <a:gd name="T53" fmla="*/ 223838 h 205"/>
              <a:gd name="T54" fmla="*/ 28273 w 84"/>
              <a:gd name="T55" fmla="*/ 223838 h 205"/>
              <a:gd name="T56" fmla="*/ 29558 w 84"/>
              <a:gd name="T57" fmla="*/ 223838 h 205"/>
              <a:gd name="T58" fmla="*/ 30843 w 84"/>
              <a:gd name="T59" fmla="*/ 221654 h 205"/>
              <a:gd name="T60" fmla="*/ 53975 w 84"/>
              <a:gd name="T61" fmla="*/ 167060 h 205"/>
              <a:gd name="T62" fmla="*/ 53975 w 84"/>
              <a:gd name="T63" fmla="*/ 165968 h 205"/>
              <a:gd name="T64" fmla="*/ 53975 w 84"/>
              <a:gd name="T65" fmla="*/ 163784 h 205"/>
              <a:gd name="T66" fmla="*/ 53975 w 84"/>
              <a:gd name="T67" fmla="*/ 161600 h 205"/>
              <a:gd name="T68" fmla="*/ 52690 w 84"/>
              <a:gd name="T69" fmla="*/ 159416 h 205"/>
              <a:gd name="T70" fmla="*/ 52047 w 84"/>
              <a:gd name="T71" fmla="*/ 157233 h 205"/>
              <a:gd name="T72" fmla="*/ 42409 w 84"/>
              <a:gd name="T73" fmla="*/ 157233 h 205"/>
              <a:gd name="T74" fmla="*/ 42409 w 84"/>
              <a:gd name="T75" fmla="*/ 7643 h 205"/>
              <a:gd name="T76" fmla="*/ 42409 w 84"/>
              <a:gd name="T77" fmla="*/ 5459 h 205"/>
              <a:gd name="T78" fmla="*/ 42409 w 84"/>
              <a:gd name="T79" fmla="*/ 3276 h 205"/>
              <a:gd name="T80" fmla="*/ 41124 w 84"/>
              <a:gd name="T81" fmla="*/ 1092 h 205"/>
              <a:gd name="T82" fmla="*/ 39839 w 84"/>
              <a:gd name="T83" fmla="*/ 0 h 205"/>
              <a:gd name="T84" fmla="*/ 16707 w 84"/>
              <a:gd name="T85" fmla="*/ 0 h 205"/>
              <a:gd name="T86" fmla="*/ 15421 w 84"/>
              <a:gd name="T87" fmla="*/ 0 h 205"/>
              <a:gd name="T88" fmla="*/ 14136 w 84"/>
              <a:gd name="T89" fmla="*/ 1092 h 205"/>
              <a:gd name="T90" fmla="*/ 12851 w 84"/>
              <a:gd name="T91" fmla="*/ 3276 h 205"/>
              <a:gd name="T92" fmla="*/ 11566 w 84"/>
              <a:gd name="T93" fmla="*/ 5459 h 205"/>
              <a:gd name="T94" fmla="*/ 11566 w 84"/>
              <a:gd name="T95" fmla="*/ 7643 h 205"/>
              <a:gd name="T96" fmla="*/ 11566 w 84"/>
              <a:gd name="T97" fmla="*/ 157233 h 205"/>
              <a:gd name="T98" fmla="*/ 4498 w 84"/>
              <a:gd name="T99" fmla="*/ 157233 h 205"/>
              <a:gd name="T100" fmla="*/ 15421 w 84"/>
              <a:gd name="T101" fmla="*/ 169243 h 2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
              <a:gd name="T154" fmla="*/ 0 h 205"/>
              <a:gd name="T155" fmla="*/ 84 w 84"/>
              <a:gd name="T156" fmla="*/ 205 h 2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 h="205">
                <a:moveTo>
                  <a:pt x="24" y="155"/>
                </a:moveTo>
                <a:lnTo>
                  <a:pt x="26" y="155"/>
                </a:lnTo>
                <a:lnTo>
                  <a:pt x="28" y="155"/>
                </a:lnTo>
                <a:lnTo>
                  <a:pt x="29" y="153"/>
                </a:lnTo>
                <a:lnTo>
                  <a:pt x="29" y="152"/>
                </a:lnTo>
                <a:lnTo>
                  <a:pt x="29" y="150"/>
                </a:lnTo>
                <a:lnTo>
                  <a:pt x="29" y="11"/>
                </a:lnTo>
                <a:lnTo>
                  <a:pt x="55" y="11"/>
                </a:lnTo>
                <a:lnTo>
                  <a:pt x="55" y="150"/>
                </a:lnTo>
                <a:lnTo>
                  <a:pt x="55" y="152"/>
                </a:lnTo>
                <a:lnTo>
                  <a:pt x="57" y="153"/>
                </a:lnTo>
                <a:lnTo>
                  <a:pt x="59" y="155"/>
                </a:lnTo>
                <a:lnTo>
                  <a:pt x="60" y="155"/>
                </a:lnTo>
                <a:lnTo>
                  <a:pt x="68" y="155"/>
                </a:lnTo>
                <a:lnTo>
                  <a:pt x="42" y="190"/>
                </a:lnTo>
                <a:lnTo>
                  <a:pt x="17" y="155"/>
                </a:lnTo>
                <a:lnTo>
                  <a:pt x="24" y="155"/>
                </a:lnTo>
                <a:lnTo>
                  <a:pt x="7" y="144"/>
                </a:lnTo>
                <a:lnTo>
                  <a:pt x="6" y="144"/>
                </a:lnTo>
                <a:lnTo>
                  <a:pt x="4" y="146"/>
                </a:lnTo>
                <a:lnTo>
                  <a:pt x="2" y="148"/>
                </a:lnTo>
                <a:lnTo>
                  <a:pt x="0" y="150"/>
                </a:lnTo>
                <a:lnTo>
                  <a:pt x="0" y="152"/>
                </a:lnTo>
                <a:lnTo>
                  <a:pt x="2" y="153"/>
                </a:lnTo>
                <a:lnTo>
                  <a:pt x="38" y="203"/>
                </a:lnTo>
                <a:lnTo>
                  <a:pt x="40" y="205"/>
                </a:lnTo>
                <a:lnTo>
                  <a:pt x="42" y="205"/>
                </a:lnTo>
                <a:lnTo>
                  <a:pt x="44" y="205"/>
                </a:lnTo>
                <a:lnTo>
                  <a:pt x="46" y="205"/>
                </a:lnTo>
                <a:lnTo>
                  <a:pt x="48" y="203"/>
                </a:lnTo>
                <a:lnTo>
                  <a:pt x="84" y="153"/>
                </a:lnTo>
                <a:lnTo>
                  <a:pt x="84" y="152"/>
                </a:lnTo>
                <a:lnTo>
                  <a:pt x="84" y="150"/>
                </a:lnTo>
                <a:lnTo>
                  <a:pt x="84" y="148"/>
                </a:lnTo>
                <a:lnTo>
                  <a:pt x="82" y="146"/>
                </a:lnTo>
                <a:lnTo>
                  <a:pt x="81" y="144"/>
                </a:lnTo>
                <a:lnTo>
                  <a:pt x="66" y="144"/>
                </a:lnTo>
                <a:lnTo>
                  <a:pt x="66" y="7"/>
                </a:lnTo>
                <a:lnTo>
                  <a:pt x="66" y="5"/>
                </a:lnTo>
                <a:lnTo>
                  <a:pt x="66" y="3"/>
                </a:lnTo>
                <a:lnTo>
                  <a:pt x="64" y="1"/>
                </a:lnTo>
                <a:lnTo>
                  <a:pt x="62" y="0"/>
                </a:lnTo>
                <a:lnTo>
                  <a:pt x="26" y="0"/>
                </a:lnTo>
                <a:lnTo>
                  <a:pt x="24" y="0"/>
                </a:lnTo>
                <a:lnTo>
                  <a:pt x="22" y="1"/>
                </a:lnTo>
                <a:lnTo>
                  <a:pt x="20" y="3"/>
                </a:lnTo>
                <a:lnTo>
                  <a:pt x="18" y="5"/>
                </a:lnTo>
                <a:lnTo>
                  <a:pt x="18" y="7"/>
                </a:lnTo>
                <a:lnTo>
                  <a:pt x="18" y="144"/>
                </a:lnTo>
                <a:lnTo>
                  <a:pt x="7" y="144"/>
                </a:lnTo>
                <a:lnTo>
                  <a:pt x="24" y="155"/>
                </a:lnTo>
                <a:close/>
              </a:path>
            </a:pathLst>
          </a:custGeom>
          <a:solidFill>
            <a:srgbClr val="000000"/>
          </a:solidFill>
          <a:ln w="9525">
            <a:noFill/>
            <a:round/>
            <a:headEnd/>
            <a:tailEnd/>
          </a:ln>
        </p:spPr>
        <p:txBody>
          <a:bodyPr/>
          <a:lstStyle/>
          <a:p>
            <a:endParaRPr lang="en-US"/>
          </a:p>
        </p:txBody>
      </p:sp>
      <p:sp>
        <p:nvSpPr>
          <p:cNvPr id="72751" name="Freeform 66"/>
          <p:cNvSpPr>
            <a:spLocks/>
          </p:cNvSpPr>
          <p:nvPr/>
        </p:nvSpPr>
        <p:spPr bwMode="auto">
          <a:xfrm>
            <a:off x="7602538" y="2451100"/>
            <a:ext cx="638175" cy="423863"/>
          </a:xfrm>
          <a:custGeom>
            <a:avLst/>
            <a:gdLst>
              <a:gd name="T0" fmla="*/ 636241 w 990"/>
              <a:gd name="T1" fmla="*/ 12079 h 386"/>
              <a:gd name="T2" fmla="*/ 636886 w 990"/>
              <a:gd name="T3" fmla="*/ 12079 h 386"/>
              <a:gd name="T4" fmla="*/ 638175 w 990"/>
              <a:gd name="T5" fmla="*/ 9883 h 386"/>
              <a:gd name="T6" fmla="*/ 638175 w 990"/>
              <a:gd name="T7" fmla="*/ 7687 h 386"/>
              <a:gd name="T8" fmla="*/ 638175 w 990"/>
              <a:gd name="T9" fmla="*/ 6589 h 386"/>
              <a:gd name="T10" fmla="*/ 638175 w 990"/>
              <a:gd name="T11" fmla="*/ 4392 h 386"/>
              <a:gd name="T12" fmla="*/ 636886 w 990"/>
              <a:gd name="T13" fmla="*/ 2196 h 386"/>
              <a:gd name="T14" fmla="*/ 636241 w 990"/>
              <a:gd name="T15" fmla="*/ 0 h 386"/>
              <a:gd name="T16" fmla="*/ 634952 w 990"/>
              <a:gd name="T17" fmla="*/ 0 h 386"/>
              <a:gd name="T18" fmla="*/ 3223 w 990"/>
              <a:gd name="T19" fmla="*/ 411784 h 386"/>
              <a:gd name="T20" fmla="*/ 2578 w 990"/>
              <a:gd name="T21" fmla="*/ 413980 h 386"/>
              <a:gd name="T22" fmla="*/ 1289 w 990"/>
              <a:gd name="T23" fmla="*/ 416176 h 386"/>
              <a:gd name="T24" fmla="*/ 0 w 990"/>
              <a:gd name="T25" fmla="*/ 418373 h 386"/>
              <a:gd name="T26" fmla="*/ 0 w 990"/>
              <a:gd name="T27" fmla="*/ 420569 h 386"/>
              <a:gd name="T28" fmla="*/ 1289 w 990"/>
              <a:gd name="T29" fmla="*/ 421667 h 386"/>
              <a:gd name="T30" fmla="*/ 2578 w 990"/>
              <a:gd name="T31" fmla="*/ 423863 h 386"/>
              <a:gd name="T32" fmla="*/ 3223 w 990"/>
              <a:gd name="T33" fmla="*/ 423863 h 386"/>
              <a:gd name="T34" fmla="*/ 4512 w 990"/>
              <a:gd name="T35" fmla="*/ 423863 h 386"/>
              <a:gd name="T36" fmla="*/ 636241 w 990"/>
              <a:gd name="T37" fmla="*/ 12079 h 3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0"/>
              <a:gd name="T58" fmla="*/ 0 h 386"/>
              <a:gd name="T59" fmla="*/ 990 w 990"/>
              <a:gd name="T60" fmla="*/ 386 h 38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0" h="386">
                <a:moveTo>
                  <a:pt x="987" y="11"/>
                </a:moveTo>
                <a:lnTo>
                  <a:pt x="988" y="11"/>
                </a:lnTo>
                <a:lnTo>
                  <a:pt x="990" y="9"/>
                </a:lnTo>
                <a:lnTo>
                  <a:pt x="990" y="7"/>
                </a:lnTo>
                <a:lnTo>
                  <a:pt x="990" y="6"/>
                </a:lnTo>
                <a:lnTo>
                  <a:pt x="990" y="4"/>
                </a:lnTo>
                <a:lnTo>
                  <a:pt x="988" y="2"/>
                </a:lnTo>
                <a:lnTo>
                  <a:pt x="987" y="0"/>
                </a:lnTo>
                <a:lnTo>
                  <a:pt x="985" y="0"/>
                </a:lnTo>
                <a:lnTo>
                  <a:pt x="5" y="375"/>
                </a:lnTo>
                <a:lnTo>
                  <a:pt x="4" y="377"/>
                </a:lnTo>
                <a:lnTo>
                  <a:pt x="2" y="379"/>
                </a:lnTo>
                <a:lnTo>
                  <a:pt x="0" y="381"/>
                </a:lnTo>
                <a:lnTo>
                  <a:pt x="0" y="383"/>
                </a:lnTo>
                <a:lnTo>
                  <a:pt x="2" y="384"/>
                </a:lnTo>
                <a:lnTo>
                  <a:pt x="4" y="386"/>
                </a:lnTo>
                <a:lnTo>
                  <a:pt x="5" y="386"/>
                </a:lnTo>
                <a:lnTo>
                  <a:pt x="7" y="386"/>
                </a:lnTo>
                <a:lnTo>
                  <a:pt x="987" y="11"/>
                </a:lnTo>
                <a:close/>
              </a:path>
            </a:pathLst>
          </a:custGeom>
          <a:solidFill>
            <a:srgbClr val="000000"/>
          </a:solidFill>
          <a:ln w="9525">
            <a:noFill/>
            <a:round/>
            <a:headEnd/>
            <a:tailEnd/>
          </a:ln>
        </p:spPr>
        <p:txBody>
          <a:bodyPr/>
          <a:lstStyle/>
          <a:p>
            <a:endParaRPr lang="en-US"/>
          </a:p>
        </p:txBody>
      </p:sp>
      <p:sp>
        <p:nvSpPr>
          <p:cNvPr id="72752" name="Freeform 67"/>
          <p:cNvSpPr>
            <a:spLocks/>
          </p:cNvSpPr>
          <p:nvPr/>
        </p:nvSpPr>
        <p:spPr bwMode="auto">
          <a:xfrm>
            <a:off x="7540625" y="2811463"/>
            <a:ext cx="80963" cy="117475"/>
          </a:xfrm>
          <a:custGeom>
            <a:avLst/>
            <a:gdLst>
              <a:gd name="T0" fmla="*/ 54397 w 128"/>
              <a:gd name="T1" fmla="*/ 0 h 108"/>
              <a:gd name="T2" fmla="*/ 0 w 128"/>
              <a:gd name="T3" fmla="*/ 103334 h 108"/>
              <a:gd name="T4" fmla="*/ 80963 w 128"/>
              <a:gd name="T5" fmla="*/ 117475 h 108"/>
              <a:gd name="T6" fmla="*/ 54397 w 128"/>
              <a:gd name="T7" fmla="*/ 0 h 108"/>
              <a:gd name="T8" fmla="*/ 0 60000 65536"/>
              <a:gd name="T9" fmla="*/ 0 60000 65536"/>
              <a:gd name="T10" fmla="*/ 0 60000 65536"/>
              <a:gd name="T11" fmla="*/ 0 60000 65536"/>
              <a:gd name="T12" fmla="*/ 0 w 128"/>
              <a:gd name="T13" fmla="*/ 0 h 108"/>
              <a:gd name="T14" fmla="*/ 128 w 128"/>
              <a:gd name="T15" fmla="*/ 108 h 108"/>
            </a:gdLst>
            <a:ahLst/>
            <a:cxnLst>
              <a:cxn ang="T8">
                <a:pos x="T0" y="T1"/>
              </a:cxn>
              <a:cxn ang="T9">
                <a:pos x="T2" y="T3"/>
              </a:cxn>
              <a:cxn ang="T10">
                <a:pos x="T4" y="T5"/>
              </a:cxn>
              <a:cxn ang="T11">
                <a:pos x="T6" y="T7"/>
              </a:cxn>
            </a:cxnLst>
            <a:rect l="T12" t="T13" r="T14" b="T15"/>
            <a:pathLst>
              <a:path w="128" h="108">
                <a:moveTo>
                  <a:pt x="86" y="0"/>
                </a:moveTo>
                <a:lnTo>
                  <a:pt x="0" y="95"/>
                </a:lnTo>
                <a:lnTo>
                  <a:pt x="128" y="108"/>
                </a:lnTo>
                <a:lnTo>
                  <a:pt x="86" y="0"/>
                </a:lnTo>
                <a:close/>
              </a:path>
            </a:pathLst>
          </a:custGeom>
          <a:solidFill>
            <a:srgbClr val="000000"/>
          </a:solidFill>
          <a:ln w="9525">
            <a:noFill/>
            <a:round/>
            <a:headEnd/>
            <a:tailEnd/>
          </a:ln>
        </p:spPr>
        <p:txBody>
          <a:bodyPr/>
          <a:lstStyle/>
          <a:p>
            <a:endParaRPr lang="en-US"/>
          </a:p>
        </p:txBody>
      </p:sp>
      <p:sp>
        <p:nvSpPr>
          <p:cNvPr id="72753" name="Freeform 68"/>
          <p:cNvSpPr>
            <a:spLocks/>
          </p:cNvSpPr>
          <p:nvPr/>
        </p:nvSpPr>
        <p:spPr bwMode="auto">
          <a:xfrm>
            <a:off x="8234363" y="2451100"/>
            <a:ext cx="107950" cy="322263"/>
          </a:xfrm>
          <a:custGeom>
            <a:avLst/>
            <a:gdLst>
              <a:gd name="T0" fmla="*/ 6944 w 171"/>
              <a:gd name="T1" fmla="*/ 4399 h 293"/>
              <a:gd name="T2" fmla="*/ 5682 w 171"/>
              <a:gd name="T3" fmla="*/ 2200 h 293"/>
              <a:gd name="T4" fmla="*/ 5050 w 171"/>
              <a:gd name="T5" fmla="*/ 0 h 293"/>
              <a:gd name="T6" fmla="*/ 3788 w 171"/>
              <a:gd name="T7" fmla="*/ 0 h 293"/>
              <a:gd name="T8" fmla="*/ 2525 w 171"/>
              <a:gd name="T9" fmla="*/ 2200 h 293"/>
              <a:gd name="T10" fmla="*/ 1263 w 171"/>
              <a:gd name="T11" fmla="*/ 4399 h 293"/>
              <a:gd name="T12" fmla="*/ 0 w 171"/>
              <a:gd name="T13" fmla="*/ 6599 h 293"/>
              <a:gd name="T14" fmla="*/ 0 w 171"/>
              <a:gd name="T15" fmla="*/ 7699 h 293"/>
              <a:gd name="T16" fmla="*/ 1263 w 171"/>
              <a:gd name="T17" fmla="*/ 9899 h 293"/>
              <a:gd name="T18" fmla="*/ 101637 w 171"/>
              <a:gd name="T19" fmla="*/ 320063 h 293"/>
              <a:gd name="T20" fmla="*/ 102900 w 171"/>
              <a:gd name="T21" fmla="*/ 322263 h 293"/>
              <a:gd name="T22" fmla="*/ 104162 w 171"/>
              <a:gd name="T23" fmla="*/ 322263 h 293"/>
              <a:gd name="T24" fmla="*/ 105425 w 171"/>
              <a:gd name="T25" fmla="*/ 322263 h 293"/>
              <a:gd name="T26" fmla="*/ 106687 w 171"/>
              <a:gd name="T27" fmla="*/ 322263 h 293"/>
              <a:gd name="T28" fmla="*/ 107950 w 171"/>
              <a:gd name="T29" fmla="*/ 320063 h 293"/>
              <a:gd name="T30" fmla="*/ 107950 w 171"/>
              <a:gd name="T31" fmla="*/ 317864 h 293"/>
              <a:gd name="T32" fmla="*/ 107950 w 171"/>
              <a:gd name="T33" fmla="*/ 315664 h 293"/>
              <a:gd name="T34" fmla="*/ 107950 w 171"/>
              <a:gd name="T35" fmla="*/ 314564 h 293"/>
              <a:gd name="T36" fmla="*/ 6944 w 171"/>
              <a:gd name="T37" fmla="*/ 4399 h 2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1"/>
              <a:gd name="T58" fmla="*/ 0 h 293"/>
              <a:gd name="T59" fmla="*/ 171 w 171"/>
              <a:gd name="T60" fmla="*/ 293 h 2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1" h="293">
                <a:moveTo>
                  <a:pt x="11" y="4"/>
                </a:moveTo>
                <a:lnTo>
                  <a:pt x="9" y="2"/>
                </a:lnTo>
                <a:lnTo>
                  <a:pt x="8" y="0"/>
                </a:lnTo>
                <a:lnTo>
                  <a:pt x="6" y="0"/>
                </a:lnTo>
                <a:lnTo>
                  <a:pt x="4" y="2"/>
                </a:lnTo>
                <a:lnTo>
                  <a:pt x="2" y="4"/>
                </a:lnTo>
                <a:lnTo>
                  <a:pt x="0" y="6"/>
                </a:lnTo>
                <a:lnTo>
                  <a:pt x="0" y="7"/>
                </a:lnTo>
                <a:lnTo>
                  <a:pt x="2" y="9"/>
                </a:lnTo>
                <a:lnTo>
                  <a:pt x="161" y="291"/>
                </a:lnTo>
                <a:lnTo>
                  <a:pt x="163" y="293"/>
                </a:lnTo>
                <a:lnTo>
                  <a:pt x="165" y="293"/>
                </a:lnTo>
                <a:lnTo>
                  <a:pt x="167" y="293"/>
                </a:lnTo>
                <a:lnTo>
                  <a:pt x="169" y="293"/>
                </a:lnTo>
                <a:lnTo>
                  <a:pt x="171" y="291"/>
                </a:lnTo>
                <a:lnTo>
                  <a:pt x="171" y="289"/>
                </a:lnTo>
                <a:lnTo>
                  <a:pt x="171" y="287"/>
                </a:lnTo>
                <a:lnTo>
                  <a:pt x="171" y="286"/>
                </a:lnTo>
                <a:lnTo>
                  <a:pt x="11" y="4"/>
                </a:lnTo>
                <a:close/>
              </a:path>
            </a:pathLst>
          </a:custGeom>
          <a:solidFill>
            <a:srgbClr val="000000"/>
          </a:solidFill>
          <a:ln w="9525">
            <a:noFill/>
            <a:round/>
            <a:headEnd/>
            <a:tailEnd/>
          </a:ln>
        </p:spPr>
        <p:txBody>
          <a:bodyPr/>
          <a:lstStyle/>
          <a:p>
            <a:endParaRPr lang="en-US"/>
          </a:p>
        </p:txBody>
      </p:sp>
      <p:sp>
        <p:nvSpPr>
          <p:cNvPr id="72754" name="Freeform 69"/>
          <p:cNvSpPr>
            <a:spLocks/>
          </p:cNvSpPr>
          <p:nvPr/>
        </p:nvSpPr>
        <p:spPr bwMode="auto">
          <a:xfrm>
            <a:off x="8307388" y="2735263"/>
            <a:ext cx="68262" cy="139700"/>
          </a:xfrm>
          <a:custGeom>
            <a:avLst/>
            <a:gdLst>
              <a:gd name="T0" fmla="*/ 0 w 106"/>
              <a:gd name="T1" fmla="*/ 62210 h 128"/>
              <a:gd name="T2" fmla="*/ 68262 w 106"/>
              <a:gd name="T3" fmla="*/ 139700 h 128"/>
              <a:gd name="T4" fmla="*/ 64398 w 106"/>
              <a:gd name="T5" fmla="*/ 0 h 128"/>
              <a:gd name="T6" fmla="*/ 0 w 106"/>
              <a:gd name="T7" fmla="*/ 62210 h 128"/>
              <a:gd name="T8" fmla="*/ 0 60000 65536"/>
              <a:gd name="T9" fmla="*/ 0 60000 65536"/>
              <a:gd name="T10" fmla="*/ 0 60000 65536"/>
              <a:gd name="T11" fmla="*/ 0 60000 65536"/>
              <a:gd name="T12" fmla="*/ 0 w 106"/>
              <a:gd name="T13" fmla="*/ 0 h 128"/>
              <a:gd name="T14" fmla="*/ 106 w 106"/>
              <a:gd name="T15" fmla="*/ 128 h 128"/>
            </a:gdLst>
            <a:ahLst/>
            <a:cxnLst>
              <a:cxn ang="T8">
                <a:pos x="T0" y="T1"/>
              </a:cxn>
              <a:cxn ang="T9">
                <a:pos x="T2" y="T3"/>
              </a:cxn>
              <a:cxn ang="T10">
                <a:pos x="T4" y="T5"/>
              </a:cxn>
              <a:cxn ang="T11">
                <a:pos x="T6" y="T7"/>
              </a:cxn>
            </a:cxnLst>
            <a:rect l="T12" t="T13" r="T14" b="T15"/>
            <a:pathLst>
              <a:path w="106" h="128">
                <a:moveTo>
                  <a:pt x="0" y="57"/>
                </a:moveTo>
                <a:lnTo>
                  <a:pt x="106" y="128"/>
                </a:lnTo>
                <a:lnTo>
                  <a:pt x="100" y="0"/>
                </a:lnTo>
                <a:lnTo>
                  <a:pt x="0" y="57"/>
                </a:lnTo>
                <a:close/>
              </a:path>
            </a:pathLst>
          </a:custGeom>
          <a:solidFill>
            <a:srgbClr val="000000"/>
          </a:solidFill>
          <a:ln w="9525">
            <a:noFill/>
            <a:round/>
            <a:headEnd/>
            <a:tailEnd/>
          </a:ln>
        </p:spPr>
        <p:txBody>
          <a:bodyPr/>
          <a:lstStyle/>
          <a:p>
            <a:endParaRPr lang="en-US"/>
          </a:p>
        </p:txBody>
      </p:sp>
      <p:sp>
        <p:nvSpPr>
          <p:cNvPr id="72755" name="Rectangle 70"/>
          <p:cNvSpPr>
            <a:spLocks noChangeArrowheads="1"/>
          </p:cNvSpPr>
          <p:nvPr/>
        </p:nvSpPr>
        <p:spPr bwMode="auto">
          <a:xfrm>
            <a:off x="8121650" y="2216150"/>
            <a:ext cx="1068388" cy="274638"/>
          </a:xfrm>
          <a:prstGeom prst="rect">
            <a:avLst/>
          </a:prstGeom>
          <a:noFill/>
          <a:ln w="9525">
            <a:noFill/>
            <a:miter lim="800000"/>
            <a:headEnd/>
            <a:tailEnd/>
          </a:ln>
        </p:spPr>
        <p:txBody>
          <a:bodyPr wrap="none" lIns="0" tIns="0" rIns="0" bIns="0">
            <a:spAutoFit/>
          </a:bodyPr>
          <a:lstStyle/>
          <a:p>
            <a:r>
              <a:rPr lang="en-US" sz="1800" i="0">
                <a:solidFill>
                  <a:srgbClr val="000000"/>
                </a:solidFill>
                <a:latin typeface="Verdana" pitchFamily="34" charset="0"/>
              </a:rPr>
              <a:t>Intruders</a:t>
            </a:r>
            <a:endParaRPr lang="en-US" sz="4400">
              <a:latin typeface="Verdana" pitchFamily="34" charset="0"/>
            </a:endParaRPr>
          </a:p>
        </p:txBody>
      </p:sp>
      <p:pic>
        <p:nvPicPr>
          <p:cNvPr id="72756" name="Picture 71"/>
          <p:cNvPicPr>
            <a:picLocks noChangeAspect="1" noChangeArrowheads="1"/>
          </p:cNvPicPr>
          <p:nvPr/>
        </p:nvPicPr>
        <p:blipFill>
          <a:blip r:embed="rId5" cstate="print"/>
          <a:srcRect/>
          <a:stretch>
            <a:fillRect/>
          </a:stretch>
        </p:blipFill>
        <p:spPr bwMode="auto">
          <a:xfrm>
            <a:off x="1981200" y="2667000"/>
            <a:ext cx="2667000" cy="2000250"/>
          </a:xfrm>
          <a:prstGeom prst="rect">
            <a:avLst/>
          </a:prstGeom>
          <a:noFill/>
          <a:ln w="9525">
            <a:noFill/>
            <a:miter lim="800000"/>
            <a:headEnd/>
            <a:tailEnd/>
          </a:ln>
        </p:spPr>
      </p:pic>
      <p:sp>
        <p:nvSpPr>
          <p:cNvPr id="72757" name="Rectangle 72"/>
          <p:cNvSpPr>
            <a:spLocks noChangeArrowheads="1"/>
          </p:cNvSpPr>
          <p:nvPr/>
        </p:nvSpPr>
        <p:spPr bwMode="auto">
          <a:xfrm>
            <a:off x="152400" y="4800600"/>
            <a:ext cx="8991600" cy="2057400"/>
          </a:xfrm>
          <a:prstGeom prst="rect">
            <a:avLst/>
          </a:prstGeom>
          <a:noFill/>
          <a:ln w="12700">
            <a:noFill/>
            <a:miter lim="800000"/>
            <a:headEnd/>
            <a:tailEnd/>
          </a:ln>
        </p:spPr>
        <p:txBody>
          <a:bodyPr lIns="90487" tIns="44450" rIns="90487" bIns="44450"/>
          <a:lstStyle/>
          <a:p>
            <a:pPr marL="177800" indent="-177800">
              <a:lnSpc>
                <a:spcPct val="120000"/>
              </a:lnSpc>
              <a:spcBef>
                <a:spcPct val="20000"/>
              </a:spcBef>
              <a:buClr>
                <a:schemeClr val="tx1"/>
              </a:buClr>
              <a:buSzPct val="65000"/>
              <a:buFontTx/>
              <a:buChar char="•"/>
            </a:pPr>
            <a:r>
              <a:rPr lang="en-US" sz="2000" i="0">
                <a:latin typeface="Verdana" pitchFamily="34" charset="0"/>
              </a:rPr>
              <a:t>Dense coverage with static nodes or with mobile nodes</a:t>
            </a:r>
          </a:p>
          <a:p>
            <a:pPr marL="177800" indent="-177800">
              <a:lnSpc>
                <a:spcPct val="120000"/>
              </a:lnSpc>
              <a:spcBef>
                <a:spcPct val="20000"/>
              </a:spcBef>
              <a:buClr>
                <a:schemeClr val="tx1"/>
              </a:buClr>
              <a:buSzPct val="65000"/>
              <a:buFontTx/>
              <a:buChar char="•"/>
            </a:pPr>
            <a:r>
              <a:rPr lang="en-US" sz="2000" i="0">
                <a:latin typeface="Verdana" pitchFamily="34" charset="0"/>
              </a:rPr>
              <a:t>Sparse coverage with mobile nodes</a:t>
            </a:r>
          </a:p>
          <a:p>
            <a:pPr marL="177800" indent="-177800">
              <a:lnSpc>
                <a:spcPct val="120000"/>
              </a:lnSpc>
              <a:spcBef>
                <a:spcPct val="20000"/>
              </a:spcBef>
              <a:buClr>
                <a:schemeClr val="tx1"/>
              </a:buClr>
              <a:buSzPct val="65000"/>
              <a:buFontTx/>
              <a:buChar char="•"/>
            </a:pPr>
            <a:r>
              <a:rPr lang="en-US" sz="2000" i="0">
                <a:latin typeface="Verdana" pitchFamily="34" charset="0"/>
              </a:rPr>
              <a:t>Hybrid models:</a:t>
            </a:r>
          </a:p>
          <a:p>
            <a:pPr marL="411163" lvl="1" indent="-119063">
              <a:lnSpc>
                <a:spcPct val="120000"/>
              </a:lnSpc>
              <a:spcBef>
                <a:spcPct val="20000"/>
              </a:spcBef>
              <a:buClr>
                <a:schemeClr val="tx1"/>
              </a:buClr>
              <a:buSzPct val="90000"/>
              <a:buFont typeface="Wingdings" pitchFamily="2" charset="2"/>
              <a:buChar char="§"/>
            </a:pPr>
            <a:r>
              <a:rPr lang="en-US" sz="1800" i="0">
                <a:latin typeface="Verdana" pitchFamily="34" charset="0"/>
              </a:rPr>
              <a:t> Static sensor nodes support the mobile node applications</a:t>
            </a:r>
          </a:p>
          <a:p>
            <a:pPr marL="411163" lvl="1" indent="-119063">
              <a:lnSpc>
                <a:spcPct val="120000"/>
              </a:lnSpc>
              <a:spcBef>
                <a:spcPct val="20000"/>
              </a:spcBef>
              <a:buClr>
                <a:schemeClr val="tx1"/>
              </a:buClr>
              <a:buSzPct val="90000"/>
              <a:buFont typeface="Wingdings" pitchFamily="2" charset="2"/>
              <a:buChar char="§"/>
            </a:pPr>
            <a:r>
              <a:rPr lang="en-US" sz="1800" i="0">
                <a:latin typeface="Verdana" pitchFamily="34" charset="0"/>
              </a:rPr>
              <a:t> Mobile nodes support communication for sparsely placed static clusters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PIR signal: Frequency</a:t>
            </a:r>
          </a:p>
        </p:txBody>
      </p:sp>
      <p:sp>
        <p:nvSpPr>
          <p:cNvPr id="16387" name="Text Box 3"/>
          <p:cNvSpPr txBox="1">
            <a:spLocks noChangeArrowheads="1"/>
          </p:cNvSpPr>
          <p:nvPr/>
        </p:nvSpPr>
        <p:spPr bwMode="auto">
          <a:xfrm>
            <a:off x="1431925" y="5400675"/>
            <a:ext cx="2070100" cy="457200"/>
          </a:xfrm>
          <a:prstGeom prst="rect">
            <a:avLst/>
          </a:prstGeom>
          <a:noFill/>
          <a:ln w="9525">
            <a:noFill/>
            <a:miter lim="800000"/>
            <a:headEnd/>
            <a:tailEnd/>
          </a:ln>
        </p:spPr>
        <p:txBody>
          <a:bodyPr wrap="none">
            <a:spAutoFit/>
          </a:bodyPr>
          <a:lstStyle/>
          <a:p>
            <a:r>
              <a:rPr lang="en-US" i="0"/>
              <a:t>Human at 10 m</a:t>
            </a:r>
          </a:p>
        </p:txBody>
      </p:sp>
      <p:sp>
        <p:nvSpPr>
          <p:cNvPr id="16388" name="Text Box 4"/>
          <p:cNvSpPr txBox="1">
            <a:spLocks noChangeArrowheads="1"/>
          </p:cNvSpPr>
          <p:nvPr/>
        </p:nvSpPr>
        <p:spPr bwMode="auto">
          <a:xfrm>
            <a:off x="6092825" y="5413375"/>
            <a:ext cx="1536700" cy="457200"/>
          </a:xfrm>
          <a:prstGeom prst="rect">
            <a:avLst/>
          </a:prstGeom>
          <a:noFill/>
          <a:ln w="9525">
            <a:noFill/>
            <a:miter lim="800000"/>
            <a:headEnd/>
            <a:tailEnd/>
          </a:ln>
        </p:spPr>
        <p:txBody>
          <a:bodyPr wrap="none">
            <a:spAutoFit/>
          </a:bodyPr>
          <a:lstStyle/>
          <a:p>
            <a:r>
              <a:rPr lang="en-US" i="0"/>
              <a:t>Car at 25m</a:t>
            </a:r>
          </a:p>
        </p:txBody>
      </p:sp>
      <p:pic>
        <p:nvPicPr>
          <p:cNvPr id="16389" name="Picture 5"/>
          <p:cNvPicPr>
            <a:picLocks noChangeAspect="1" noChangeArrowheads="1"/>
          </p:cNvPicPr>
          <p:nvPr/>
        </p:nvPicPr>
        <p:blipFill>
          <a:blip r:embed="rId3" cstate="print"/>
          <a:srcRect/>
          <a:stretch>
            <a:fillRect/>
          </a:stretch>
        </p:blipFill>
        <p:spPr bwMode="auto">
          <a:xfrm>
            <a:off x="287338" y="1828800"/>
            <a:ext cx="4570412" cy="3429000"/>
          </a:xfrm>
          <a:prstGeom prst="rect">
            <a:avLst/>
          </a:prstGeom>
          <a:noFill/>
          <a:ln w="9525">
            <a:noFill/>
            <a:miter lim="800000"/>
            <a:headEnd/>
            <a:tailEnd/>
          </a:ln>
        </p:spPr>
      </p:pic>
      <p:pic>
        <p:nvPicPr>
          <p:cNvPr id="16390" name="Picture 6"/>
          <p:cNvPicPr>
            <a:picLocks noChangeAspect="1" noChangeArrowheads="1"/>
          </p:cNvPicPr>
          <p:nvPr/>
        </p:nvPicPr>
        <p:blipFill>
          <a:blip r:embed="rId4" cstate="print"/>
          <a:srcRect/>
          <a:stretch>
            <a:fillRect/>
          </a:stretch>
        </p:blipFill>
        <p:spPr bwMode="auto">
          <a:xfrm>
            <a:off x="4406900" y="1854200"/>
            <a:ext cx="4570413" cy="3429000"/>
          </a:xfrm>
          <a:prstGeom prst="rect">
            <a:avLst/>
          </a:prstGeom>
          <a:noFill/>
          <a:ln w="9525">
            <a:noFill/>
            <a:miter lim="800000"/>
            <a:headEnd/>
            <a:tailEnd/>
          </a:ln>
        </p:spPr>
      </p:pic>
      <p:sp>
        <p:nvSpPr>
          <p:cNvPr id="16391" name="Rectangle 7"/>
          <p:cNvSpPr>
            <a:spLocks noChangeArrowheads="1"/>
          </p:cNvSpPr>
          <p:nvPr/>
        </p:nvSpPr>
        <p:spPr bwMode="auto">
          <a:xfrm>
            <a:off x="1143000" y="6172200"/>
            <a:ext cx="7677150" cy="457200"/>
          </a:xfrm>
          <a:prstGeom prst="rect">
            <a:avLst/>
          </a:prstGeom>
          <a:noFill/>
          <a:ln w="9525">
            <a:noFill/>
            <a:miter lim="800000"/>
            <a:headEnd/>
            <a:tailEnd/>
          </a:ln>
        </p:spPr>
        <p:txBody>
          <a:bodyPr wrap="none">
            <a:spAutoFit/>
          </a:bodyPr>
          <a:lstStyle/>
          <a:p>
            <a:r>
              <a:rPr lang="en-US" i="0"/>
              <a:t>Energy content for these two targets is in low frequency band</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455613" y="1384300"/>
            <a:ext cx="8232775" cy="0"/>
          </a:xfrm>
          <a:prstGeom prst="line">
            <a:avLst/>
          </a:prstGeom>
          <a:noFill/>
          <a:ln w="9525">
            <a:solidFill>
              <a:srgbClr val="9A9A9A"/>
            </a:solidFill>
            <a:round/>
            <a:headEnd/>
            <a:tailEnd/>
          </a:ln>
        </p:spPr>
        <p:txBody>
          <a:bodyPr/>
          <a:lstStyle/>
          <a:p>
            <a:endParaRPr lang="en-US"/>
          </a:p>
        </p:txBody>
      </p:sp>
      <p:sp>
        <p:nvSpPr>
          <p:cNvPr id="73731" name="Rectangle 3"/>
          <p:cNvSpPr>
            <a:spLocks noGrp="1" noChangeArrowheads="1"/>
          </p:cNvSpPr>
          <p:nvPr>
            <p:ph type="title"/>
          </p:nvPr>
        </p:nvSpPr>
        <p:spPr/>
        <p:txBody>
          <a:bodyPr rIns="35717"/>
          <a:lstStyle/>
          <a:p>
            <a:pPr eaLnBrk="1" hangingPunct="1"/>
            <a:r>
              <a:rPr lang="en-US" smtClean="0"/>
              <a:t>Validation via Testbeds</a:t>
            </a:r>
          </a:p>
        </p:txBody>
      </p:sp>
      <p:sp>
        <p:nvSpPr>
          <p:cNvPr id="73732" name="Rectangle 4"/>
          <p:cNvSpPr>
            <a:spLocks noGrp="1" noChangeArrowheads="1"/>
          </p:cNvSpPr>
          <p:nvPr>
            <p:ph type="body" idx="1"/>
          </p:nvPr>
        </p:nvSpPr>
        <p:spPr/>
        <p:txBody>
          <a:bodyPr rIns="35717"/>
          <a:lstStyle/>
          <a:p>
            <a:pPr marL="266700" indent="-266700" eaLnBrk="1" hangingPunct="1"/>
            <a:r>
              <a:rPr lang="en-US" smtClean="0"/>
              <a:t>Domain Testbeds:</a:t>
            </a:r>
          </a:p>
          <a:p>
            <a:pPr marL="1155700" lvl="2" indent="-266700" eaLnBrk="1" hangingPunct="1">
              <a:spcBef>
                <a:spcPts val="1000"/>
              </a:spcBef>
            </a:pPr>
            <a:r>
              <a:rPr lang="en-US" smtClean="0"/>
              <a:t>NIMS at James Reserve, Merced Basin and Wind River</a:t>
            </a:r>
          </a:p>
          <a:p>
            <a:pPr marL="1155700" lvl="2" indent="-266700" eaLnBrk="1" hangingPunct="1">
              <a:spcBef>
                <a:spcPts val="1000"/>
              </a:spcBef>
            </a:pPr>
            <a:r>
              <a:rPr lang="en-US" smtClean="0"/>
              <a:t>Sonoma Redwood Forest and Great Duck Island</a:t>
            </a:r>
          </a:p>
          <a:p>
            <a:pPr marL="1155700" lvl="2" indent="-266700" eaLnBrk="1" hangingPunct="1">
              <a:spcBef>
                <a:spcPts val="1000"/>
              </a:spcBef>
            </a:pPr>
            <a:r>
              <a:rPr lang="en-US" smtClean="0"/>
              <a:t>WISDEN testbed for structure health monitoring</a:t>
            </a:r>
          </a:p>
          <a:p>
            <a:pPr marL="266700" indent="-266700" eaLnBrk="1" hangingPunct="1">
              <a:spcBef>
                <a:spcPts val="1000"/>
              </a:spcBef>
            </a:pPr>
            <a:r>
              <a:rPr lang="en-US" smtClean="0"/>
              <a:t>Platform Testbeds:</a:t>
            </a:r>
          </a:p>
          <a:p>
            <a:pPr marL="1155700" lvl="2" indent="-266700" eaLnBrk="1" hangingPunct="1">
              <a:spcBef>
                <a:spcPts val="1000"/>
              </a:spcBef>
            </a:pPr>
            <a:r>
              <a:rPr lang="en-US" smtClean="0"/>
              <a:t>MoteLab (Harvard)</a:t>
            </a:r>
          </a:p>
          <a:p>
            <a:pPr marL="1155700" lvl="2" indent="-266700" eaLnBrk="1" hangingPunct="1">
              <a:spcBef>
                <a:spcPts val="1000"/>
              </a:spcBef>
            </a:pPr>
            <a:r>
              <a:rPr lang="en-US" smtClean="0"/>
              <a:t>MistLab (MIT)</a:t>
            </a:r>
          </a:p>
          <a:p>
            <a:pPr marL="1155700" lvl="2" indent="-266700" eaLnBrk="1" hangingPunct="1">
              <a:spcBef>
                <a:spcPts val="1000"/>
              </a:spcBef>
            </a:pPr>
            <a:r>
              <a:rPr lang="en-US" smtClean="0"/>
              <a:t>Gnomes (Rice)</a:t>
            </a:r>
          </a:p>
          <a:p>
            <a:pPr marL="266700" indent="-266700" eaLnBrk="1" hangingPunct="1">
              <a:spcBef>
                <a:spcPts val="1000"/>
              </a:spcBef>
            </a:pPr>
            <a:r>
              <a:rPr lang="en-US" smtClean="0"/>
              <a:t>Wireless Comm Testbeds:</a:t>
            </a:r>
          </a:p>
          <a:p>
            <a:pPr marL="1155700" lvl="2" indent="-266700" eaLnBrk="1" hangingPunct="1">
              <a:spcBef>
                <a:spcPts val="1000"/>
              </a:spcBef>
            </a:pPr>
            <a:r>
              <a:rPr lang="en-US" smtClean="0"/>
              <a:t>ORBIT, Roofnet (MIT)</a:t>
            </a:r>
          </a:p>
          <a:p>
            <a:pPr marL="266700" indent="-266700" eaLnBrk="1" hangingPunct="1">
              <a:spcBef>
                <a:spcPts val="1000"/>
              </a:spcBef>
            </a:pPr>
            <a:r>
              <a:rPr lang="en-US" smtClean="0"/>
              <a:t>Simulators: EmStar (UCLA)</a:t>
            </a:r>
          </a:p>
          <a:p>
            <a:pPr marL="266700" indent="-266700" eaLnBrk="1" hangingPunct="1">
              <a:spcBef>
                <a:spcPts val="1000"/>
              </a:spcBef>
            </a:pPr>
            <a:r>
              <a:rPr lang="en-US" smtClean="0"/>
              <a:t>End-to-end testing: Kansei (Ohio State)</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Line 2"/>
          <p:cNvSpPr>
            <a:spLocks noChangeShapeType="1"/>
          </p:cNvSpPr>
          <p:nvPr/>
        </p:nvSpPr>
        <p:spPr bwMode="auto">
          <a:xfrm>
            <a:off x="455613" y="1384300"/>
            <a:ext cx="8232775" cy="0"/>
          </a:xfrm>
          <a:prstGeom prst="line">
            <a:avLst/>
          </a:prstGeom>
          <a:noFill/>
          <a:ln w="9525">
            <a:solidFill>
              <a:srgbClr val="9A9A9A"/>
            </a:solidFill>
            <a:round/>
            <a:headEnd/>
            <a:tailEnd/>
          </a:ln>
        </p:spPr>
        <p:txBody>
          <a:bodyPr/>
          <a:lstStyle/>
          <a:p>
            <a:endParaRPr lang="en-US"/>
          </a:p>
        </p:txBody>
      </p:sp>
      <p:sp>
        <p:nvSpPr>
          <p:cNvPr id="74755" name="Rectangle 3"/>
          <p:cNvSpPr>
            <a:spLocks noGrp="1" noChangeArrowheads="1"/>
          </p:cNvSpPr>
          <p:nvPr>
            <p:ph type="title"/>
          </p:nvPr>
        </p:nvSpPr>
        <p:spPr/>
        <p:txBody>
          <a:bodyPr rIns="35717"/>
          <a:lstStyle/>
          <a:p>
            <a:pPr eaLnBrk="1" hangingPunct="1"/>
            <a:r>
              <a:rPr lang="en-US" smtClean="0"/>
              <a:t>Kansei</a:t>
            </a:r>
          </a:p>
        </p:txBody>
      </p:sp>
      <p:sp>
        <p:nvSpPr>
          <p:cNvPr id="74756" name="Rectangle 4"/>
          <p:cNvSpPr>
            <a:spLocks noGrp="1" noChangeArrowheads="1"/>
          </p:cNvSpPr>
          <p:nvPr>
            <p:ph type="body" idx="1"/>
          </p:nvPr>
        </p:nvSpPr>
        <p:spPr>
          <a:xfrm>
            <a:off x="401638" y="1490663"/>
            <a:ext cx="8742362" cy="4910137"/>
          </a:xfrm>
        </p:spPr>
        <p:txBody>
          <a:bodyPr rIns="35717"/>
          <a:lstStyle/>
          <a:p>
            <a:pPr marL="266700" indent="-266700" eaLnBrk="1" hangingPunct="1"/>
            <a:r>
              <a:rPr lang="en-US" smtClean="0"/>
              <a:t>Kansei Goals:</a:t>
            </a:r>
          </a:p>
          <a:p>
            <a:pPr marL="1155700" lvl="2" indent="-266700" eaLnBrk="1" hangingPunct="1">
              <a:spcBef>
                <a:spcPts val="1500"/>
              </a:spcBef>
            </a:pPr>
            <a:r>
              <a:rPr lang="en-US" smtClean="0"/>
              <a:t>Enable end-to-end testing of sensor network applications at scale</a:t>
            </a:r>
          </a:p>
          <a:p>
            <a:pPr marL="1155700" lvl="2" indent="-266700" eaLnBrk="1" hangingPunct="1">
              <a:spcBef>
                <a:spcPts val="1500"/>
              </a:spcBef>
            </a:pPr>
            <a:r>
              <a:rPr lang="en-US" smtClean="0"/>
              <a:t>Advance “testbed-science” by developing and validating methods for scaling, high fidelity sensor signal generation, multi-tier application management, health monitoring and hybrid simulation</a:t>
            </a:r>
          </a:p>
          <a:p>
            <a:pPr marL="266700" indent="-266700" eaLnBrk="1" hangingPunct="1">
              <a:spcBef>
                <a:spcPts val="1500"/>
              </a:spcBef>
            </a:pPr>
            <a:r>
              <a:rPr lang="en-US" smtClean="0"/>
              <a:t>Kansei Principle of Operation:</a:t>
            </a:r>
          </a:p>
          <a:p>
            <a:pPr marL="1155700" lvl="2" indent="-266700" eaLnBrk="1" hangingPunct="1">
              <a:spcBef>
                <a:spcPts val="1500"/>
              </a:spcBef>
            </a:pPr>
            <a:r>
              <a:rPr lang="en-US" smtClean="0"/>
              <a:t>Experiment with domain arrays large enough to capture sensing / radio phenomena at the required resolution for high fidelity scaling </a:t>
            </a:r>
          </a:p>
          <a:p>
            <a:pPr marL="1155700" lvl="2" indent="-266700" eaLnBrk="1" hangingPunct="1">
              <a:spcBef>
                <a:spcPts val="1500"/>
              </a:spcBef>
            </a:pPr>
            <a:r>
              <a:rPr lang="en-US" smtClean="0"/>
              <a:t>Test applications at the generic platform array with the captured model of the application environment </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i="1" smtClean="0"/>
              <a:t>Kansei</a:t>
            </a:r>
            <a:r>
              <a:rPr lang="en-US" smtClean="0"/>
              <a:t> Today: Multiple WSN Fabrics</a:t>
            </a:r>
          </a:p>
        </p:txBody>
      </p:sp>
      <p:pic>
        <p:nvPicPr>
          <p:cNvPr id="75779" name="Picture 1" descr="Kansei%20IV"/>
          <p:cNvPicPr>
            <a:picLocks noChangeAspect="1" noChangeArrowheads="1"/>
          </p:cNvPicPr>
          <p:nvPr/>
        </p:nvPicPr>
        <p:blipFill>
          <a:blip r:embed="rId3" cstate="print">
            <a:lum bright="18000"/>
          </a:blip>
          <a:srcRect t="35612" r="17766"/>
          <a:stretch>
            <a:fillRect/>
          </a:stretch>
        </p:blipFill>
        <p:spPr bwMode="auto">
          <a:xfrm>
            <a:off x="182563" y="3325813"/>
            <a:ext cx="2120900" cy="1193800"/>
          </a:xfrm>
          <a:prstGeom prst="rect">
            <a:avLst/>
          </a:prstGeom>
          <a:noFill/>
          <a:ln w="9525">
            <a:noFill/>
            <a:miter lim="800000"/>
            <a:headEnd/>
            <a:tailEnd/>
          </a:ln>
        </p:spPr>
      </p:pic>
      <p:grpSp>
        <p:nvGrpSpPr>
          <p:cNvPr id="75780" name="Group 118"/>
          <p:cNvGrpSpPr>
            <a:grpSpLocks/>
          </p:cNvGrpSpPr>
          <p:nvPr/>
        </p:nvGrpSpPr>
        <p:grpSpPr bwMode="auto">
          <a:xfrm>
            <a:off x="7037388" y="2863850"/>
            <a:ext cx="1704975" cy="1166813"/>
            <a:chOff x="7056" y="7392"/>
            <a:chExt cx="4114" cy="3120"/>
          </a:xfrm>
        </p:grpSpPr>
        <p:pic>
          <p:nvPicPr>
            <p:cNvPr id="75801" name="Picture 116" descr="DSC00527"/>
            <p:cNvPicPr>
              <a:picLocks noChangeAspect="1" noChangeArrowheads="1"/>
            </p:cNvPicPr>
            <p:nvPr/>
          </p:nvPicPr>
          <p:blipFill>
            <a:blip r:embed="rId4" cstate="print"/>
            <a:srcRect l="20952" t="7619" r="19048" b="9842"/>
            <a:stretch>
              <a:fillRect/>
            </a:stretch>
          </p:blipFill>
          <p:spPr bwMode="auto">
            <a:xfrm>
              <a:off x="7056" y="7392"/>
              <a:ext cx="3024" cy="3120"/>
            </a:xfrm>
            <a:prstGeom prst="rect">
              <a:avLst/>
            </a:prstGeom>
            <a:noFill/>
            <a:ln w="9525">
              <a:noFill/>
              <a:miter lim="800000"/>
              <a:headEnd/>
              <a:tailEnd/>
            </a:ln>
          </p:spPr>
        </p:pic>
        <p:pic>
          <p:nvPicPr>
            <p:cNvPr id="75802" name="Picture 117" descr="DSC00529"/>
            <p:cNvPicPr>
              <a:picLocks noChangeAspect="1" noChangeArrowheads="1"/>
            </p:cNvPicPr>
            <p:nvPr/>
          </p:nvPicPr>
          <p:blipFill>
            <a:blip r:embed="rId5" cstate="print"/>
            <a:srcRect l="31232" t="9009" r="33934" b="16216"/>
            <a:stretch>
              <a:fillRect/>
            </a:stretch>
          </p:blipFill>
          <p:spPr bwMode="auto">
            <a:xfrm>
              <a:off x="10080" y="7392"/>
              <a:ext cx="1090" cy="3120"/>
            </a:xfrm>
            <a:prstGeom prst="rect">
              <a:avLst/>
            </a:prstGeom>
            <a:noFill/>
            <a:ln w="9525">
              <a:noFill/>
              <a:miter lim="800000"/>
              <a:headEnd/>
              <a:tailEnd/>
            </a:ln>
          </p:spPr>
        </p:pic>
      </p:grpSp>
      <p:sp>
        <p:nvSpPr>
          <p:cNvPr id="75781" name="Rectangle 121"/>
          <p:cNvSpPr>
            <a:spLocks noChangeArrowheads="1"/>
          </p:cNvSpPr>
          <p:nvPr/>
        </p:nvSpPr>
        <p:spPr bwMode="auto">
          <a:xfrm>
            <a:off x="6862763" y="2336800"/>
            <a:ext cx="2309812" cy="228600"/>
          </a:xfrm>
          <a:prstGeom prst="rect">
            <a:avLst/>
          </a:prstGeom>
          <a:noFill/>
          <a:ln w="9525">
            <a:noFill/>
            <a:round/>
            <a:headEnd/>
            <a:tailEnd/>
          </a:ln>
        </p:spPr>
        <p:txBody>
          <a:bodyPr lIns="0" tIns="0" rIns="0" bIns="0">
            <a:spAutoFit/>
          </a:bodyPr>
          <a:lstStyle/>
          <a:p>
            <a:pPr marL="457200" indent="-457200" defTabSz="457200">
              <a:buClr>
                <a:srgbClr val="000000"/>
              </a:buClr>
              <a:buSzPct val="100000"/>
              <a:buFont typeface="Times New Roman" pitchFamily="18" charset="0"/>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endParaRPr lang="en-US" sz="1500">
              <a:solidFill>
                <a:srgbClr val="000000"/>
              </a:solidFill>
              <a:ea typeface="MS Gothic" pitchFamily="49" charset="-128"/>
            </a:endParaRPr>
          </a:p>
        </p:txBody>
      </p:sp>
      <p:grpSp>
        <p:nvGrpSpPr>
          <p:cNvPr id="75782" name="Group 151"/>
          <p:cNvGrpSpPr>
            <a:grpSpLocks/>
          </p:cNvGrpSpPr>
          <p:nvPr/>
        </p:nvGrpSpPr>
        <p:grpSpPr bwMode="auto">
          <a:xfrm>
            <a:off x="290513" y="4594225"/>
            <a:ext cx="2051050" cy="1281113"/>
            <a:chOff x="4704" y="4464"/>
            <a:chExt cx="2832" cy="1680"/>
          </a:xfrm>
        </p:grpSpPr>
        <p:pic>
          <p:nvPicPr>
            <p:cNvPr id="75799" name="Picture 2" descr="KanseiNodeLabeledv2"/>
            <p:cNvPicPr>
              <a:picLocks noChangeAspect="1" noChangeArrowheads="1"/>
            </p:cNvPicPr>
            <p:nvPr/>
          </p:nvPicPr>
          <p:blipFill>
            <a:blip r:embed="rId6" cstate="print"/>
            <a:srcRect/>
            <a:stretch>
              <a:fillRect/>
            </a:stretch>
          </p:blipFill>
          <p:spPr bwMode="auto">
            <a:xfrm>
              <a:off x="4750" y="4507"/>
              <a:ext cx="2666" cy="1566"/>
            </a:xfrm>
            <a:prstGeom prst="rect">
              <a:avLst/>
            </a:prstGeom>
            <a:noFill/>
            <a:ln w="9525">
              <a:noFill/>
              <a:miter lim="800000"/>
              <a:headEnd/>
              <a:tailEnd/>
            </a:ln>
          </p:spPr>
        </p:pic>
        <p:sp>
          <p:nvSpPr>
            <p:cNvPr id="75800" name="AutoShape 145"/>
            <p:cNvSpPr>
              <a:spLocks noChangeArrowheads="1"/>
            </p:cNvSpPr>
            <p:nvPr/>
          </p:nvSpPr>
          <p:spPr bwMode="auto">
            <a:xfrm>
              <a:off x="4704" y="4464"/>
              <a:ext cx="2832" cy="1680"/>
            </a:xfrm>
            <a:prstGeom prst="wedgeRectCallout">
              <a:avLst>
                <a:gd name="adj1" fmla="val 30926"/>
                <a:gd name="adj2" fmla="val -80852"/>
              </a:avLst>
            </a:prstGeom>
            <a:noFill/>
            <a:ln w="9525">
              <a:solidFill>
                <a:schemeClr val="tx1"/>
              </a:solidFill>
              <a:miter lim="800000"/>
              <a:headEnd/>
              <a:tailEnd/>
            </a:ln>
          </p:spPr>
          <p:txBody>
            <a:bodyPr/>
            <a:lstStyle/>
            <a:p>
              <a:pPr>
                <a:buClr>
                  <a:srgbClr val="000000"/>
                </a:buClr>
                <a:buSzPct val="100000"/>
                <a:buFont typeface="Times New Roman" pitchFamily="18" charset="0"/>
                <a:buNone/>
              </a:pPr>
              <a:endParaRPr lang="en-US">
                <a:solidFill>
                  <a:schemeClr val="bg1"/>
                </a:solidFill>
                <a:ea typeface="MS Gothic" pitchFamily="49" charset="-128"/>
              </a:endParaRPr>
            </a:p>
          </p:txBody>
        </p:sp>
      </p:grpSp>
      <p:pic>
        <p:nvPicPr>
          <p:cNvPr id="75783" name="Picture 154" descr="IMG_1116"/>
          <p:cNvPicPr>
            <a:picLocks noChangeAspect="1" noChangeArrowheads="1"/>
          </p:cNvPicPr>
          <p:nvPr/>
        </p:nvPicPr>
        <p:blipFill>
          <a:blip r:embed="rId7" cstate="print"/>
          <a:srcRect/>
          <a:stretch>
            <a:fillRect/>
          </a:stretch>
        </p:blipFill>
        <p:spPr bwMode="auto">
          <a:xfrm>
            <a:off x="6921500" y="4308475"/>
            <a:ext cx="1973263" cy="1377950"/>
          </a:xfrm>
          <a:prstGeom prst="rect">
            <a:avLst/>
          </a:prstGeom>
          <a:noFill/>
          <a:ln w="9525">
            <a:noFill/>
            <a:miter lim="800000"/>
            <a:headEnd/>
            <a:tailEnd/>
          </a:ln>
        </p:spPr>
      </p:pic>
      <p:sp>
        <p:nvSpPr>
          <p:cNvPr id="75784" name="Text Box 100"/>
          <p:cNvSpPr txBox="1">
            <a:spLocks noChangeArrowheads="1"/>
          </p:cNvSpPr>
          <p:nvPr/>
        </p:nvSpPr>
        <p:spPr bwMode="auto">
          <a:xfrm>
            <a:off x="2760663" y="4138613"/>
            <a:ext cx="2794000" cy="1971675"/>
          </a:xfrm>
          <a:prstGeom prst="rect">
            <a:avLst/>
          </a:prstGeom>
          <a:noFill/>
          <a:ln w="9525" algn="ctr">
            <a:noFill/>
            <a:miter lim="800000"/>
            <a:headEnd/>
            <a:tailEnd/>
          </a:ln>
        </p:spPr>
        <p:txBody>
          <a:bodyPr lIns="313502" tIns="156751" rIns="313502" bIns="156751">
            <a:spAutoFit/>
          </a:bodyPr>
          <a:lstStyle/>
          <a:p>
            <a:pPr defTabSz="3135313">
              <a:spcBef>
                <a:spcPct val="20000"/>
              </a:spcBef>
            </a:pPr>
            <a:r>
              <a:rPr lang="en-US" sz="1500">
                <a:solidFill>
                  <a:srgbClr val="000000"/>
                </a:solidFill>
                <a:ea typeface="MS Gothic" pitchFamily="49" charset="-128"/>
              </a:rPr>
              <a:t>Dreese Sensor Array</a:t>
            </a:r>
          </a:p>
          <a:p>
            <a:pPr defTabSz="3135313">
              <a:spcBef>
                <a:spcPct val="20000"/>
              </a:spcBef>
            </a:pPr>
            <a:r>
              <a:rPr lang="en-US" sz="1300">
                <a:ea typeface="MS Gothic" pitchFamily="49" charset="-128"/>
              </a:rPr>
              <a:t>      Occupancy</a:t>
            </a:r>
          </a:p>
          <a:p>
            <a:pPr defTabSz="3135313">
              <a:spcBef>
                <a:spcPct val="20000"/>
              </a:spcBef>
            </a:pPr>
            <a:r>
              <a:rPr lang="en-US" sz="1300">
                <a:ea typeface="MS Gothic" pitchFamily="49" charset="-128"/>
              </a:rPr>
              <a:t>      Elevator</a:t>
            </a:r>
          </a:p>
          <a:p>
            <a:pPr defTabSz="3135313">
              <a:spcBef>
                <a:spcPct val="20000"/>
              </a:spcBef>
            </a:pPr>
            <a:r>
              <a:rPr lang="en-US" sz="1300">
                <a:ea typeface="MS Gothic" pitchFamily="49" charset="-128"/>
              </a:rPr>
              <a:t>      Temperature</a:t>
            </a:r>
          </a:p>
          <a:p>
            <a:pPr defTabSz="3135313">
              <a:spcBef>
                <a:spcPct val="20000"/>
              </a:spcBef>
            </a:pPr>
            <a:r>
              <a:rPr lang="en-US" sz="1300">
                <a:ea typeface="MS Gothic" pitchFamily="49" charset="-128"/>
              </a:rPr>
              <a:t>      Anchor Nodes</a:t>
            </a:r>
          </a:p>
          <a:p>
            <a:pPr defTabSz="3135313">
              <a:spcBef>
                <a:spcPct val="20000"/>
              </a:spcBef>
            </a:pPr>
            <a:r>
              <a:rPr lang="en-US" sz="1300">
                <a:ea typeface="MS Gothic" pitchFamily="49" charset="-128"/>
              </a:rPr>
              <a:t>    </a:t>
            </a:r>
          </a:p>
          <a:p>
            <a:pPr defTabSz="3135313">
              <a:spcBef>
                <a:spcPct val="20000"/>
              </a:spcBef>
            </a:pPr>
            <a:endParaRPr lang="en-US" sz="1300">
              <a:ea typeface="MS Gothic" pitchFamily="49" charset="-128"/>
            </a:endParaRPr>
          </a:p>
        </p:txBody>
      </p:sp>
      <p:sp>
        <p:nvSpPr>
          <p:cNvPr id="75785" name="Oval 102"/>
          <p:cNvSpPr>
            <a:spLocks noChangeArrowheads="1"/>
          </p:cNvSpPr>
          <p:nvPr/>
        </p:nvSpPr>
        <p:spPr bwMode="auto">
          <a:xfrm flipV="1">
            <a:off x="3124200" y="4637088"/>
            <a:ext cx="58738" cy="52387"/>
          </a:xfrm>
          <a:prstGeom prst="ellipse">
            <a:avLst/>
          </a:prstGeom>
          <a:solidFill>
            <a:srgbClr val="FF0000"/>
          </a:solidFill>
          <a:ln w="19050" algn="ctr">
            <a:solidFill>
              <a:srgbClr val="FF0000"/>
            </a:solidFill>
            <a:round/>
            <a:headEnd/>
            <a:tailEnd/>
          </a:ln>
        </p:spPr>
        <p:txBody>
          <a:bodyPr rot="10800000" wrap="none" lIns="313502" tIns="156751" rIns="313502" bIns="156751" anchor="ctr"/>
          <a:lstStyle/>
          <a:p>
            <a:pPr>
              <a:buClr>
                <a:srgbClr val="000000"/>
              </a:buClr>
              <a:buSzPct val="100000"/>
              <a:buFont typeface="Times New Roman" pitchFamily="18" charset="0"/>
              <a:buNone/>
            </a:pPr>
            <a:endParaRPr lang="en-US">
              <a:solidFill>
                <a:schemeClr val="bg1"/>
              </a:solidFill>
              <a:ea typeface="MS Gothic" pitchFamily="49" charset="-128"/>
            </a:endParaRPr>
          </a:p>
        </p:txBody>
      </p:sp>
      <p:sp>
        <p:nvSpPr>
          <p:cNvPr id="75786" name="Oval 103"/>
          <p:cNvSpPr>
            <a:spLocks noChangeArrowheads="1"/>
          </p:cNvSpPr>
          <p:nvPr/>
        </p:nvSpPr>
        <p:spPr bwMode="auto">
          <a:xfrm flipV="1">
            <a:off x="3124200" y="5346700"/>
            <a:ext cx="58738" cy="50800"/>
          </a:xfrm>
          <a:prstGeom prst="ellipse">
            <a:avLst/>
          </a:prstGeom>
          <a:solidFill>
            <a:schemeClr val="hlink"/>
          </a:solidFill>
          <a:ln w="19050" algn="ctr">
            <a:solidFill>
              <a:srgbClr val="0000FF"/>
            </a:solidFill>
            <a:round/>
            <a:headEnd/>
            <a:tailEnd/>
          </a:ln>
        </p:spPr>
        <p:txBody>
          <a:bodyPr rot="10800000" wrap="none" lIns="313502" tIns="156751" rIns="313502" bIns="156751" anchor="ctr"/>
          <a:lstStyle/>
          <a:p>
            <a:pPr>
              <a:buClr>
                <a:srgbClr val="000000"/>
              </a:buClr>
              <a:buSzPct val="100000"/>
              <a:buFont typeface="Times New Roman" pitchFamily="18" charset="0"/>
              <a:buNone/>
            </a:pPr>
            <a:endParaRPr lang="en-US">
              <a:solidFill>
                <a:schemeClr val="bg1"/>
              </a:solidFill>
              <a:ea typeface="MS Gothic" pitchFamily="49" charset="-128"/>
            </a:endParaRPr>
          </a:p>
        </p:txBody>
      </p:sp>
      <p:pic>
        <p:nvPicPr>
          <p:cNvPr id="75787" name="Picture 3"/>
          <p:cNvPicPr>
            <a:picLocks noChangeAspect="1" noChangeArrowheads="1"/>
          </p:cNvPicPr>
          <p:nvPr/>
        </p:nvPicPr>
        <p:blipFill>
          <a:blip r:embed="rId8" cstate="print"/>
          <a:srcRect/>
          <a:stretch>
            <a:fillRect/>
          </a:stretch>
        </p:blipFill>
        <p:spPr bwMode="auto">
          <a:xfrm>
            <a:off x="3725863" y="2112963"/>
            <a:ext cx="2154237" cy="2087562"/>
          </a:xfrm>
          <a:prstGeom prst="rect">
            <a:avLst/>
          </a:prstGeom>
          <a:noFill/>
          <a:ln w="9525">
            <a:noFill/>
            <a:miter lim="800000"/>
            <a:headEnd/>
            <a:tailEnd/>
          </a:ln>
        </p:spPr>
      </p:pic>
      <p:sp>
        <p:nvSpPr>
          <p:cNvPr id="75788" name="Flowchart: Alternate Process 84"/>
          <p:cNvSpPr>
            <a:spLocks noChangeArrowheads="1"/>
          </p:cNvSpPr>
          <p:nvPr/>
        </p:nvSpPr>
        <p:spPr bwMode="auto">
          <a:xfrm>
            <a:off x="6716713" y="2112963"/>
            <a:ext cx="2382837" cy="3722687"/>
          </a:xfrm>
          <a:prstGeom prst="flowChartAlternateProcess">
            <a:avLst/>
          </a:prstGeom>
          <a:noFill/>
          <a:ln w="25400" algn="ctr">
            <a:solidFill>
              <a:schemeClr val="tx1"/>
            </a:solidFill>
            <a:round/>
            <a:headEnd/>
            <a:tailEnd/>
          </a:ln>
        </p:spPr>
        <p:txBody>
          <a:bodyPr/>
          <a:lstStyle/>
          <a:p>
            <a:pPr>
              <a:buClr>
                <a:srgbClr val="000000"/>
              </a:buClr>
              <a:buSzPct val="100000"/>
              <a:buFont typeface="Times New Roman" pitchFamily="18" charset="0"/>
              <a:buNone/>
            </a:pPr>
            <a:endParaRPr lang="en-US">
              <a:solidFill>
                <a:schemeClr val="bg1"/>
              </a:solidFill>
              <a:ea typeface="MS Gothic" pitchFamily="49" charset="-128"/>
            </a:endParaRPr>
          </a:p>
        </p:txBody>
      </p:sp>
      <p:cxnSp>
        <p:nvCxnSpPr>
          <p:cNvPr id="75789" name="Straight Connector 86"/>
          <p:cNvCxnSpPr>
            <a:cxnSpLocks noChangeShapeType="1"/>
          </p:cNvCxnSpPr>
          <p:nvPr/>
        </p:nvCxnSpPr>
        <p:spPr bwMode="auto">
          <a:xfrm>
            <a:off x="5410200" y="2613025"/>
            <a:ext cx="1306513" cy="1588"/>
          </a:xfrm>
          <a:prstGeom prst="line">
            <a:avLst/>
          </a:prstGeom>
          <a:noFill/>
          <a:ln w="25400" algn="ctr">
            <a:solidFill>
              <a:schemeClr val="tx1"/>
            </a:solidFill>
            <a:prstDash val="sysDash"/>
            <a:round/>
            <a:headEnd/>
            <a:tailEnd/>
          </a:ln>
        </p:spPr>
      </p:cxnSp>
      <p:sp>
        <p:nvSpPr>
          <p:cNvPr id="75790" name="Flowchart: Alternate Process 88"/>
          <p:cNvSpPr>
            <a:spLocks noChangeArrowheads="1"/>
          </p:cNvSpPr>
          <p:nvPr/>
        </p:nvSpPr>
        <p:spPr bwMode="auto">
          <a:xfrm>
            <a:off x="2941638" y="4224338"/>
            <a:ext cx="3689350" cy="1666875"/>
          </a:xfrm>
          <a:prstGeom prst="flowChartAlternateProcess">
            <a:avLst/>
          </a:prstGeom>
          <a:noFill/>
          <a:ln w="25400" algn="ctr">
            <a:solidFill>
              <a:schemeClr val="tx1"/>
            </a:solidFill>
            <a:round/>
            <a:headEnd/>
            <a:tailEnd/>
          </a:ln>
        </p:spPr>
        <p:txBody>
          <a:bodyPr/>
          <a:lstStyle/>
          <a:p>
            <a:pPr>
              <a:buClr>
                <a:srgbClr val="000000"/>
              </a:buClr>
              <a:buSzPct val="100000"/>
              <a:buFont typeface="Times New Roman" pitchFamily="18" charset="0"/>
              <a:buNone/>
            </a:pPr>
            <a:endParaRPr lang="en-US">
              <a:solidFill>
                <a:schemeClr val="bg1"/>
              </a:solidFill>
              <a:ea typeface="MS Gothic" pitchFamily="49" charset="-128"/>
            </a:endParaRPr>
          </a:p>
        </p:txBody>
      </p:sp>
      <p:cxnSp>
        <p:nvCxnSpPr>
          <p:cNvPr id="75791" name="Straight Connector 89"/>
          <p:cNvCxnSpPr>
            <a:cxnSpLocks noChangeShapeType="1"/>
          </p:cNvCxnSpPr>
          <p:nvPr/>
        </p:nvCxnSpPr>
        <p:spPr bwMode="auto">
          <a:xfrm rot="16200000" flipH="1">
            <a:off x="5431632" y="3899694"/>
            <a:ext cx="334962" cy="317500"/>
          </a:xfrm>
          <a:prstGeom prst="line">
            <a:avLst/>
          </a:prstGeom>
          <a:noFill/>
          <a:ln w="25400" algn="ctr">
            <a:solidFill>
              <a:schemeClr val="tx1"/>
            </a:solidFill>
            <a:prstDash val="sysDash"/>
            <a:round/>
            <a:headEnd/>
            <a:tailEnd/>
          </a:ln>
        </p:spPr>
      </p:cxnSp>
      <p:sp>
        <p:nvSpPr>
          <p:cNvPr id="75792" name="Flowchart: Alternate Process 93"/>
          <p:cNvSpPr>
            <a:spLocks noChangeArrowheads="1"/>
          </p:cNvSpPr>
          <p:nvPr/>
        </p:nvSpPr>
        <p:spPr bwMode="auto">
          <a:xfrm>
            <a:off x="38100" y="2085975"/>
            <a:ext cx="2787650" cy="3832225"/>
          </a:xfrm>
          <a:prstGeom prst="flowChartAlternateProcess">
            <a:avLst/>
          </a:prstGeom>
          <a:noFill/>
          <a:ln w="25400" algn="ctr">
            <a:solidFill>
              <a:schemeClr val="tx1"/>
            </a:solidFill>
            <a:round/>
            <a:headEnd/>
            <a:tailEnd/>
          </a:ln>
        </p:spPr>
        <p:txBody>
          <a:bodyPr/>
          <a:lstStyle/>
          <a:p>
            <a:pPr>
              <a:buClr>
                <a:srgbClr val="000000"/>
              </a:buClr>
              <a:buSzPct val="100000"/>
              <a:buFont typeface="Times New Roman" pitchFamily="18" charset="0"/>
              <a:buNone/>
            </a:pPr>
            <a:endParaRPr lang="en-US">
              <a:solidFill>
                <a:schemeClr val="bg1"/>
              </a:solidFill>
              <a:ea typeface="MS Gothic" pitchFamily="49" charset="-128"/>
            </a:endParaRPr>
          </a:p>
        </p:txBody>
      </p:sp>
      <p:cxnSp>
        <p:nvCxnSpPr>
          <p:cNvPr id="75793" name="Straight Connector 95"/>
          <p:cNvCxnSpPr>
            <a:cxnSpLocks noChangeShapeType="1"/>
          </p:cNvCxnSpPr>
          <p:nvPr/>
        </p:nvCxnSpPr>
        <p:spPr bwMode="auto">
          <a:xfrm>
            <a:off x="2854325" y="3141663"/>
            <a:ext cx="987425" cy="0"/>
          </a:xfrm>
          <a:prstGeom prst="line">
            <a:avLst/>
          </a:prstGeom>
          <a:noFill/>
          <a:ln w="25400" algn="ctr">
            <a:solidFill>
              <a:schemeClr val="tx1"/>
            </a:solidFill>
            <a:prstDash val="sysDash"/>
            <a:round/>
            <a:headEnd/>
            <a:tailEnd/>
          </a:ln>
        </p:spPr>
      </p:cxnSp>
      <p:sp>
        <p:nvSpPr>
          <p:cNvPr id="75794" name="Oval 102"/>
          <p:cNvSpPr>
            <a:spLocks noChangeArrowheads="1"/>
          </p:cNvSpPr>
          <p:nvPr/>
        </p:nvSpPr>
        <p:spPr bwMode="auto">
          <a:xfrm flipV="1">
            <a:off x="3124200" y="5141913"/>
            <a:ext cx="58738" cy="50800"/>
          </a:xfrm>
          <a:prstGeom prst="ellipse">
            <a:avLst/>
          </a:prstGeom>
          <a:solidFill>
            <a:srgbClr val="00B050"/>
          </a:solidFill>
          <a:ln w="19050" algn="ctr">
            <a:solidFill>
              <a:srgbClr val="00B050"/>
            </a:solidFill>
            <a:round/>
            <a:headEnd/>
            <a:tailEnd/>
          </a:ln>
        </p:spPr>
        <p:txBody>
          <a:bodyPr rot="10800000" wrap="none" lIns="313502" tIns="156751" rIns="313502" bIns="156751" anchor="ctr"/>
          <a:lstStyle/>
          <a:p>
            <a:pPr>
              <a:buClr>
                <a:srgbClr val="000000"/>
              </a:buClr>
              <a:buSzPct val="100000"/>
              <a:buFont typeface="Times New Roman" pitchFamily="18" charset="0"/>
              <a:buNone/>
            </a:pPr>
            <a:endParaRPr lang="en-US">
              <a:solidFill>
                <a:schemeClr val="bg1"/>
              </a:solidFill>
              <a:ea typeface="MS Gothic" pitchFamily="49" charset="-128"/>
            </a:endParaRPr>
          </a:p>
        </p:txBody>
      </p:sp>
      <p:pic>
        <p:nvPicPr>
          <p:cNvPr id="75795" name="Picture 2" descr="D:\我的文档\学习文件\888\GENI\GEC3\DreeseSensorArray.bmp"/>
          <p:cNvPicPr>
            <a:picLocks noChangeAspect="1" noChangeArrowheads="1"/>
          </p:cNvPicPr>
          <p:nvPr/>
        </p:nvPicPr>
        <p:blipFill>
          <a:blip r:embed="rId9" cstate="print"/>
          <a:srcRect/>
          <a:stretch>
            <a:fillRect/>
          </a:stretch>
        </p:blipFill>
        <p:spPr bwMode="auto">
          <a:xfrm>
            <a:off x="5110163" y="4275138"/>
            <a:ext cx="1087437" cy="1479550"/>
          </a:xfrm>
          <a:prstGeom prst="rect">
            <a:avLst/>
          </a:prstGeom>
          <a:noFill/>
          <a:ln w="9525">
            <a:noFill/>
            <a:miter lim="800000"/>
            <a:headEnd/>
            <a:tailEnd/>
          </a:ln>
        </p:spPr>
      </p:pic>
      <p:sp>
        <p:nvSpPr>
          <p:cNvPr id="75796" name="Oval 102"/>
          <p:cNvSpPr>
            <a:spLocks noChangeArrowheads="1"/>
          </p:cNvSpPr>
          <p:nvPr/>
        </p:nvSpPr>
        <p:spPr bwMode="auto">
          <a:xfrm flipV="1">
            <a:off x="3124200" y="4879975"/>
            <a:ext cx="58738" cy="52388"/>
          </a:xfrm>
          <a:prstGeom prst="ellipse">
            <a:avLst/>
          </a:prstGeom>
          <a:solidFill>
            <a:srgbClr val="FFFF00"/>
          </a:solidFill>
          <a:ln w="19050" algn="ctr">
            <a:solidFill>
              <a:srgbClr val="FFFF00"/>
            </a:solidFill>
            <a:round/>
            <a:headEnd/>
            <a:tailEnd/>
          </a:ln>
        </p:spPr>
        <p:txBody>
          <a:bodyPr rot="10800000" wrap="none" lIns="313502" tIns="156751" rIns="313502" bIns="156751" anchor="ctr"/>
          <a:lstStyle/>
          <a:p>
            <a:pPr>
              <a:buClr>
                <a:srgbClr val="000000"/>
              </a:buClr>
              <a:buSzPct val="100000"/>
              <a:buFont typeface="Times New Roman" pitchFamily="18" charset="0"/>
              <a:buNone/>
            </a:pPr>
            <a:endParaRPr lang="en-US">
              <a:solidFill>
                <a:schemeClr val="bg1"/>
              </a:solidFill>
              <a:ea typeface="MS Gothic" pitchFamily="49" charset="-128"/>
            </a:endParaRPr>
          </a:p>
        </p:txBody>
      </p:sp>
      <p:sp>
        <p:nvSpPr>
          <p:cNvPr id="75797" name="Rectangle 56"/>
          <p:cNvSpPr>
            <a:spLocks noChangeArrowheads="1"/>
          </p:cNvSpPr>
          <p:nvPr/>
        </p:nvSpPr>
        <p:spPr bwMode="auto">
          <a:xfrm>
            <a:off x="6853238" y="2266950"/>
            <a:ext cx="2119312" cy="320675"/>
          </a:xfrm>
          <a:prstGeom prst="rect">
            <a:avLst/>
          </a:prstGeom>
          <a:noFill/>
          <a:ln w="9525">
            <a:noFill/>
            <a:miter lim="800000"/>
            <a:headEnd/>
            <a:tailEnd/>
          </a:ln>
        </p:spPr>
        <p:txBody>
          <a:bodyPr>
            <a:spAutoFit/>
          </a:bodyPr>
          <a:lstStyle/>
          <a:p>
            <a:pPr algn="ctr"/>
            <a:r>
              <a:rPr lang="en-US" sz="1500">
                <a:solidFill>
                  <a:srgbClr val="000000"/>
                </a:solidFill>
                <a:ea typeface="MS Gothic" pitchFamily="49" charset="-128"/>
              </a:rPr>
              <a:t>PeopleNet</a:t>
            </a:r>
            <a:endParaRPr lang="en-US" sz="1500">
              <a:solidFill>
                <a:schemeClr val="bg1"/>
              </a:solidFill>
              <a:ea typeface="MS Gothic" pitchFamily="49" charset="-128"/>
            </a:endParaRPr>
          </a:p>
        </p:txBody>
      </p:sp>
      <p:sp>
        <p:nvSpPr>
          <p:cNvPr id="75798" name="Rectangle 56"/>
          <p:cNvSpPr>
            <a:spLocks noChangeArrowheads="1"/>
          </p:cNvSpPr>
          <p:nvPr/>
        </p:nvSpPr>
        <p:spPr bwMode="auto">
          <a:xfrm>
            <a:off x="166688" y="2352675"/>
            <a:ext cx="2509837" cy="320675"/>
          </a:xfrm>
          <a:prstGeom prst="rect">
            <a:avLst/>
          </a:prstGeom>
          <a:noFill/>
          <a:ln w="9525">
            <a:noFill/>
            <a:miter lim="800000"/>
            <a:headEnd/>
            <a:tailEnd/>
          </a:ln>
        </p:spPr>
        <p:txBody>
          <a:bodyPr>
            <a:spAutoFit/>
          </a:bodyPr>
          <a:lstStyle/>
          <a:p>
            <a:pPr algn="ctr"/>
            <a:r>
              <a:rPr lang="en-US" sz="1500">
                <a:solidFill>
                  <a:srgbClr val="000000"/>
                </a:solidFill>
                <a:ea typeface="MS Gothic" pitchFamily="49" charset="-128"/>
              </a:rPr>
              <a:t>Stationary Array</a:t>
            </a:r>
            <a:endParaRPr lang="en-US" sz="1500">
              <a:solidFill>
                <a:schemeClr val="bg1"/>
              </a:solidFill>
              <a:ea typeface="MS Gothic" pitchFamily="49" charset="-128"/>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7625" y="606425"/>
            <a:ext cx="9267825" cy="511175"/>
          </a:xfrm>
        </p:spPr>
        <p:txBody>
          <a:bodyPr/>
          <a:lstStyle/>
          <a:p>
            <a:pPr eaLnBrk="1" hangingPunct="1">
              <a:lnSpc>
                <a:spcPct val="110000"/>
              </a:lnSpc>
            </a:pPr>
            <a:r>
              <a:rPr lang="en-US" i="1" smtClean="0"/>
              <a:t>Kansei</a:t>
            </a:r>
            <a:r>
              <a:rPr lang="en-US" smtClean="0"/>
              <a:t> Roles (I)</a:t>
            </a:r>
            <a:endParaRPr lang="en-US" sz="2100" i="1" smtClean="0"/>
          </a:p>
        </p:txBody>
      </p:sp>
      <p:sp>
        <p:nvSpPr>
          <p:cNvPr id="76803" name="Rectangle 3"/>
          <p:cNvSpPr>
            <a:spLocks noGrp="1" noChangeArrowheads="1"/>
          </p:cNvSpPr>
          <p:nvPr>
            <p:ph sz="half" idx="1"/>
          </p:nvPr>
        </p:nvSpPr>
        <p:spPr>
          <a:xfrm>
            <a:off x="681038" y="1962150"/>
            <a:ext cx="8386762" cy="5181600"/>
          </a:xfrm>
        </p:spPr>
        <p:txBody>
          <a:bodyPr/>
          <a:lstStyle/>
          <a:p>
            <a:pPr eaLnBrk="1" hangingPunct="1"/>
            <a:endParaRPr lang="en-US" sz="2100" smtClean="0"/>
          </a:p>
          <a:p>
            <a:pPr eaLnBrk="1" hangingPunct="1"/>
            <a:endParaRPr lang="en-US" sz="2100" smtClean="0"/>
          </a:p>
          <a:p>
            <a:pPr eaLnBrk="1" hangingPunct="1"/>
            <a:endParaRPr lang="en-US" sz="2100" smtClean="0"/>
          </a:p>
        </p:txBody>
      </p:sp>
      <p:sp>
        <p:nvSpPr>
          <p:cNvPr id="76804" name="Rectangle 5"/>
          <p:cNvSpPr>
            <a:spLocks noChangeArrowheads="1"/>
          </p:cNvSpPr>
          <p:nvPr/>
        </p:nvSpPr>
        <p:spPr bwMode="auto">
          <a:xfrm>
            <a:off x="4505325" y="2009775"/>
            <a:ext cx="8686800" cy="4724400"/>
          </a:xfrm>
          <a:prstGeom prst="rect">
            <a:avLst/>
          </a:prstGeom>
          <a:noFill/>
          <a:ln w="9525">
            <a:noFill/>
            <a:miter lim="800000"/>
            <a:headEnd/>
            <a:tailEnd/>
          </a:ln>
        </p:spPr>
        <p:txBody>
          <a:bodyPr/>
          <a:lstStyle/>
          <a:p>
            <a:pPr marL="533400" indent="-533400">
              <a:lnSpc>
                <a:spcPct val="150000"/>
              </a:lnSpc>
              <a:spcBef>
                <a:spcPct val="20000"/>
              </a:spcBef>
              <a:buClr>
                <a:schemeClr val="tx1"/>
              </a:buClr>
              <a:buSzPct val="65000"/>
            </a:pPr>
            <a:endParaRPr lang="en-US" altLang="zh-CN" sz="1900">
              <a:ea typeface="宋体" pitchFamily="2" charset="-122"/>
            </a:endParaRPr>
          </a:p>
        </p:txBody>
      </p:sp>
      <p:sp>
        <p:nvSpPr>
          <p:cNvPr id="443398" name="Rectangle 6"/>
          <p:cNvSpPr>
            <a:spLocks noChangeArrowheads="1"/>
          </p:cNvSpPr>
          <p:nvPr/>
        </p:nvSpPr>
        <p:spPr bwMode="auto">
          <a:xfrm>
            <a:off x="441325" y="1641475"/>
            <a:ext cx="8702675" cy="3625850"/>
          </a:xfrm>
          <a:prstGeom prst="rect">
            <a:avLst/>
          </a:prstGeom>
          <a:noFill/>
          <a:ln w="9525">
            <a:noFill/>
            <a:miter lim="800000"/>
            <a:headEnd/>
            <a:tailEnd/>
          </a:ln>
          <a:effectLst/>
        </p:spPr>
        <p:txBody>
          <a:bodyPr/>
          <a:lstStyle/>
          <a:p>
            <a:pPr marL="400050" indent="-400050">
              <a:lnSpc>
                <a:spcPct val="120000"/>
              </a:lnSpc>
              <a:spcBef>
                <a:spcPct val="20000"/>
              </a:spcBef>
              <a:buClr>
                <a:schemeClr val="tx1"/>
              </a:buClr>
              <a:buSzPct val="65000"/>
              <a:defRPr/>
            </a:pPr>
            <a:r>
              <a:rPr lang="en-US" sz="2100" i="0" dirty="0">
                <a:solidFill>
                  <a:srgbClr val="000000"/>
                </a:solidFill>
                <a:latin typeface="+mn-lt"/>
              </a:rPr>
              <a:t>Validate systems at-scale</a:t>
            </a:r>
          </a:p>
          <a:p>
            <a:pPr marL="819150" lvl="1" indent="-361950">
              <a:lnSpc>
                <a:spcPct val="120000"/>
              </a:lnSpc>
              <a:spcBef>
                <a:spcPct val="20000"/>
              </a:spcBef>
              <a:buClr>
                <a:schemeClr val="tx1"/>
              </a:buClr>
              <a:buSzPct val="65000"/>
              <a:buFontTx/>
              <a:buChar char="•"/>
              <a:defRPr/>
            </a:pPr>
            <a:r>
              <a:rPr lang="en-US" sz="2100" i="0" dirty="0">
                <a:solidFill>
                  <a:srgbClr val="000000"/>
                </a:solidFill>
                <a:latin typeface="+mn-lt"/>
              </a:rPr>
              <a:t>multi-array applications</a:t>
            </a:r>
          </a:p>
          <a:p>
            <a:pPr marL="819150" lvl="1" indent="-361950">
              <a:spcBef>
                <a:spcPct val="20000"/>
              </a:spcBef>
              <a:buClr>
                <a:schemeClr val="tx1"/>
              </a:buClr>
              <a:buSzPct val="65000"/>
              <a:buFontTx/>
              <a:buChar char="•"/>
              <a:defRPr/>
            </a:pPr>
            <a:r>
              <a:rPr lang="en-US" sz="2100" i="0" dirty="0">
                <a:solidFill>
                  <a:srgbClr val="000000"/>
                </a:solidFill>
                <a:latin typeface="+mn-lt"/>
              </a:rPr>
              <a:t>debugging</a:t>
            </a:r>
            <a:r>
              <a:rPr lang="en-US" altLang="zh-CN" sz="2100" i="0" dirty="0">
                <a:solidFill>
                  <a:srgbClr val="000000"/>
                </a:solidFill>
                <a:latin typeface="+mn-lt"/>
              </a:rPr>
              <a:t> </a:t>
            </a:r>
          </a:p>
          <a:p>
            <a:pPr marL="819150" lvl="1" indent="-361950">
              <a:lnSpc>
                <a:spcPct val="120000"/>
              </a:lnSpc>
              <a:spcBef>
                <a:spcPct val="20000"/>
              </a:spcBef>
              <a:buClr>
                <a:schemeClr val="tx1"/>
              </a:buClr>
              <a:buSzPct val="65000"/>
              <a:buFontTx/>
              <a:buChar char="•"/>
              <a:defRPr/>
            </a:pPr>
            <a:r>
              <a:rPr lang="en-US" altLang="zh-CN" sz="2100" i="0" dirty="0">
                <a:solidFill>
                  <a:srgbClr val="000000"/>
                </a:solidFill>
                <a:latin typeface="+mn-lt"/>
              </a:rPr>
              <a:t>predictable performance</a:t>
            </a:r>
            <a:endParaRPr lang="en-US" sz="2100" i="0" dirty="0">
              <a:solidFill>
                <a:srgbClr val="000000"/>
              </a:solidFill>
              <a:latin typeface="+mn-lt"/>
            </a:endParaRPr>
          </a:p>
          <a:p>
            <a:pPr marL="400050" indent="-400050">
              <a:lnSpc>
                <a:spcPct val="120000"/>
              </a:lnSpc>
              <a:spcBef>
                <a:spcPct val="20000"/>
              </a:spcBef>
              <a:buClr>
                <a:schemeClr val="tx1"/>
              </a:buClr>
              <a:buSzPct val="65000"/>
              <a:defRPr/>
            </a:pPr>
            <a:endParaRPr lang="en-US" sz="2100" i="0" dirty="0">
              <a:solidFill>
                <a:srgbClr val="000000"/>
              </a:solidFill>
              <a:latin typeface="+mn-lt"/>
            </a:endParaRPr>
          </a:p>
          <a:p>
            <a:pPr marL="400050" indent="-400050">
              <a:lnSpc>
                <a:spcPct val="120000"/>
              </a:lnSpc>
              <a:spcBef>
                <a:spcPct val="20000"/>
              </a:spcBef>
              <a:buClr>
                <a:schemeClr val="tx1"/>
              </a:buClr>
              <a:buSzPct val="65000"/>
              <a:defRPr/>
            </a:pPr>
            <a:r>
              <a:rPr lang="en-US" sz="2100" i="0" dirty="0">
                <a:solidFill>
                  <a:srgbClr val="000000"/>
                </a:solidFill>
                <a:latin typeface="+mn-lt"/>
              </a:rPr>
              <a:t>Regression testing</a:t>
            </a:r>
            <a:endParaRPr lang="en-US" altLang="zh-CN" sz="2100" i="0" dirty="0">
              <a:solidFill>
                <a:srgbClr val="000000"/>
              </a:solidFill>
              <a:latin typeface="+mn-lt"/>
            </a:endParaRPr>
          </a:p>
          <a:p>
            <a:pPr marL="819150" lvl="1" indent="-361950">
              <a:lnSpc>
                <a:spcPct val="120000"/>
              </a:lnSpc>
              <a:spcBef>
                <a:spcPct val="20000"/>
              </a:spcBef>
              <a:buClr>
                <a:schemeClr val="tx1"/>
              </a:buClr>
              <a:buSzPct val="90000"/>
              <a:buFont typeface="Wingdings" pitchFamily="2" charset="2"/>
              <a:buChar char="§"/>
              <a:defRPr/>
            </a:pPr>
            <a:r>
              <a:rPr lang="en-US" sz="2100" i="0" dirty="0">
                <a:solidFill>
                  <a:srgbClr val="000000"/>
                </a:solidFill>
                <a:latin typeface="+mn-lt"/>
              </a:rPr>
              <a:t>injecting different sensor datasets</a:t>
            </a:r>
          </a:p>
          <a:p>
            <a:pPr marL="819150" lvl="1" indent="-361950">
              <a:lnSpc>
                <a:spcPct val="130000"/>
              </a:lnSpc>
              <a:spcBef>
                <a:spcPct val="20000"/>
              </a:spcBef>
              <a:buClr>
                <a:schemeClr val="tx1"/>
              </a:buClr>
              <a:buSzPct val="90000"/>
              <a:buFont typeface="Wingdings" pitchFamily="2" charset="2"/>
              <a:buChar char="§"/>
              <a:defRPr/>
            </a:pPr>
            <a:r>
              <a:rPr lang="en-US" sz="2100" i="0" dirty="0">
                <a:solidFill>
                  <a:srgbClr val="000000"/>
                </a:solidFill>
                <a:latin typeface="+mn-lt"/>
              </a:rPr>
              <a:t>compare performance of algorithms</a:t>
            </a:r>
          </a:p>
          <a:p>
            <a:pPr marL="400050" indent="-400050">
              <a:lnSpc>
                <a:spcPct val="120000"/>
              </a:lnSpc>
              <a:spcBef>
                <a:spcPct val="20000"/>
              </a:spcBef>
              <a:buClr>
                <a:schemeClr val="tx1"/>
              </a:buClr>
              <a:buSzPct val="65000"/>
              <a:defRPr/>
            </a:pPr>
            <a:endParaRPr lang="en-US" sz="2100" i="0" dirty="0">
              <a:solidFill>
                <a:srgbClr val="000000"/>
              </a:solidFill>
              <a:latin typeface="+mn-lt"/>
            </a:endParaRPr>
          </a:p>
          <a:p>
            <a:pPr marL="400050" indent="-400050">
              <a:lnSpc>
                <a:spcPct val="120000"/>
              </a:lnSpc>
              <a:spcBef>
                <a:spcPct val="20000"/>
              </a:spcBef>
              <a:buClr>
                <a:schemeClr val="tx1"/>
              </a:buClr>
              <a:buSzPct val="65000"/>
              <a:defRPr/>
            </a:pPr>
            <a:r>
              <a:rPr lang="en-US" sz="2100" i="0" dirty="0">
                <a:solidFill>
                  <a:srgbClr val="000000"/>
                </a:solidFill>
                <a:latin typeface="+mn-lt"/>
              </a:rPr>
              <a:t>Modeling, discovery of phenomena</a:t>
            </a:r>
          </a:p>
          <a:p>
            <a:pPr marL="400050" indent="-400050">
              <a:lnSpc>
                <a:spcPct val="60000"/>
              </a:lnSpc>
              <a:spcBef>
                <a:spcPct val="20000"/>
              </a:spcBef>
              <a:buClr>
                <a:schemeClr val="tx1"/>
              </a:buClr>
              <a:buSzPct val="90000"/>
              <a:buFont typeface="Wingdings" pitchFamily="2" charset="2"/>
              <a:buNone/>
              <a:defRPr/>
            </a:pPr>
            <a:endParaRPr lang="en-US" sz="1900" dirty="0"/>
          </a:p>
        </p:txBody>
      </p:sp>
      <p:grpSp>
        <p:nvGrpSpPr>
          <p:cNvPr id="76806" name="Group 18"/>
          <p:cNvGrpSpPr>
            <a:grpSpLocks/>
          </p:cNvGrpSpPr>
          <p:nvPr/>
        </p:nvGrpSpPr>
        <p:grpSpPr bwMode="auto">
          <a:xfrm>
            <a:off x="4470400" y="1466850"/>
            <a:ext cx="4660900" cy="1622425"/>
            <a:chOff x="32" y="2490"/>
            <a:chExt cx="5720" cy="1766"/>
          </a:xfrm>
        </p:grpSpPr>
        <p:pic>
          <p:nvPicPr>
            <p:cNvPr id="76819" name="Picture 7" descr="DSCF0047"/>
            <p:cNvPicPr>
              <a:picLocks noChangeAspect="1" noChangeArrowheads="1"/>
            </p:cNvPicPr>
            <p:nvPr/>
          </p:nvPicPr>
          <p:blipFill>
            <a:blip r:embed="rId3" cstate="print">
              <a:lum bright="8000" contrast="16000"/>
            </a:blip>
            <a:srcRect/>
            <a:stretch>
              <a:fillRect/>
            </a:stretch>
          </p:blipFill>
          <p:spPr bwMode="auto">
            <a:xfrm>
              <a:off x="5039" y="3743"/>
              <a:ext cx="713" cy="513"/>
            </a:xfrm>
            <a:prstGeom prst="rect">
              <a:avLst/>
            </a:prstGeom>
            <a:noFill/>
            <a:ln w="9525">
              <a:noFill/>
              <a:miter lim="800000"/>
              <a:headEnd/>
              <a:tailEnd/>
            </a:ln>
          </p:spPr>
        </p:pic>
        <p:pic>
          <p:nvPicPr>
            <p:cNvPr id="76820" name="Picture 8" descr="DSCF0071"/>
            <p:cNvPicPr>
              <a:picLocks noChangeAspect="1" noChangeArrowheads="1"/>
            </p:cNvPicPr>
            <p:nvPr/>
          </p:nvPicPr>
          <p:blipFill>
            <a:blip r:embed="rId4" cstate="print"/>
            <a:srcRect l="44562" t="24202" r="20857" b="9390"/>
            <a:stretch>
              <a:fillRect/>
            </a:stretch>
          </p:blipFill>
          <p:spPr bwMode="auto">
            <a:xfrm>
              <a:off x="5216" y="2490"/>
              <a:ext cx="420" cy="1188"/>
            </a:xfrm>
            <a:prstGeom prst="rect">
              <a:avLst/>
            </a:prstGeom>
            <a:noFill/>
            <a:ln w="9525">
              <a:noFill/>
              <a:miter lim="800000"/>
              <a:headEnd/>
              <a:tailEnd/>
            </a:ln>
          </p:spPr>
        </p:pic>
        <p:pic>
          <p:nvPicPr>
            <p:cNvPr id="76821" name="Picture 9" descr="DSCF0057"/>
            <p:cNvPicPr>
              <a:picLocks noChangeAspect="1" noChangeArrowheads="1"/>
            </p:cNvPicPr>
            <p:nvPr/>
          </p:nvPicPr>
          <p:blipFill>
            <a:blip r:embed="rId5" cstate="print"/>
            <a:srcRect/>
            <a:stretch>
              <a:fillRect/>
            </a:stretch>
          </p:blipFill>
          <p:spPr bwMode="auto">
            <a:xfrm>
              <a:off x="3386" y="2908"/>
              <a:ext cx="1633" cy="1225"/>
            </a:xfrm>
            <a:prstGeom prst="rect">
              <a:avLst/>
            </a:prstGeom>
            <a:noFill/>
            <a:ln w="9525">
              <a:noFill/>
              <a:miter lim="800000"/>
              <a:headEnd/>
              <a:tailEnd/>
            </a:ln>
          </p:spPr>
        </p:pic>
        <p:sp>
          <p:nvSpPr>
            <p:cNvPr id="76822" name="AutoShape 10"/>
            <p:cNvSpPr>
              <a:spLocks noChangeArrowheads="1"/>
            </p:cNvSpPr>
            <p:nvPr/>
          </p:nvSpPr>
          <p:spPr bwMode="auto">
            <a:xfrm>
              <a:off x="2656" y="3472"/>
              <a:ext cx="696" cy="152"/>
            </a:xfrm>
            <a:prstGeom prst="rightArrow">
              <a:avLst>
                <a:gd name="adj1" fmla="val 50000"/>
                <a:gd name="adj2" fmla="val 114474"/>
              </a:avLst>
            </a:prstGeom>
            <a:solidFill>
              <a:schemeClr val="accent1"/>
            </a:solidFill>
            <a:ln w="28575">
              <a:solidFill>
                <a:schemeClr val="tx1"/>
              </a:solidFill>
              <a:miter lim="800000"/>
              <a:headEnd/>
              <a:tailEnd/>
            </a:ln>
          </p:spPr>
          <p:txBody>
            <a:bodyPr wrap="none" anchor="ctr"/>
            <a:lstStyle/>
            <a:p>
              <a:endParaRPr lang="en-US"/>
            </a:p>
          </p:txBody>
        </p:sp>
        <p:pic>
          <p:nvPicPr>
            <p:cNvPr id="76823" name="Picture 11" descr="Kansei-node"/>
            <p:cNvPicPr>
              <a:picLocks noChangeAspect="1" noChangeArrowheads="1"/>
            </p:cNvPicPr>
            <p:nvPr/>
          </p:nvPicPr>
          <p:blipFill>
            <a:blip r:embed="rId6" cstate="print"/>
            <a:srcRect/>
            <a:stretch>
              <a:fillRect/>
            </a:stretch>
          </p:blipFill>
          <p:spPr bwMode="auto">
            <a:xfrm>
              <a:off x="56" y="3570"/>
              <a:ext cx="714" cy="536"/>
            </a:xfrm>
            <a:prstGeom prst="rect">
              <a:avLst/>
            </a:prstGeom>
            <a:noFill/>
            <a:ln w="9525">
              <a:noFill/>
              <a:miter lim="800000"/>
              <a:headEnd/>
              <a:tailEnd/>
            </a:ln>
          </p:spPr>
        </p:pic>
        <p:pic>
          <p:nvPicPr>
            <p:cNvPr id="76824" name="Picture 12"/>
            <p:cNvPicPr>
              <a:picLocks noChangeAspect="1" noChangeArrowheads="1"/>
            </p:cNvPicPr>
            <p:nvPr/>
          </p:nvPicPr>
          <p:blipFill>
            <a:blip r:embed="rId7" cstate="print">
              <a:lum contrast="6000"/>
            </a:blip>
            <a:srcRect t="4791" r="45622" b="28067"/>
            <a:stretch>
              <a:fillRect/>
            </a:stretch>
          </p:blipFill>
          <p:spPr bwMode="auto">
            <a:xfrm>
              <a:off x="32" y="2859"/>
              <a:ext cx="756" cy="509"/>
            </a:xfrm>
            <a:prstGeom prst="rect">
              <a:avLst/>
            </a:prstGeom>
            <a:noFill/>
            <a:ln w="9525">
              <a:noFill/>
              <a:miter lim="800000"/>
              <a:headEnd/>
              <a:tailEnd/>
            </a:ln>
          </p:spPr>
        </p:pic>
        <p:pic>
          <p:nvPicPr>
            <p:cNvPr id="76825" name="Picture 13" descr="Kansei-matrix"/>
            <p:cNvPicPr>
              <a:picLocks noChangeAspect="1" noChangeArrowheads="1"/>
            </p:cNvPicPr>
            <p:nvPr/>
          </p:nvPicPr>
          <p:blipFill>
            <a:blip r:embed="rId8" cstate="print"/>
            <a:srcRect/>
            <a:stretch>
              <a:fillRect/>
            </a:stretch>
          </p:blipFill>
          <p:spPr bwMode="auto">
            <a:xfrm>
              <a:off x="888" y="2852"/>
              <a:ext cx="1743" cy="1307"/>
            </a:xfrm>
            <a:prstGeom prst="rect">
              <a:avLst/>
            </a:prstGeom>
            <a:noFill/>
            <a:ln w="9525">
              <a:noFill/>
              <a:miter lim="800000"/>
              <a:headEnd/>
              <a:tailEnd/>
            </a:ln>
          </p:spPr>
        </p:pic>
        <p:sp>
          <p:nvSpPr>
            <p:cNvPr id="76826" name="Line 14"/>
            <p:cNvSpPr>
              <a:spLocks noChangeShapeType="1"/>
            </p:cNvSpPr>
            <p:nvPr/>
          </p:nvSpPr>
          <p:spPr bwMode="auto">
            <a:xfrm>
              <a:off x="768" y="3128"/>
              <a:ext cx="784" cy="152"/>
            </a:xfrm>
            <a:prstGeom prst="line">
              <a:avLst/>
            </a:prstGeom>
            <a:noFill/>
            <a:ln w="9525">
              <a:solidFill>
                <a:schemeClr val="tx1"/>
              </a:solidFill>
              <a:round/>
              <a:headEnd/>
              <a:tailEnd/>
            </a:ln>
          </p:spPr>
          <p:txBody>
            <a:bodyPr/>
            <a:lstStyle/>
            <a:p>
              <a:endParaRPr lang="en-US"/>
            </a:p>
          </p:txBody>
        </p:sp>
        <p:sp>
          <p:nvSpPr>
            <p:cNvPr id="76827" name="Line 15"/>
            <p:cNvSpPr>
              <a:spLocks noChangeShapeType="1"/>
            </p:cNvSpPr>
            <p:nvPr/>
          </p:nvSpPr>
          <p:spPr bwMode="auto">
            <a:xfrm flipV="1">
              <a:off x="752" y="3416"/>
              <a:ext cx="512" cy="424"/>
            </a:xfrm>
            <a:prstGeom prst="line">
              <a:avLst/>
            </a:prstGeom>
            <a:noFill/>
            <a:ln w="9525">
              <a:solidFill>
                <a:schemeClr val="tx1"/>
              </a:solidFill>
              <a:round/>
              <a:headEnd/>
              <a:tailEnd/>
            </a:ln>
          </p:spPr>
          <p:txBody>
            <a:bodyPr/>
            <a:lstStyle/>
            <a:p>
              <a:endParaRPr lang="en-US"/>
            </a:p>
          </p:txBody>
        </p:sp>
        <p:sp>
          <p:nvSpPr>
            <p:cNvPr id="76828" name="Line 16"/>
            <p:cNvSpPr>
              <a:spLocks noChangeShapeType="1"/>
            </p:cNvSpPr>
            <p:nvPr/>
          </p:nvSpPr>
          <p:spPr bwMode="auto">
            <a:xfrm flipH="1">
              <a:off x="3880" y="2920"/>
              <a:ext cx="1360" cy="960"/>
            </a:xfrm>
            <a:prstGeom prst="line">
              <a:avLst/>
            </a:prstGeom>
            <a:noFill/>
            <a:ln w="9525">
              <a:solidFill>
                <a:schemeClr val="tx1"/>
              </a:solidFill>
              <a:round/>
              <a:headEnd/>
              <a:tailEnd/>
            </a:ln>
          </p:spPr>
          <p:txBody>
            <a:bodyPr/>
            <a:lstStyle/>
            <a:p>
              <a:endParaRPr lang="en-US"/>
            </a:p>
          </p:txBody>
        </p:sp>
        <p:sp>
          <p:nvSpPr>
            <p:cNvPr id="76829" name="Line 17"/>
            <p:cNvSpPr>
              <a:spLocks noChangeShapeType="1"/>
            </p:cNvSpPr>
            <p:nvPr/>
          </p:nvSpPr>
          <p:spPr bwMode="auto">
            <a:xfrm flipH="1" flipV="1">
              <a:off x="4408" y="3768"/>
              <a:ext cx="632" cy="120"/>
            </a:xfrm>
            <a:prstGeom prst="line">
              <a:avLst/>
            </a:prstGeom>
            <a:noFill/>
            <a:ln w="9525">
              <a:solidFill>
                <a:schemeClr val="tx1"/>
              </a:solidFill>
              <a:round/>
              <a:headEnd/>
              <a:tailEnd/>
            </a:ln>
          </p:spPr>
          <p:txBody>
            <a:bodyPr/>
            <a:lstStyle/>
            <a:p>
              <a:endParaRPr lang="en-US"/>
            </a:p>
          </p:txBody>
        </p:sp>
      </p:grpSp>
      <p:grpSp>
        <p:nvGrpSpPr>
          <p:cNvPr id="76807" name="Group 19"/>
          <p:cNvGrpSpPr>
            <a:grpSpLocks/>
          </p:cNvGrpSpPr>
          <p:nvPr/>
        </p:nvGrpSpPr>
        <p:grpSpPr bwMode="auto">
          <a:xfrm>
            <a:off x="5962650" y="3427413"/>
            <a:ext cx="3055938" cy="2762250"/>
            <a:chOff x="444" y="2195"/>
            <a:chExt cx="1877" cy="1765"/>
          </a:xfrm>
        </p:grpSpPr>
        <p:sp>
          <p:nvSpPr>
            <p:cNvPr id="76808" name="Text Box 3"/>
            <p:cNvSpPr txBox="1">
              <a:spLocks noChangeArrowheads="1"/>
            </p:cNvSpPr>
            <p:nvPr/>
          </p:nvSpPr>
          <p:spPr bwMode="auto">
            <a:xfrm>
              <a:off x="444" y="3755"/>
              <a:ext cx="1877" cy="205"/>
            </a:xfrm>
            <a:prstGeom prst="rect">
              <a:avLst/>
            </a:prstGeom>
            <a:noFill/>
            <a:ln w="9525">
              <a:noFill/>
              <a:miter lim="800000"/>
              <a:headEnd/>
              <a:tailEnd/>
            </a:ln>
          </p:spPr>
          <p:txBody>
            <a:bodyPr>
              <a:spAutoFit/>
            </a:bodyPr>
            <a:lstStyle/>
            <a:p>
              <a:pPr eaLnBrk="0" hangingPunct="0">
                <a:spcBef>
                  <a:spcPct val="50000"/>
                </a:spcBef>
              </a:pPr>
              <a:r>
                <a:rPr lang="en-US" sz="1500"/>
                <a:t> </a:t>
              </a:r>
              <a:r>
                <a:rPr lang="en-US" sz="1100"/>
                <a:t>flat, paved lot    grassy, bushy ground</a:t>
              </a:r>
            </a:p>
          </p:txBody>
        </p:sp>
        <p:sp>
          <p:nvSpPr>
            <p:cNvPr id="76809" name="Text Box 4"/>
            <p:cNvSpPr txBox="1">
              <a:spLocks noChangeArrowheads="1"/>
            </p:cNvSpPr>
            <p:nvPr/>
          </p:nvSpPr>
          <p:spPr bwMode="auto">
            <a:xfrm>
              <a:off x="628" y="2195"/>
              <a:ext cx="1165" cy="273"/>
            </a:xfrm>
            <a:prstGeom prst="rect">
              <a:avLst/>
            </a:prstGeom>
            <a:noFill/>
            <a:ln w="9525">
              <a:noFill/>
              <a:miter lim="800000"/>
              <a:headEnd/>
              <a:tailEnd/>
            </a:ln>
          </p:spPr>
          <p:txBody>
            <a:bodyPr anchor="ctr">
              <a:spAutoFit/>
            </a:bodyPr>
            <a:lstStyle/>
            <a:p>
              <a:pPr algn="ctr" eaLnBrk="0" hangingPunct="0">
                <a:spcBef>
                  <a:spcPct val="50000"/>
                </a:spcBef>
              </a:pPr>
              <a:r>
                <a:rPr lang="en-US" sz="1100"/>
                <a:t>test applications using different datasets</a:t>
              </a:r>
            </a:p>
          </p:txBody>
        </p:sp>
        <p:pic>
          <p:nvPicPr>
            <p:cNvPr id="76810" name="Picture 7" descr="raw-pavement"/>
            <p:cNvPicPr>
              <a:picLocks noChangeArrowheads="1"/>
            </p:cNvPicPr>
            <p:nvPr/>
          </p:nvPicPr>
          <p:blipFill>
            <a:blip r:embed="rId9" cstate="print"/>
            <a:srcRect/>
            <a:stretch>
              <a:fillRect/>
            </a:stretch>
          </p:blipFill>
          <p:spPr bwMode="auto">
            <a:xfrm>
              <a:off x="499" y="2448"/>
              <a:ext cx="668" cy="446"/>
            </a:xfrm>
            <a:prstGeom prst="rect">
              <a:avLst/>
            </a:prstGeom>
            <a:noFill/>
            <a:ln w="9525">
              <a:noFill/>
              <a:miter lim="800000"/>
              <a:headEnd/>
              <a:tailEnd/>
            </a:ln>
          </p:spPr>
        </p:pic>
        <p:pic>
          <p:nvPicPr>
            <p:cNvPr id="76811" name="Picture 8" descr="raw-grass"/>
            <p:cNvPicPr>
              <a:picLocks noChangeArrowheads="1"/>
            </p:cNvPicPr>
            <p:nvPr/>
          </p:nvPicPr>
          <p:blipFill>
            <a:blip r:embed="rId10" cstate="print"/>
            <a:srcRect/>
            <a:stretch>
              <a:fillRect/>
            </a:stretch>
          </p:blipFill>
          <p:spPr bwMode="auto">
            <a:xfrm>
              <a:off x="1193" y="2455"/>
              <a:ext cx="643" cy="446"/>
            </a:xfrm>
            <a:prstGeom prst="rect">
              <a:avLst/>
            </a:prstGeom>
            <a:noFill/>
            <a:ln w="9525">
              <a:noFill/>
              <a:miter lim="800000"/>
              <a:headEnd/>
              <a:tailEnd/>
            </a:ln>
          </p:spPr>
        </p:pic>
        <p:pic>
          <p:nvPicPr>
            <p:cNvPr id="76812" name="Picture 9" descr="paths-grass"/>
            <p:cNvPicPr>
              <a:picLocks noChangeArrowheads="1"/>
            </p:cNvPicPr>
            <p:nvPr/>
          </p:nvPicPr>
          <p:blipFill>
            <a:blip r:embed="rId11" cstate="print"/>
            <a:srcRect/>
            <a:stretch>
              <a:fillRect/>
            </a:stretch>
          </p:blipFill>
          <p:spPr bwMode="auto">
            <a:xfrm>
              <a:off x="1181" y="3304"/>
              <a:ext cx="643" cy="446"/>
            </a:xfrm>
            <a:prstGeom prst="rect">
              <a:avLst/>
            </a:prstGeom>
            <a:noFill/>
            <a:ln w="9525">
              <a:noFill/>
              <a:miter lim="800000"/>
              <a:headEnd/>
              <a:tailEnd/>
            </a:ln>
          </p:spPr>
        </p:pic>
        <p:pic>
          <p:nvPicPr>
            <p:cNvPr id="76813" name="Picture 10" descr="paths-pavement"/>
            <p:cNvPicPr>
              <a:picLocks noChangeArrowheads="1"/>
            </p:cNvPicPr>
            <p:nvPr/>
          </p:nvPicPr>
          <p:blipFill>
            <a:blip r:embed="rId12" cstate="print"/>
            <a:srcRect/>
            <a:stretch>
              <a:fillRect/>
            </a:stretch>
          </p:blipFill>
          <p:spPr bwMode="auto">
            <a:xfrm>
              <a:off x="512" y="3300"/>
              <a:ext cx="644" cy="446"/>
            </a:xfrm>
            <a:prstGeom prst="rect">
              <a:avLst/>
            </a:prstGeom>
            <a:noFill/>
            <a:ln w="9525">
              <a:noFill/>
              <a:miter lim="800000"/>
              <a:headEnd/>
              <a:tailEnd/>
            </a:ln>
          </p:spPr>
        </p:pic>
        <p:sp>
          <p:nvSpPr>
            <p:cNvPr id="76814" name="Text Box 11"/>
            <p:cNvSpPr txBox="1">
              <a:spLocks noChangeArrowheads="1"/>
            </p:cNvSpPr>
            <p:nvPr/>
          </p:nvSpPr>
          <p:spPr bwMode="auto">
            <a:xfrm>
              <a:off x="783" y="3017"/>
              <a:ext cx="757" cy="173"/>
            </a:xfrm>
            <a:prstGeom prst="rect">
              <a:avLst/>
            </a:prstGeom>
            <a:noFill/>
            <a:ln w="9525">
              <a:solidFill>
                <a:schemeClr val="tx1"/>
              </a:solidFill>
              <a:miter lim="800000"/>
              <a:headEnd/>
              <a:tailEnd/>
            </a:ln>
          </p:spPr>
          <p:txBody>
            <a:bodyPr>
              <a:spAutoFit/>
            </a:bodyPr>
            <a:lstStyle/>
            <a:p>
              <a:pPr algn="ctr" eaLnBrk="0" hangingPunct="0">
                <a:spcBef>
                  <a:spcPct val="50000"/>
                </a:spcBef>
              </a:pPr>
              <a:r>
                <a:rPr lang="en-US" sz="1100"/>
                <a:t>signal chain</a:t>
              </a:r>
            </a:p>
          </p:txBody>
        </p:sp>
        <p:sp>
          <p:nvSpPr>
            <p:cNvPr id="76815" name="Line 12"/>
            <p:cNvSpPr>
              <a:spLocks noChangeShapeType="1"/>
            </p:cNvSpPr>
            <p:nvPr/>
          </p:nvSpPr>
          <p:spPr bwMode="auto">
            <a:xfrm>
              <a:off x="941" y="2850"/>
              <a:ext cx="0" cy="167"/>
            </a:xfrm>
            <a:prstGeom prst="line">
              <a:avLst/>
            </a:prstGeom>
            <a:noFill/>
            <a:ln w="9525">
              <a:solidFill>
                <a:schemeClr val="tx1"/>
              </a:solidFill>
              <a:round/>
              <a:headEnd/>
              <a:tailEnd type="triangle" w="med" len="med"/>
            </a:ln>
          </p:spPr>
          <p:txBody>
            <a:bodyPr/>
            <a:lstStyle/>
            <a:p>
              <a:endParaRPr lang="en-US"/>
            </a:p>
          </p:txBody>
        </p:sp>
        <p:sp>
          <p:nvSpPr>
            <p:cNvPr id="76816" name="Line 13"/>
            <p:cNvSpPr>
              <a:spLocks noChangeShapeType="1"/>
            </p:cNvSpPr>
            <p:nvPr/>
          </p:nvSpPr>
          <p:spPr bwMode="auto">
            <a:xfrm>
              <a:off x="929" y="3164"/>
              <a:ext cx="0" cy="168"/>
            </a:xfrm>
            <a:prstGeom prst="line">
              <a:avLst/>
            </a:prstGeom>
            <a:noFill/>
            <a:ln w="9525">
              <a:solidFill>
                <a:schemeClr val="tx1"/>
              </a:solidFill>
              <a:round/>
              <a:headEnd/>
              <a:tailEnd type="triangle" w="med" len="med"/>
            </a:ln>
          </p:spPr>
          <p:txBody>
            <a:bodyPr/>
            <a:lstStyle/>
            <a:p>
              <a:endParaRPr lang="en-US"/>
            </a:p>
          </p:txBody>
        </p:sp>
        <p:sp>
          <p:nvSpPr>
            <p:cNvPr id="76817" name="Line 14"/>
            <p:cNvSpPr>
              <a:spLocks noChangeShapeType="1"/>
            </p:cNvSpPr>
            <p:nvPr/>
          </p:nvSpPr>
          <p:spPr bwMode="auto">
            <a:xfrm>
              <a:off x="1414" y="2850"/>
              <a:ext cx="0" cy="167"/>
            </a:xfrm>
            <a:prstGeom prst="line">
              <a:avLst/>
            </a:prstGeom>
            <a:noFill/>
            <a:ln w="9525">
              <a:solidFill>
                <a:schemeClr val="tx1"/>
              </a:solidFill>
              <a:round/>
              <a:headEnd/>
              <a:tailEnd type="triangle" w="med" len="med"/>
            </a:ln>
          </p:spPr>
          <p:txBody>
            <a:bodyPr/>
            <a:lstStyle/>
            <a:p>
              <a:endParaRPr lang="en-US"/>
            </a:p>
          </p:txBody>
        </p:sp>
        <p:sp>
          <p:nvSpPr>
            <p:cNvPr id="76818" name="Line 15"/>
            <p:cNvSpPr>
              <a:spLocks noChangeShapeType="1"/>
            </p:cNvSpPr>
            <p:nvPr/>
          </p:nvSpPr>
          <p:spPr bwMode="auto">
            <a:xfrm flipH="1">
              <a:off x="1412" y="3147"/>
              <a:ext cx="4" cy="195"/>
            </a:xfrm>
            <a:prstGeom prst="line">
              <a:avLst/>
            </a:prstGeom>
            <a:noFill/>
            <a:ln w="9525">
              <a:solidFill>
                <a:schemeClr val="tx1"/>
              </a:solidFill>
              <a:round/>
              <a:headEnd/>
              <a:tailEnd type="triangle" w="med" len="med"/>
            </a:ln>
          </p:spPr>
          <p:txBody>
            <a:bodyPr/>
            <a:lstStyle/>
            <a:p>
              <a:endParaRPr lang="en-US"/>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i="1" smtClean="0"/>
              <a:t>Kansei</a:t>
            </a:r>
            <a:r>
              <a:rPr lang="en-US" smtClean="0"/>
              <a:t> Roles (II)</a:t>
            </a:r>
          </a:p>
        </p:txBody>
      </p:sp>
      <p:sp>
        <p:nvSpPr>
          <p:cNvPr id="77827" name="Rectangle 3"/>
          <p:cNvSpPr>
            <a:spLocks noGrp="1" noChangeArrowheads="1"/>
          </p:cNvSpPr>
          <p:nvPr>
            <p:ph type="body" sz="half" idx="1"/>
          </p:nvPr>
        </p:nvSpPr>
        <p:spPr>
          <a:xfrm>
            <a:off x="681038" y="1536700"/>
            <a:ext cx="5180012" cy="5321300"/>
          </a:xfrm>
        </p:spPr>
        <p:txBody>
          <a:bodyPr/>
          <a:lstStyle/>
          <a:p>
            <a:pPr eaLnBrk="1" hangingPunct="1">
              <a:buFontTx/>
              <a:buNone/>
            </a:pPr>
            <a:r>
              <a:rPr lang="en-US" smtClean="0">
                <a:solidFill>
                  <a:srgbClr val="000000"/>
                </a:solidFill>
              </a:rPr>
              <a:t>Location-specific sensing</a:t>
            </a:r>
          </a:p>
          <a:p>
            <a:pPr eaLnBrk="1" hangingPunct="1">
              <a:lnSpc>
                <a:spcPct val="40000"/>
              </a:lnSpc>
            </a:pPr>
            <a:endParaRPr lang="en-US" smtClean="0">
              <a:solidFill>
                <a:srgbClr val="000000"/>
              </a:solidFill>
            </a:endParaRPr>
          </a:p>
          <a:p>
            <a:pPr eaLnBrk="1" hangingPunct="1"/>
            <a:endParaRPr lang="en-US" smtClean="0">
              <a:solidFill>
                <a:srgbClr val="000000"/>
              </a:solidFill>
            </a:endParaRPr>
          </a:p>
          <a:p>
            <a:pPr eaLnBrk="1" hangingPunct="1">
              <a:lnSpc>
                <a:spcPct val="160000"/>
              </a:lnSpc>
              <a:buFontTx/>
              <a:buNone/>
            </a:pPr>
            <a:r>
              <a:rPr lang="en-US" smtClean="0">
                <a:solidFill>
                  <a:srgbClr val="000000"/>
                </a:solidFill>
              </a:rPr>
              <a:t>People-centric networking apps</a:t>
            </a:r>
          </a:p>
          <a:p>
            <a:pPr eaLnBrk="1" hangingPunct="1">
              <a:lnSpc>
                <a:spcPct val="80000"/>
              </a:lnSpc>
            </a:pPr>
            <a:endParaRPr lang="en-US" smtClean="0">
              <a:solidFill>
                <a:srgbClr val="000000"/>
              </a:solidFill>
            </a:endParaRPr>
          </a:p>
          <a:p>
            <a:pPr eaLnBrk="1" hangingPunct="1"/>
            <a:endParaRPr lang="en-US" smtClean="0">
              <a:solidFill>
                <a:srgbClr val="000000"/>
              </a:solidFill>
            </a:endParaRPr>
          </a:p>
          <a:p>
            <a:pPr eaLnBrk="1" hangingPunct="1"/>
            <a:endParaRPr lang="en-US" smtClean="0">
              <a:solidFill>
                <a:srgbClr val="000000"/>
              </a:solidFill>
            </a:endParaRPr>
          </a:p>
          <a:p>
            <a:pPr eaLnBrk="1" hangingPunct="1"/>
            <a:endParaRPr lang="en-US" smtClean="0">
              <a:solidFill>
                <a:srgbClr val="000000"/>
              </a:solidFill>
            </a:endParaRPr>
          </a:p>
          <a:p>
            <a:pPr eaLnBrk="1" hangingPunct="1"/>
            <a:endParaRPr lang="en-US" smtClean="0">
              <a:solidFill>
                <a:srgbClr val="000000"/>
              </a:solidFill>
            </a:endParaRPr>
          </a:p>
          <a:p>
            <a:pPr lvl="1" eaLnBrk="1" hangingPunct="1"/>
            <a:endParaRPr lang="en-US" smtClean="0">
              <a:solidFill>
                <a:srgbClr val="000000"/>
              </a:solidFill>
            </a:endParaRPr>
          </a:p>
          <a:p>
            <a:pPr lvl="1" eaLnBrk="1" hangingPunct="1"/>
            <a:r>
              <a:rPr lang="en-US" smtClean="0">
                <a:solidFill>
                  <a:srgbClr val="000000"/>
                </a:solidFill>
              </a:rPr>
              <a:t>Mobility testbed</a:t>
            </a:r>
          </a:p>
          <a:p>
            <a:pPr lvl="1" eaLnBrk="1" hangingPunct="1">
              <a:lnSpc>
                <a:spcPct val="20000"/>
              </a:lnSpc>
            </a:pPr>
            <a:endParaRPr lang="en-US" smtClean="0">
              <a:solidFill>
                <a:srgbClr val="000000"/>
              </a:solidFill>
            </a:endParaRPr>
          </a:p>
          <a:p>
            <a:pPr lvl="1" eaLnBrk="1" hangingPunct="1"/>
            <a:r>
              <a:rPr lang="en-US" smtClean="0">
                <a:solidFill>
                  <a:srgbClr val="000000"/>
                </a:solidFill>
              </a:rPr>
              <a:t>Mobile sensing (planned): NO</a:t>
            </a:r>
            <a:r>
              <a:rPr lang="en-US" baseline="-25000" smtClean="0">
                <a:solidFill>
                  <a:srgbClr val="000000"/>
                </a:solidFill>
              </a:rPr>
              <a:t>X</a:t>
            </a:r>
            <a:r>
              <a:rPr lang="en-US" smtClean="0">
                <a:solidFill>
                  <a:srgbClr val="000000"/>
                </a:solidFill>
              </a:rPr>
              <a:t>,CO</a:t>
            </a:r>
            <a:endParaRPr lang="en-US" smtClean="0"/>
          </a:p>
        </p:txBody>
      </p:sp>
      <p:pic>
        <p:nvPicPr>
          <p:cNvPr id="77828" name="Picture 912" descr="eleLoc"/>
          <p:cNvPicPr>
            <a:picLocks noChangeAspect="1" noChangeArrowheads="1"/>
          </p:cNvPicPr>
          <p:nvPr/>
        </p:nvPicPr>
        <p:blipFill>
          <a:blip r:embed="rId3" cstate="print"/>
          <a:srcRect/>
          <a:stretch>
            <a:fillRect/>
          </a:stretch>
        </p:blipFill>
        <p:spPr bwMode="auto">
          <a:xfrm>
            <a:off x="5861050" y="3162300"/>
            <a:ext cx="1335088" cy="1552575"/>
          </a:xfrm>
          <a:prstGeom prst="rect">
            <a:avLst/>
          </a:prstGeom>
          <a:noFill/>
          <a:ln w="9525">
            <a:noFill/>
            <a:miter lim="800000"/>
            <a:headEnd/>
            <a:tailEnd/>
          </a:ln>
        </p:spPr>
      </p:pic>
      <p:pic>
        <p:nvPicPr>
          <p:cNvPr id="77829" name="Picture 7" descr="Experiments 017"/>
          <p:cNvPicPr>
            <a:picLocks noChangeAspect="1" noChangeArrowheads="1"/>
          </p:cNvPicPr>
          <p:nvPr/>
        </p:nvPicPr>
        <p:blipFill>
          <a:blip r:embed="rId4" cstate="print"/>
          <a:srcRect/>
          <a:stretch>
            <a:fillRect/>
          </a:stretch>
        </p:blipFill>
        <p:spPr bwMode="auto">
          <a:xfrm>
            <a:off x="7192963" y="1498600"/>
            <a:ext cx="1111250" cy="1687513"/>
          </a:xfrm>
          <a:prstGeom prst="rect">
            <a:avLst/>
          </a:prstGeom>
          <a:noFill/>
          <a:ln w="9525">
            <a:noFill/>
            <a:miter lim="800000"/>
            <a:headEnd/>
            <a:tailEnd/>
          </a:ln>
        </p:spPr>
      </p:pic>
      <p:pic>
        <p:nvPicPr>
          <p:cNvPr id="77830" name="Picture 9" descr="Experiments 022"/>
          <p:cNvPicPr>
            <a:picLocks noChangeAspect="1" noChangeArrowheads="1"/>
          </p:cNvPicPr>
          <p:nvPr/>
        </p:nvPicPr>
        <p:blipFill>
          <a:blip r:embed="rId5" cstate="print"/>
          <a:srcRect/>
          <a:stretch>
            <a:fillRect/>
          </a:stretch>
        </p:blipFill>
        <p:spPr bwMode="auto">
          <a:xfrm>
            <a:off x="5864225" y="1508125"/>
            <a:ext cx="1336675" cy="1666875"/>
          </a:xfrm>
          <a:prstGeom prst="rect">
            <a:avLst/>
          </a:prstGeom>
          <a:noFill/>
          <a:ln w="9525">
            <a:noFill/>
            <a:miter lim="800000"/>
            <a:headEnd/>
            <a:tailEnd/>
          </a:ln>
        </p:spPr>
      </p:pic>
      <p:pic>
        <p:nvPicPr>
          <p:cNvPr id="77831" name="Picture 10" descr="Experiments 021"/>
          <p:cNvPicPr>
            <a:picLocks noChangeAspect="1" noChangeArrowheads="1"/>
          </p:cNvPicPr>
          <p:nvPr/>
        </p:nvPicPr>
        <p:blipFill>
          <a:blip r:embed="rId6" cstate="print"/>
          <a:srcRect/>
          <a:stretch>
            <a:fillRect/>
          </a:stretch>
        </p:blipFill>
        <p:spPr bwMode="auto">
          <a:xfrm>
            <a:off x="7185025" y="3184525"/>
            <a:ext cx="1127125" cy="1530350"/>
          </a:xfrm>
          <a:prstGeom prst="rect">
            <a:avLst/>
          </a:prstGeom>
          <a:noFill/>
          <a:ln w="9525">
            <a:noFill/>
            <a:miter lim="800000"/>
            <a:headEnd/>
            <a:tailEnd/>
          </a:ln>
        </p:spPr>
      </p:pic>
      <p:pic>
        <p:nvPicPr>
          <p:cNvPr id="77832" name="Picture 3" descr="phone_face"/>
          <p:cNvPicPr>
            <a:picLocks noChangeAspect="1" noChangeArrowheads="1"/>
          </p:cNvPicPr>
          <p:nvPr/>
        </p:nvPicPr>
        <p:blipFill>
          <a:blip r:embed="rId7" cstate="print"/>
          <a:srcRect/>
          <a:stretch>
            <a:fillRect/>
          </a:stretch>
        </p:blipFill>
        <p:spPr bwMode="auto">
          <a:xfrm>
            <a:off x="1136650" y="3895725"/>
            <a:ext cx="657225" cy="1377950"/>
          </a:xfrm>
          <a:prstGeom prst="rect">
            <a:avLst/>
          </a:prstGeom>
          <a:noFill/>
          <a:ln w="9525">
            <a:noFill/>
            <a:miter lim="800000"/>
            <a:headEnd/>
            <a:tailEnd/>
          </a:ln>
        </p:spPr>
      </p:pic>
      <p:pic>
        <p:nvPicPr>
          <p:cNvPr id="77833" name="Picture 4" descr="phone_back"/>
          <p:cNvPicPr>
            <a:picLocks noChangeAspect="1" noChangeArrowheads="1"/>
          </p:cNvPicPr>
          <p:nvPr/>
        </p:nvPicPr>
        <p:blipFill>
          <a:blip r:embed="rId8" cstate="print"/>
          <a:srcRect/>
          <a:stretch>
            <a:fillRect/>
          </a:stretch>
        </p:blipFill>
        <p:spPr bwMode="auto">
          <a:xfrm>
            <a:off x="4003675" y="3854450"/>
            <a:ext cx="490538" cy="1439863"/>
          </a:xfrm>
          <a:prstGeom prst="rect">
            <a:avLst/>
          </a:prstGeom>
          <a:noFill/>
          <a:ln w="9525">
            <a:noFill/>
            <a:miter lim="800000"/>
            <a:headEnd/>
            <a:tailEnd/>
          </a:ln>
        </p:spPr>
      </p:pic>
      <p:pic>
        <p:nvPicPr>
          <p:cNvPr id="77834" name="Picture 22" descr="psi_mote_i"/>
          <p:cNvPicPr>
            <a:picLocks noChangeAspect="1" noChangeArrowheads="1"/>
          </p:cNvPicPr>
          <p:nvPr/>
        </p:nvPicPr>
        <p:blipFill>
          <a:blip r:embed="rId9" cstate="print"/>
          <a:srcRect/>
          <a:stretch>
            <a:fillRect/>
          </a:stretch>
        </p:blipFill>
        <p:spPr bwMode="auto">
          <a:xfrm>
            <a:off x="2219325" y="4024313"/>
            <a:ext cx="1239838" cy="1192212"/>
          </a:xfrm>
          <a:prstGeom prst="rect">
            <a:avLst/>
          </a:prstGeom>
          <a:noFill/>
          <a:ln w="9525">
            <a:noFill/>
            <a:miter lim="800000"/>
            <a:headEnd/>
            <a:tailEnd/>
          </a:ln>
        </p:spPr>
      </p:pic>
      <p:sp>
        <p:nvSpPr>
          <p:cNvPr id="77835" name="Text Box 23"/>
          <p:cNvSpPr txBox="1">
            <a:spLocks noChangeArrowheads="1"/>
          </p:cNvSpPr>
          <p:nvPr/>
        </p:nvSpPr>
        <p:spPr bwMode="auto">
          <a:xfrm>
            <a:off x="1743075" y="4267200"/>
            <a:ext cx="447675" cy="519113"/>
          </a:xfrm>
          <a:prstGeom prst="rect">
            <a:avLst/>
          </a:prstGeom>
          <a:noFill/>
          <a:ln w="9525">
            <a:noFill/>
            <a:miter lim="800000"/>
            <a:headEnd/>
            <a:tailEnd/>
          </a:ln>
        </p:spPr>
        <p:txBody>
          <a:bodyPr>
            <a:spAutoFit/>
          </a:bodyPr>
          <a:lstStyle/>
          <a:p>
            <a:pPr algn="ctr"/>
            <a:r>
              <a:rPr lang="en-US" altLang="zh-CN" sz="2800">
                <a:ea typeface="宋体" pitchFamily="2" charset="-122"/>
              </a:rPr>
              <a:t>+</a:t>
            </a:r>
            <a:endParaRPr lang="en-US" altLang="zh-CN" sz="2000">
              <a:ea typeface="宋体" pitchFamily="2" charset="-122"/>
            </a:endParaRPr>
          </a:p>
        </p:txBody>
      </p:sp>
      <p:sp>
        <p:nvSpPr>
          <p:cNvPr id="77836" name="Text Box 24"/>
          <p:cNvSpPr txBox="1">
            <a:spLocks noChangeArrowheads="1"/>
          </p:cNvSpPr>
          <p:nvPr/>
        </p:nvSpPr>
        <p:spPr bwMode="auto">
          <a:xfrm>
            <a:off x="3432175" y="4217988"/>
            <a:ext cx="558800" cy="641350"/>
          </a:xfrm>
          <a:prstGeom prst="rect">
            <a:avLst/>
          </a:prstGeom>
          <a:noFill/>
          <a:ln w="9525">
            <a:noFill/>
            <a:miter lim="800000"/>
            <a:headEnd/>
            <a:tailEnd/>
          </a:ln>
        </p:spPr>
        <p:txBody>
          <a:bodyPr wrap="none">
            <a:spAutoFit/>
          </a:bodyPr>
          <a:lstStyle/>
          <a:p>
            <a:pPr algn="ctr"/>
            <a:r>
              <a:rPr lang="en-US" altLang="zh-CN" sz="3600">
                <a:ea typeface="宋体" pitchFamily="2" charset="-122"/>
              </a:rPr>
              <a:t>=</a:t>
            </a:r>
            <a:endParaRPr lang="en-US" altLang="zh-CN" sz="5400">
              <a:ea typeface="宋体" pitchFamily="2" charset="-122"/>
            </a:endParaRPr>
          </a:p>
        </p:txBody>
      </p:sp>
      <p:sp>
        <p:nvSpPr>
          <p:cNvPr id="77837" name="Rectangle 25"/>
          <p:cNvSpPr>
            <a:spLocks noChangeArrowheads="1"/>
          </p:cNvSpPr>
          <p:nvPr/>
        </p:nvSpPr>
        <p:spPr bwMode="auto">
          <a:xfrm>
            <a:off x="1987550" y="4000500"/>
            <a:ext cx="912813" cy="287338"/>
          </a:xfrm>
          <a:prstGeom prst="rect">
            <a:avLst/>
          </a:prstGeom>
          <a:solidFill>
            <a:srgbClr val="FFFFFF"/>
          </a:solidFill>
          <a:ln w="9525">
            <a:noFill/>
            <a:miter lim="800000"/>
            <a:headEnd/>
            <a:tailEnd/>
          </a:ln>
        </p:spPr>
        <p:txBody>
          <a:bodyPr wrap="none" anchor="ctr"/>
          <a:lstStyle/>
          <a:p>
            <a:endParaRPr lang="en-US"/>
          </a:p>
        </p:txBody>
      </p:sp>
      <p:sp>
        <p:nvSpPr>
          <p:cNvPr id="77838" name="Oval 26"/>
          <p:cNvSpPr>
            <a:spLocks noChangeArrowheads="1"/>
          </p:cNvSpPr>
          <p:nvPr/>
        </p:nvSpPr>
        <p:spPr bwMode="auto">
          <a:xfrm>
            <a:off x="2089150" y="4216400"/>
            <a:ext cx="115888" cy="169863"/>
          </a:xfrm>
          <a:prstGeom prst="ellipse">
            <a:avLst/>
          </a:prstGeom>
          <a:solidFill>
            <a:srgbClr val="FFFFFF"/>
          </a:solidFill>
          <a:ln w="9525">
            <a:noFill/>
            <a:round/>
            <a:headEnd/>
            <a:tailEnd/>
          </a:ln>
        </p:spPr>
        <p:txBody>
          <a:bodyPr wrap="none" anchor="ctr"/>
          <a:lstStyle/>
          <a:p>
            <a:endParaRPr lang="en-US"/>
          </a:p>
        </p:txBody>
      </p:sp>
      <p:pic>
        <p:nvPicPr>
          <p:cNvPr id="77839" name="Picture 4" descr="frameGrab"/>
          <p:cNvPicPr>
            <a:picLocks noChangeAspect="1" noChangeArrowheads="1"/>
          </p:cNvPicPr>
          <p:nvPr>
            <p:ph sz="half" idx="2"/>
          </p:nvPr>
        </p:nvPicPr>
        <p:blipFill>
          <a:blip r:embed="rId10" cstate="print"/>
          <a:srcRect l="52881" t="19803" b="25504"/>
          <a:stretch>
            <a:fillRect/>
          </a:stretch>
        </p:blipFill>
        <p:spPr>
          <a:xfrm>
            <a:off x="5775325" y="4792663"/>
            <a:ext cx="2752725" cy="2065337"/>
          </a:xfr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i="1" smtClean="0"/>
              <a:t>Kansei</a:t>
            </a:r>
            <a:r>
              <a:rPr lang="en-US" smtClean="0"/>
              <a:t> Roles (III)</a:t>
            </a:r>
          </a:p>
        </p:txBody>
      </p:sp>
      <p:sp>
        <p:nvSpPr>
          <p:cNvPr id="78851" name="Rectangle 3"/>
          <p:cNvSpPr>
            <a:spLocks noGrp="1" noChangeArrowheads="1"/>
          </p:cNvSpPr>
          <p:nvPr>
            <p:ph type="body" idx="1"/>
          </p:nvPr>
        </p:nvSpPr>
        <p:spPr>
          <a:xfrm>
            <a:off x="681038" y="1536700"/>
            <a:ext cx="8418512" cy="5321300"/>
          </a:xfrm>
        </p:spPr>
        <p:txBody>
          <a:bodyPr/>
          <a:lstStyle/>
          <a:p>
            <a:pPr eaLnBrk="1" hangingPunct="1">
              <a:lnSpc>
                <a:spcPct val="100000"/>
              </a:lnSpc>
              <a:buFontTx/>
              <a:buNone/>
            </a:pPr>
            <a:r>
              <a:rPr lang="en-US" smtClean="0"/>
              <a:t>Experimentation/application interaction services </a:t>
            </a:r>
          </a:p>
          <a:p>
            <a:pPr lvl="1" eaLnBrk="1" hangingPunct="1">
              <a:lnSpc>
                <a:spcPct val="120000"/>
              </a:lnSpc>
            </a:pPr>
            <a:r>
              <a:rPr lang="en-US" smtClean="0">
                <a:solidFill>
                  <a:srgbClr val="000000"/>
                </a:solidFill>
              </a:rPr>
              <a:t>code deployment</a:t>
            </a:r>
          </a:p>
          <a:p>
            <a:pPr lvl="1" eaLnBrk="1" hangingPunct="1">
              <a:lnSpc>
                <a:spcPct val="120000"/>
              </a:lnSpc>
            </a:pPr>
            <a:r>
              <a:rPr lang="en-US" smtClean="0">
                <a:solidFill>
                  <a:srgbClr val="000000"/>
                </a:solidFill>
              </a:rPr>
              <a:t>scheduling</a:t>
            </a:r>
          </a:p>
          <a:p>
            <a:pPr lvl="1" eaLnBrk="1" hangingPunct="1">
              <a:lnSpc>
                <a:spcPct val="120000"/>
              </a:lnSpc>
            </a:pPr>
            <a:r>
              <a:rPr lang="en-US" smtClean="0">
                <a:solidFill>
                  <a:srgbClr val="000000"/>
                </a:solidFill>
              </a:rPr>
              <a:t>health</a:t>
            </a:r>
          </a:p>
          <a:p>
            <a:pPr lvl="1" eaLnBrk="1" hangingPunct="1">
              <a:lnSpc>
                <a:spcPct val="120000"/>
              </a:lnSpc>
            </a:pPr>
            <a:r>
              <a:rPr lang="en-US" smtClean="0">
                <a:solidFill>
                  <a:srgbClr val="000000"/>
                </a:solidFill>
              </a:rPr>
              <a:t>injection, exfiltration</a:t>
            </a:r>
          </a:p>
          <a:p>
            <a:pPr lvl="1" eaLnBrk="1" hangingPunct="1">
              <a:lnSpc>
                <a:spcPct val="140000"/>
              </a:lnSpc>
            </a:pPr>
            <a:r>
              <a:rPr lang="en-US" altLang="ko-KR" smtClean="0">
                <a:ea typeface="Gulim" pitchFamily="34" charset="-127"/>
              </a:rPr>
              <a:t>frequency, </a:t>
            </a:r>
            <a:r>
              <a:rPr lang="en-US" smtClean="0"/>
              <a:t>key management</a:t>
            </a:r>
            <a:endParaRPr lang="en-US" smtClean="0">
              <a:solidFill>
                <a:srgbClr val="000000"/>
              </a:solidFill>
            </a:endParaRPr>
          </a:p>
          <a:p>
            <a:pPr lvl="1" eaLnBrk="1" hangingPunct="1">
              <a:lnSpc>
                <a:spcPct val="0"/>
              </a:lnSpc>
            </a:pPr>
            <a:endParaRPr lang="en-US" smtClean="0">
              <a:solidFill>
                <a:srgbClr val="000000"/>
              </a:solidFill>
            </a:endParaRPr>
          </a:p>
          <a:p>
            <a:pPr lvl="1" eaLnBrk="1" hangingPunct="1">
              <a:lnSpc>
                <a:spcPct val="100000"/>
              </a:lnSpc>
            </a:pPr>
            <a:endParaRPr lang="en-US" smtClean="0">
              <a:solidFill>
                <a:srgbClr val="000000"/>
              </a:solidFill>
            </a:endParaRPr>
          </a:p>
          <a:p>
            <a:pPr eaLnBrk="1" hangingPunct="1">
              <a:lnSpc>
                <a:spcPct val="100000"/>
              </a:lnSpc>
              <a:buFontTx/>
              <a:buNone/>
            </a:pPr>
            <a:r>
              <a:rPr lang="en-US" smtClean="0"/>
              <a:t>Integrated</a:t>
            </a:r>
            <a:r>
              <a:rPr lang="en-US" altLang="ko-KR" smtClean="0">
                <a:ea typeface="Gulim" pitchFamily="34" charset="-127"/>
              </a:rPr>
              <a:t> development environment</a:t>
            </a:r>
          </a:p>
          <a:p>
            <a:pPr lvl="1" eaLnBrk="1" hangingPunct="1">
              <a:lnSpc>
                <a:spcPct val="140000"/>
              </a:lnSpc>
            </a:pPr>
            <a:r>
              <a:rPr lang="en-US" smtClean="0"/>
              <a:t>diverse object, source, and high-level language input</a:t>
            </a:r>
          </a:p>
          <a:p>
            <a:pPr lvl="1" eaLnBrk="1" hangingPunct="1">
              <a:lnSpc>
                <a:spcPct val="140000"/>
              </a:lnSpc>
            </a:pPr>
            <a:r>
              <a:rPr lang="en-US" altLang="zh-CN" smtClean="0">
                <a:ea typeface="宋体" pitchFamily="2" charset="-122"/>
              </a:rPr>
              <a:t>tools for visualization,</a:t>
            </a:r>
            <a:r>
              <a:rPr lang="en-US" altLang="zh-CN" b="1" smtClean="0">
                <a:ea typeface="宋体" pitchFamily="2" charset="-122"/>
              </a:rPr>
              <a:t> </a:t>
            </a:r>
            <a:r>
              <a:rPr lang="en-US" altLang="zh-CN" smtClean="0">
                <a:ea typeface="宋体" pitchFamily="2" charset="-122"/>
              </a:rPr>
              <a:t>simulation, etc.</a:t>
            </a:r>
            <a:r>
              <a:rPr lang="en-US" altLang="zh-CN" sz="1700" smtClean="0">
                <a:ea typeface="宋体" pitchFamily="2" charset="-122"/>
              </a:rPr>
              <a:t> </a:t>
            </a:r>
            <a:endParaRPr lang="en-US" altLang="ko-KR" sz="1700" smtClean="0">
              <a:ea typeface="Gulim" pitchFamily="34" charset="-127"/>
            </a:endParaRPr>
          </a:p>
          <a:p>
            <a:pPr eaLnBrk="1" hangingPunct="1">
              <a:lnSpc>
                <a:spcPct val="70000"/>
              </a:lnSpc>
            </a:pPr>
            <a:endParaRPr lang="en-US" sz="1900" smtClean="0">
              <a:solidFill>
                <a:srgbClr val="00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Line 2"/>
          <p:cNvSpPr>
            <a:spLocks noChangeShapeType="1"/>
          </p:cNvSpPr>
          <p:nvPr/>
        </p:nvSpPr>
        <p:spPr bwMode="auto">
          <a:xfrm>
            <a:off x="455613" y="1384300"/>
            <a:ext cx="8232775" cy="0"/>
          </a:xfrm>
          <a:prstGeom prst="line">
            <a:avLst/>
          </a:prstGeom>
          <a:noFill/>
          <a:ln w="9525">
            <a:solidFill>
              <a:srgbClr val="9A9A9A"/>
            </a:solidFill>
            <a:round/>
            <a:headEnd/>
            <a:tailEnd/>
          </a:ln>
        </p:spPr>
        <p:txBody>
          <a:bodyPr/>
          <a:lstStyle/>
          <a:p>
            <a:endParaRPr lang="en-US"/>
          </a:p>
        </p:txBody>
      </p:sp>
      <p:sp>
        <p:nvSpPr>
          <p:cNvPr id="79875" name="Rectangle 3"/>
          <p:cNvSpPr>
            <a:spLocks noGrp="1" noChangeArrowheads="1"/>
          </p:cNvSpPr>
          <p:nvPr>
            <p:ph type="title"/>
          </p:nvPr>
        </p:nvSpPr>
        <p:spPr/>
        <p:txBody>
          <a:bodyPr rIns="35717"/>
          <a:lstStyle/>
          <a:p>
            <a:pPr eaLnBrk="1" hangingPunct="1"/>
            <a:r>
              <a:rPr lang="en-US" smtClean="0"/>
              <a:t>Kansei</a:t>
            </a:r>
          </a:p>
        </p:txBody>
      </p:sp>
      <p:pic>
        <p:nvPicPr>
          <p:cNvPr id="79876" name="Picture 4"/>
          <p:cNvPicPr>
            <a:picLocks noChangeAspect="1" noChangeArrowheads="1"/>
          </p:cNvPicPr>
          <p:nvPr/>
        </p:nvPicPr>
        <p:blipFill>
          <a:blip r:embed="rId3" cstate="print"/>
          <a:srcRect/>
          <a:stretch>
            <a:fillRect/>
          </a:stretch>
        </p:blipFill>
        <p:spPr bwMode="auto">
          <a:xfrm>
            <a:off x="6040438" y="1427163"/>
            <a:ext cx="2406650" cy="1312862"/>
          </a:xfrm>
          <a:prstGeom prst="rect">
            <a:avLst/>
          </a:prstGeom>
          <a:noFill/>
          <a:ln w="9525">
            <a:noFill/>
            <a:miter lim="800000"/>
            <a:headEnd/>
            <a:tailEnd/>
          </a:ln>
        </p:spPr>
      </p:pic>
      <p:pic>
        <p:nvPicPr>
          <p:cNvPr id="79877" name="Picture 5"/>
          <p:cNvPicPr>
            <a:picLocks noChangeAspect="1" noChangeArrowheads="1"/>
          </p:cNvPicPr>
          <p:nvPr/>
        </p:nvPicPr>
        <p:blipFill>
          <a:blip r:embed="rId4" cstate="print"/>
          <a:srcRect/>
          <a:stretch>
            <a:fillRect/>
          </a:stretch>
        </p:blipFill>
        <p:spPr bwMode="auto">
          <a:xfrm>
            <a:off x="5969000" y="3743325"/>
            <a:ext cx="2341563" cy="1579563"/>
          </a:xfrm>
          <a:prstGeom prst="rect">
            <a:avLst/>
          </a:prstGeom>
          <a:noFill/>
          <a:ln w="9525">
            <a:noFill/>
            <a:miter lim="800000"/>
            <a:headEnd/>
            <a:tailEnd/>
          </a:ln>
        </p:spPr>
      </p:pic>
      <p:pic>
        <p:nvPicPr>
          <p:cNvPr id="79878" name="Picture 6"/>
          <p:cNvPicPr>
            <a:picLocks noChangeArrowheads="1"/>
          </p:cNvPicPr>
          <p:nvPr/>
        </p:nvPicPr>
        <p:blipFill>
          <a:blip r:embed="rId5" cstate="print"/>
          <a:srcRect/>
          <a:stretch>
            <a:fillRect/>
          </a:stretch>
        </p:blipFill>
        <p:spPr bwMode="auto">
          <a:xfrm>
            <a:off x="744538" y="3719513"/>
            <a:ext cx="1973262" cy="1625600"/>
          </a:xfrm>
          <a:prstGeom prst="rect">
            <a:avLst/>
          </a:prstGeom>
          <a:noFill/>
          <a:ln w="9525">
            <a:noFill/>
            <a:miter lim="800000"/>
            <a:headEnd/>
            <a:tailEnd/>
          </a:ln>
        </p:spPr>
      </p:pic>
      <p:pic>
        <p:nvPicPr>
          <p:cNvPr id="79879" name="Picture 7"/>
          <p:cNvPicPr>
            <a:picLocks noChangeAspect="1" noChangeArrowheads="1"/>
          </p:cNvPicPr>
          <p:nvPr/>
        </p:nvPicPr>
        <p:blipFill>
          <a:blip r:embed="rId6" cstate="print"/>
          <a:srcRect/>
          <a:stretch>
            <a:fillRect/>
          </a:stretch>
        </p:blipFill>
        <p:spPr bwMode="auto">
          <a:xfrm>
            <a:off x="701675" y="1430338"/>
            <a:ext cx="2028825" cy="1803400"/>
          </a:xfrm>
          <a:prstGeom prst="rect">
            <a:avLst/>
          </a:prstGeom>
          <a:noFill/>
          <a:ln w="9525">
            <a:noFill/>
            <a:miter lim="800000"/>
            <a:headEnd/>
            <a:tailEnd/>
          </a:ln>
        </p:spPr>
      </p:pic>
      <p:pic>
        <p:nvPicPr>
          <p:cNvPr id="79880" name="Picture 8"/>
          <p:cNvPicPr>
            <a:picLocks noChangeAspect="1" noChangeArrowheads="1"/>
          </p:cNvPicPr>
          <p:nvPr/>
        </p:nvPicPr>
        <p:blipFill>
          <a:blip r:embed="rId7" cstate="print"/>
          <a:srcRect/>
          <a:stretch>
            <a:fillRect/>
          </a:stretch>
        </p:blipFill>
        <p:spPr bwMode="auto">
          <a:xfrm>
            <a:off x="2603500" y="2212975"/>
            <a:ext cx="3503613" cy="2419350"/>
          </a:xfrm>
          <a:prstGeom prst="rect">
            <a:avLst/>
          </a:prstGeom>
          <a:noFill/>
          <a:ln w="9525">
            <a:noFill/>
            <a:miter lim="800000"/>
            <a:headEnd/>
            <a:tailEnd/>
          </a:ln>
        </p:spPr>
      </p:pic>
      <p:sp>
        <p:nvSpPr>
          <p:cNvPr id="79881" name="Rectangle 9"/>
          <p:cNvSpPr>
            <a:spLocks/>
          </p:cNvSpPr>
          <p:nvPr/>
        </p:nvSpPr>
        <p:spPr bwMode="auto">
          <a:xfrm>
            <a:off x="3067050" y="4630738"/>
            <a:ext cx="2571750" cy="376237"/>
          </a:xfrm>
          <a:prstGeom prst="rect">
            <a:avLst/>
          </a:prstGeom>
          <a:noFill/>
          <a:ln w="9525">
            <a:noFill/>
            <a:miter lim="800000"/>
            <a:headEnd/>
            <a:tailEnd/>
          </a:ln>
        </p:spPr>
        <p:txBody>
          <a:bodyPr lIns="0" tIns="0" rIns="0" bIns="0" anchor="b"/>
          <a:lstStyle/>
          <a:p>
            <a:pPr algn="ctr" defTabSz="642938"/>
            <a:r>
              <a:rPr lang="en-US" sz="1700" b="1" i="0">
                <a:solidFill>
                  <a:srgbClr val="970009"/>
                </a:solidFill>
                <a:latin typeface="Helvetica Neue" charset="0"/>
                <a:sym typeface="Helvetica Neue" charset="0"/>
              </a:rPr>
              <a:t>Generic Platform Array</a:t>
            </a:r>
          </a:p>
        </p:txBody>
      </p:sp>
      <p:sp>
        <p:nvSpPr>
          <p:cNvPr id="79882" name="Rectangle 10"/>
          <p:cNvSpPr>
            <a:spLocks/>
          </p:cNvSpPr>
          <p:nvPr/>
        </p:nvSpPr>
        <p:spPr bwMode="auto">
          <a:xfrm>
            <a:off x="6213475" y="2919413"/>
            <a:ext cx="1846263" cy="322262"/>
          </a:xfrm>
          <a:prstGeom prst="rect">
            <a:avLst/>
          </a:prstGeom>
          <a:noFill/>
          <a:ln w="9525">
            <a:noFill/>
            <a:miter lim="800000"/>
            <a:headEnd/>
            <a:tailEnd/>
          </a:ln>
        </p:spPr>
        <p:txBody>
          <a:bodyPr wrap="none" lIns="0" tIns="0" rIns="0" bIns="0" anchor="b">
            <a:spAutoFit/>
          </a:bodyPr>
          <a:lstStyle/>
          <a:p>
            <a:pPr algn="ctr" defTabSz="642938"/>
            <a:r>
              <a:rPr lang="en-US" sz="1700" i="0">
                <a:latin typeface="Helvetica Neue Light" charset="0"/>
                <a:sym typeface="Helvetica Neue Light" charset="0"/>
              </a:rPr>
              <a:t>Acoustic &amp; Seismic</a:t>
            </a:r>
          </a:p>
        </p:txBody>
      </p:sp>
      <p:sp>
        <p:nvSpPr>
          <p:cNvPr id="79883" name="Rectangle 11"/>
          <p:cNvSpPr>
            <a:spLocks/>
          </p:cNvSpPr>
          <p:nvPr/>
        </p:nvSpPr>
        <p:spPr bwMode="auto">
          <a:xfrm>
            <a:off x="6799263" y="5510213"/>
            <a:ext cx="692150" cy="320675"/>
          </a:xfrm>
          <a:prstGeom prst="rect">
            <a:avLst/>
          </a:prstGeom>
          <a:noFill/>
          <a:ln w="9525">
            <a:noFill/>
            <a:miter lim="800000"/>
            <a:headEnd/>
            <a:tailEnd/>
          </a:ln>
        </p:spPr>
        <p:txBody>
          <a:bodyPr wrap="none" lIns="0" tIns="0" rIns="0" bIns="0" anchor="b">
            <a:spAutoFit/>
          </a:bodyPr>
          <a:lstStyle/>
          <a:p>
            <a:pPr algn="ctr" defTabSz="642938"/>
            <a:r>
              <a:rPr lang="en-US" sz="1700" i="0">
                <a:latin typeface="Helvetica Neue Light" charset="0"/>
                <a:sym typeface="Helvetica Neue Light" charset="0"/>
              </a:rPr>
              <a:t>Mobile</a:t>
            </a:r>
          </a:p>
        </p:txBody>
      </p:sp>
      <p:sp>
        <p:nvSpPr>
          <p:cNvPr id="79884" name="Rectangle 12"/>
          <p:cNvSpPr>
            <a:spLocks/>
          </p:cNvSpPr>
          <p:nvPr/>
        </p:nvSpPr>
        <p:spPr bwMode="auto">
          <a:xfrm>
            <a:off x="1190625" y="5402263"/>
            <a:ext cx="1087438" cy="322262"/>
          </a:xfrm>
          <a:prstGeom prst="rect">
            <a:avLst/>
          </a:prstGeom>
          <a:noFill/>
          <a:ln w="9525">
            <a:noFill/>
            <a:miter lim="800000"/>
            <a:headEnd/>
            <a:tailEnd/>
          </a:ln>
        </p:spPr>
        <p:txBody>
          <a:bodyPr wrap="none" lIns="0" tIns="0" rIns="0" bIns="0" anchor="b">
            <a:spAutoFit/>
          </a:bodyPr>
          <a:lstStyle/>
          <a:p>
            <a:pPr algn="ctr" defTabSz="642938"/>
            <a:r>
              <a:rPr lang="en-US" sz="1700" i="0">
                <a:latin typeface="Helvetica Neue Light" charset="0"/>
                <a:sym typeface="Helvetica Neue Light" charset="0"/>
              </a:rPr>
              <a:t>Multimodal</a:t>
            </a:r>
          </a:p>
        </p:txBody>
      </p:sp>
      <p:sp>
        <p:nvSpPr>
          <p:cNvPr id="79885" name="Rectangle 13"/>
          <p:cNvSpPr>
            <a:spLocks/>
          </p:cNvSpPr>
          <p:nvPr/>
        </p:nvSpPr>
        <p:spPr bwMode="auto">
          <a:xfrm>
            <a:off x="1036638" y="3268663"/>
            <a:ext cx="1377950" cy="320675"/>
          </a:xfrm>
          <a:prstGeom prst="rect">
            <a:avLst/>
          </a:prstGeom>
          <a:noFill/>
          <a:ln w="9525">
            <a:noFill/>
            <a:miter lim="800000"/>
            <a:headEnd/>
            <a:tailEnd/>
          </a:ln>
        </p:spPr>
        <p:txBody>
          <a:bodyPr wrap="none" lIns="0" tIns="0" rIns="0" bIns="0" anchor="b">
            <a:spAutoFit/>
          </a:bodyPr>
          <a:lstStyle/>
          <a:p>
            <a:pPr algn="ctr" defTabSz="642938"/>
            <a:r>
              <a:rPr lang="en-US" sz="1700" i="0">
                <a:latin typeface="Helvetica Neue Light" charset="0"/>
                <a:sym typeface="Helvetica Neue Light" charset="0"/>
              </a:rPr>
              <a:t>Environmental</a:t>
            </a:r>
          </a:p>
        </p:txBody>
      </p:sp>
      <p:sp>
        <p:nvSpPr>
          <p:cNvPr id="79886" name="Rectangle 14"/>
          <p:cNvSpPr>
            <a:spLocks/>
          </p:cNvSpPr>
          <p:nvPr/>
        </p:nvSpPr>
        <p:spPr bwMode="auto">
          <a:xfrm>
            <a:off x="838200" y="5995988"/>
            <a:ext cx="9001125" cy="633412"/>
          </a:xfrm>
          <a:prstGeom prst="rect">
            <a:avLst/>
          </a:prstGeom>
          <a:noFill/>
          <a:ln w="9525">
            <a:noFill/>
            <a:miter lim="800000"/>
            <a:headEnd/>
            <a:tailEnd/>
          </a:ln>
        </p:spPr>
        <p:txBody>
          <a:bodyPr lIns="0" tIns="0" rIns="0" bIns="0" anchor="b"/>
          <a:lstStyle/>
          <a:p>
            <a:pPr defTabSz="642938">
              <a:spcBef>
                <a:spcPts val="3375"/>
              </a:spcBef>
            </a:pPr>
            <a:r>
              <a:rPr lang="en-US" sz="1800" i="0">
                <a:solidFill>
                  <a:srgbClr val="747474"/>
                </a:solidFill>
                <a:latin typeface="Helvetica Neue" charset="0"/>
                <a:sym typeface="Helvetica Neue" charset="0"/>
              </a:rPr>
              <a:t>Kansei couples a generic platform array with multiple domain sensing and communication arrays</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152400" y="1482725"/>
            <a:ext cx="8339138" cy="5214938"/>
          </a:xfrm>
        </p:spPr>
        <p:txBody>
          <a:bodyPr rIns="35717"/>
          <a:lstStyle/>
          <a:p>
            <a:pPr marL="266700" indent="-266700" eaLnBrk="1" hangingPunct="1"/>
            <a:r>
              <a:rPr lang="en-US" smtClean="0"/>
              <a:t>Heterogeneous testbed with 3 platforms</a:t>
            </a:r>
          </a:p>
          <a:p>
            <a:pPr marL="711200" lvl="1" indent="-266700" eaLnBrk="1" hangingPunct="1">
              <a:spcBef>
                <a:spcPts val="1000"/>
              </a:spcBef>
            </a:pPr>
            <a:r>
              <a:rPr lang="en-US" smtClean="0"/>
              <a:t>Stargates </a:t>
            </a:r>
          </a:p>
          <a:p>
            <a:pPr marL="711200" lvl="1" indent="-266700" eaLnBrk="1" hangingPunct="1">
              <a:spcBef>
                <a:spcPts val="1000"/>
              </a:spcBef>
            </a:pPr>
            <a:r>
              <a:rPr lang="en-US" smtClean="0"/>
              <a:t>XSM</a:t>
            </a:r>
          </a:p>
          <a:p>
            <a:pPr marL="711200" lvl="1" indent="-266700" eaLnBrk="1" hangingPunct="1">
              <a:spcBef>
                <a:spcPts val="1000"/>
              </a:spcBef>
            </a:pPr>
            <a:r>
              <a:rPr lang="en-US" smtClean="0"/>
              <a:t>Telos SkyMote</a:t>
            </a:r>
          </a:p>
          <a:p>
            <a:pPr marL="266700" indent="-266700" eaLnBrk="1" hangingPunct="1">
              <a:spcBef>
                <a:spcPts val="1000"/>
              </a:spcBef>
            </a:pPr>
            <a:r>
              <a:rPr lang="en-US" smtClean="0"/>
              <a:t>Stargates provide resources for local </a:t>
            </a:r>
            <a:br>
              <a:rPr lang="en-US" smtClean="0"/>
            </a:br>
            <a:r>
              <a:rPr lang="en-US" smtClean="0"/>
              <a:t>computation, storage, data  logging and </a:t>
            </a:r>
            <a:br>
              <a:rPr lang="en-US" smtClean="0"/>
            </a:br>
            <a:r>
              <a:rPr lang="en-US" smtClean="0"/>
              <a:t>back-channel communication</a:t>
            </a:r>
          </a:p>
          <a:p>
            <a:pPr marL="266700" indent="-266700" eaLnBrk="1" hangingPunct="1">
              <a:spcBef>
                <a:spcPts val="1000"/>
              </a:spcBef>
            </a:pPr>
            <a:r>
              <a:rPr lang="en-US" smtClean="0"/>
              <a:t>Four networks:  </a:t>
            </a:r>
          </a:p>
          <a:p>
            <a:pPr marL="711200" lvl="1" indent="-266700" eaLnBrk="1" hangingPunct="1">
              <a:spcBef>
                <a:spcPts val="1000"/>
              </a:spcBef>
            </a:pPr>
            <a:r>
              <a:rPr lang="en-US" smtClean="0"/>
              <a:t>CC1000-433 MHz, 802.11b</a:t>
            </a:r>
          </a:p>
          <a:p>
            <a:pPr marL="711200" lvl="1" indent="-266700" eaLnBrk="1" hangingPunct="1">
              <a:spcBef>
                <a:spcPts val="1000"/>
              </a:spcBef>
            </a:pPr>
            <a:r>
              <a:rPr lang="en-US" smtClean="0"/>
              <a:t>CC 2420-802.15.4, 100 Base-T Ethernet</a:t>
            </a:r>
          </a:p>
          <a:p>
            <a:pPr marL="266700" indent="-266700" eaLnBrk="1" hangingPunct="1">
              <a:spcBef>
                <a:spcPts val="1000"/>
              </a:spcBef>
            </a:pPr>
            <a:r>
              <a:rPr lang="en-US" smtClean="0"/>
              <a:t>4 Sony Cameras Pan-Tilt-Zoom, </a:t>
            </a:r>
            <a:br>
              <a:rPr lang="en-US" smtClean="0"/>
            </a:br>
            <a:r>
              <a:rPr lang="en-US" smtClean="0"/>
              <a:t>736x480 Pixel Frame Capture over Ethernet</a:t>
            </a:r>
          </a:p>
        </p:txBody>
      </p:sp>
      <p:sp>
        <p:nvSpPr>
          <p:cNvPr id="80899" name="Line 3"/>
          <p:cNvSpPr>
            <a:spLocks noChangeShapeType="1"/>
          </p:cNvSpPr>
          <p:nvPr/>
        </p:nvSpPr>
        <p:spPr bwMode="auto">
          <a:xfrm>
            <a:off x="455613" y="1384300"/>
            <a:ext cx="8232775" cy="0"/>
          </a:xfrm>
          <a:prstGeom prst="line">
            <a:avLst/>
          </a:prstGeom>
          <a:noFill/>
          <a:ln w="9525">
            <a:solidFill>
              <a:srgbClr val="9A9A9A"/>
            </a:solidFill>
            <a:round/>
            <a:headEnd/>
            <a:tailEnd/>
          </a:ln>
        </p:spPr>
        <p:txBody>
          <a:bodyPr/>
          <a:lstStyle/>
          <a:p>
            <a:endParaRPr lang="en-US"/>
          </a:p>
        </p:txBody>
      </p:sp>
      <p:sp>
        <p:nvSpPr>
          <p:cNvPr id="80900" name="Rectangle 4"/>
          <p:cNvSpPr>
            <a:spLocks noGrp="1" noChangeArrowheads="1"/>
          </p:cNvSpPr>
          <p:nvPr>
            <p:ph type="title"/>
          </p:nvPr>
        </p:nvSpPr>
        <p:spPr/>
        <p:txBody>
          <a:bodyPr rIns="35717"/>
          <a:lstStyle/>
          <a:p>
            <a:pPr eaLnBrk="1" hangingPunct="1"/>
            <a:r>
              <a:rPr lang="en-US" smtClean="0"/>
              <a:t>Elements of Kansei</a:t>
            </a:r>
            <a:br>
              <a:rPr lang="en-US" smtClean="0"/>
            </a:br>
            <a:r>
              <a:rPr lang="en-US" sz="1900" smtClean="0"/>
              <a:t>Stationary Array</a:t>
            </a:r>
          </a:p>
        </p:txBody>
      </p:sp>
      <p:pic>
        <p:nvPicPr>
          <p:cNvPr id="80901" name="Picture 5"/>
          <p:cNvPicPr>
            <a:picLocks noChangeAspect="1" noChangeArrowheads="1"/>
          </p:cNvPicPr>
          <p:nvPr/>
        </p:nvPicPr>
        <p:blipFill>
          <a:blip r:embed="rId3" cstate="print"/>
          <a:srcRect/>
          <a:stretch>
            <a:fillRect/>
          </a:stretch>
        </p:blipFill>
        <p:spPr bwMode="auto">
          <a:xfrm>
            <a:off x="5994400" y="1438275"/>
            <a:ext cx="3225800" cy="2419350"/>
          </a:xfrm>
          <a:prstGeom prst="rect">
            <a:avLst/>
          </a:prstGeom>
          <a:noFill/>
          <a:ln w="9525">
            <a:noFill/>
            <a:miter lim="800000"/>
            <a:headEnd/>
            <a:tailEnd/>
          </a:ln>
        </p:spPr>
      </p:pic>
      <p:pic>
        <p:nvPicPr>
          <p:cNvPr id="80902" name="Picture 6"/>
          <p:cNvPicPr>
            <a:picLocks noChangeAspect="1" noChangeArrowheads="1"/>
          </p:cNvPicPr>
          <p:nvPr/>
        </p:nvPicPr>
        <p:blipFill>
          <a:blip r:embed="rId4" cstate="print"/>
          <a:srcRect/>
          <a:stretch>
            <a:fillRect/>
          </a:stretch>
        </p:blipFill>
        <p:spPr bwMode="auto">
          <a:xfrm>
            <a:off x="5246688" y="4743450"/>
            <a:ext cx="1589087" cy="1938338"/>
          </a:xfrm>
          <a:prstGeom prst="rect">
            <a:avLst/>
          </a:prstGeom>
          <a:noFill/>
          <a:ln w="9525">
            <a:noFill/>
            <a:miter lim="800000"/>
            <a:headEnd/>
            <a:tailEnd/>
          </a:ln>
        </p:spPr>
      </p:pic>
      <p:pic>
        <p:nvPicPr>
          <p:cNvPr id="80903" name="Picture 7"/>
          <p:cNvPicPr>
            <a:picLocks noChangeAspect="1" noChangeArrowheads="1"/>
          </p:cNvPicPr>
          <p:nvPr/>
        </p:nvPicPr>
        <p:blipFill>
          <a:blip r:embed="rId5" cstate="print"/>
          <a:srcRect/>
          <a:stretch>
            <a:fillRect/>
          </a:stretch>
        </p:blipFill>
        <p:spPr bwMode="auto">
          <a:xfrm>
            <a:off x="6010275" y="4343400"/>
            <a:ext cx="3133725" cy="1852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Line 2"/>
          <p:cNvSpPr>
            <a:spLocks noChangeShapeType="1"/>
          </p:cNvSpPr>
          <p:nvPr/>
        </p:nvSpPr>
        <p:spPr bwMode="auto">
          <a:xfrm>
            <a:off x="455613" y="1384300"/>
            <a:ext cx="8232775" cy="0"/>
          </a:xfrm>
          <a:prstGeom prst="line">
            <a:avLst/>
          </a:prstGeom>
          <a:noFill/>
          <a:ln w="9525">
            <a:solidFill>
              <a:srgbClr val="9A9A9A"/>
            </a:solidFill>
            <a:round/>
            <a:headEnd/>
            <a:tailEnd/>
          </a:ln>
        </p:spPr>
        <p:txBody>
          <a:bodyPr/>
          <a:lstStyle/>
          <a:p>
            <a:endParaRPr lang="en-US"/>
          </a:p>
        </p:txBody>
      </p:sp>
      <p:sp>
        <p:nvSpPr>
          <p:cNvPr id="81923" name="Rectangle 3"/>
          <p:cNvSpPr>
            <a:spLocks noGrp="1" noChangeArrowheads="1"/>
          </p:cNvSpPr>
          <p:nvPr>
            <p:ph type="title"/>
          </p:nvPr>
        </p:nvSpPr>
        <p:spPr/>
        <p:txBody>
          <a:bodyPr rIns="35717"/>
          <a:lstStyle/>
          <a:p>
            <a:pPr eaLnBrk="1" hangingPunct="1"/>
            <a:r>
              <a:rPr lang="en-US" smtClean="0"/>
              <a:t>Elements of Kansei</a:t>
            </a:r>
            <a:br>
              <a:rPr lang="en-US" smtClean="0"/>
            </a:br>
            <a:r>
              <a:rPr lang="en-US" sz="1900" smtClean="0"/>
              <a:t>Scaling the communication network</a:t>
            </a:r>
          </a:p>
        </p:txBody>
      </p:sp>
      <p:sp>
        <p:nvSpPr>
          <p:cNvPr id="81924" name="Rectangle 4"/>
          <p:cNvSpPr>
            <a:spLocks noGrp="1" noChangeArrowheads="1"/>
          </p:cNvSpPr>
          <p:nvPr>
            <p:ph type="body" idx="1"/>
          </p:nvPr>
        </p:nvSpPr>
        <p:spPr>
          <a:xfrm>
            <a:off x="204788" y="2374900"/>
            <a:ext cx="8340725" cy="4616450"/>
          </a:xfrm>
        </p:spPr>
        <p:txBody>
          <a:bodyPr rIns="35717"/>
          <a:lstStyle/>
          <a:p>
            <a:pPr marL="266700" indent="-266700" eaLnBrk="1" hangingPunct="1"/>
            <a:endParaRPr lang="en-US" smtClean="0"/>
          </a:p>
          <a:p>
            <a:pPr marL="266700" indent="-266700" eaLnBrk="1" hangingPunct="1">
              <a:spcBef>
                <a:spcPts val="1000"/>
              </a:spcBef>
            </a:pPr>
            <a:endParaRPr lang="en-US" smtClean="0"/>
          </a:p>
          <a:p>
            <a:pPr marL="266700" indent="-266700" eaLnBrk="1" hangingPunct="1">
              <a:spcBef>
                <a:spcPts val="1000"/>
              </a:spcBef>
            </a:pPr>
            <a:endParaRPr lang="en-US" smtClean="0"/>
          </a:p>
          <a:p>
            <a:pPr marL="266700" indent="-266700" eaLnBrk="1" hangingPunct="1">
              <a:spcBef>
                <a:spcPts val="1000"/>
              </a:spcBef>
            </a:pPr>
            <a:endParaRPr lang="en-US" smtClean="0"/>
          </a:p>
          <a:p>
            <a:pPr marL="266700" indent="-266700" eaLnBrk="1" hangingPunct="1">
              <a:spcBef>
                <a:spcPts val="1000"/>
              </a:spcBef>
            </a:pPr>
            <a:endParaRPr lang="en-US" smtClean="0"/>
          </a:p>
          <a:p>
            <a:pPr marL="266700" indent="-266700" eaLnBrk="1" hangingPunct="1">
              <a:spcBef>
                <a:spcPts val="1000"/>
              </a:spcBef>
            </a:pPr>
            <a:r>
              <a:rPr lang="en-US" smtClean="0"/>
              <a:t>802.11b scaling studies [WinMee 06]</a:t>
            </a:r>
          </a:p>
        </p:txBody>
      </p:sp>
      <p:pic>
        <p:nvPicPr>
          <p:cNvPr id="81925" name="Picture 5"/>
          <p:cNvPicPr>
            <a:picLocks noChangeAspect="1" noChangeArrowheads="1"/>
          </p:cNvPicPr>
          <p:nvPr/>
        </p:nvPicPr>
        <p:blipFill>
          <a:blip r:embed="rId3" cstate="print"/>
          <a:srcRect/>
          <a:stretch>
            <a:fillRect/>
          </a:stretch>
        </p:blipFill>
        <p:spPr bwMode="auto">
          <a:xfrm>
            <a:off x="5241925" y="4773613"/>
            <a:ext cx="3697288" cy="2071687"/>
          </a:xfrm>
          <a:prstGeom prst="rect">
            <a:avLst/>
          </a:prstGeom>
          <a:noFill/>
          <a:ln w="9525">
            <a:noFill/>
            <a:miter lim="800000"/>
            <a:headEnd/>
            <a:tailEnd/>
          </a:ln>
        </p:spPr>
      </p:pic>
      <p:pic>
        <p:nvPicPr>
          <p:cNvPr id="81926" name="Picture 6"/>
          <p:cNvPicPr>
            <a:picLocks noChangeAspect="1" noChangeArrowheads="1"/>
          </p:cNvPicPr>
          <p:nvPr/>
        </p:nvPicPr>
        <p:blipFill>
          <a:blip r:embed="rId4" cstate="print"/>
          <a:srcRect/>
          <a:stretch>
            <a:fillRect/>
          </a:stretch>
        </p:blipFill>
        <p:spPr bwMode="auto">
          <a:xfrm>
            <a:off x="290513" y="1468438"/>
            <a:ext cx="4305300" cy="2579687"/>
          </a:xfrm>
          <a:prstGeom prst="rect">
            <a:avLst/>
          </a:prstGeom>
          <a:noFill/>
          <a:ln w="9525">
            <a:noFill/>
            <a:miter lim="800000"/>
            <a:headEnd/>
            <a:tailEnd/>
          </a:ln>
        </p:spPr>
      </p:pic>
      <p:pic>
        <p:nvPicPr>
          <p:cNvPr id="81927" name="Picture 7"/>
          <p:cNvPicPr>
            <a:picLocks noChangeAspect="1" noChangeArrowheads="1"/>
          </p:cNvPicPr>
          <p:nvPr/>
        </p:nvPicPr>
        <p:blipFill>
          <a:blip r:embed="rId5" cstate="print"/>
          <a:srcRect/>
          <a:stretch>
            <a:fillRect/>
          </a:stretch>
        </p:blipFill>
        <p:spPr bwMode="auto">
          <a:xfrm>
            <a:off x="374650" y="4533900"/>
            <a:ext cx="4724400" cy="2547938"/>
          </a:xfrm>
          <a:prstGeom prst="rect">
            <a:avLst/>
          </a:prstGeom>
          <a:noFill/>
          <a:ln w="9525">
            <a:noFill/>
            <a:miter lim="800000"/>
            <a:headEnd/>
            <a:tailEnd/>
          </a:ln>
        </p:spPr>
      </p:pic>
      <p:pic>
        <p:nvPicPr>
          <p:cNvPr id="81928" name="Picture 8"/>
          <p:cNvPicPr>
            <a:picLocks noChangeAspect="1" noChangeArrowheads="1"/>
          </p:cNvPicPr>
          <p:nvPr/>
        </p:nvPicPr>
        <p:blipFill>
          <a:blip r:embed="rId6" cstate="print"/>
          <a:srcRect/>
          <a:stretch>
            <a:fillRect/>
          </a:stretch>
        </p:blipFill>
        <p:spPr bwMode="auto">
          <a:xfrm>
            <a:off x="5688013" y="2155825"/>
            <a:ext cx="2278062" cy="1831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Line 2"/>
          <p:cNvSpPr>
            <a:spLocks noChangeShapeType="1"/>
          </p:cNvSpPr>
          <p:nvPr/>
        </p:nvSpPr>
        <p:spPr bwMode="auto">
          <a:xfrm>
            <a:off x="455613" y="1384300"/>
            <a:ext cx="8232775" cy="0"/>
          </a:xfrm>
          <a:prstGeom prst="line">
            <a:avLst/>
          </a:prstGeom>
          <a:noFill/>
          <a:ln w="9525">
            <a:solidFill>
              <a:srgbClr val="9A9A9A"/>
            </a:solidFill>
            <a:round/>
            <a:headEnd/>
            <a:tailEnd/>
          </a:ln>
        </p:spPr>
        <p:txBody>
          <a:bodyPr/>
          <a:lstStyle/>
          <a:p>
            <a:endParaRPr lang="en-US"/>
          </a:p>
        </p:txBody>
      </p:sp>
      <p:sp>
        <p:nvSpPr>
          <p:cNvPr id="82947" name="Rectangle 3"/>
          <p:cNvSpPr>
            <a:spLocks noGrp="1" noChangeArrowheads="1"/>
          </p:cNvSpPr>
          <p:nvPr>
            <p:ph type="title"/>
          </p:nvPr>
        </p:nvSpPr>
        <p:spPr/>
        <p:txBody>
          <a:bodyPr rIns="35717"/>
          <a:lstStyle/>
          <a:p>
            <a:pPr eaLnBrk="1" hangingPunct="1"/>
            <a:r>
              <a:rPr lang="en-US" smtClean="0"/>
              <a:t>Elements of Kansei</a:t>
            </a:r>
            <a:br>
              <a:rPr lang="en-US" smtClean="0"/>
            </a:br>
            <a:r>
              <a:rPr lang="en-US" sz="1900" smtClean="0"/>
              <a:t>Portable Arrays</a:t>
            </a:r>
          </a:p>
        </p:txBody>
      </p:sp>
      <p:sp>
        <p:nvSpPr>
          <p:cNvPr id="82948" name="Rectangle 4"/>
          <p:cNvSpPr>
            <a:spLocks noGrp="1" noChangeArrowheads="1"/>
          </p:cNvSpPr>
          <p:nvPr>
            <p:ph type="body" idx="1"/>
          </p:nvPr>
        </p:nvSpPr>
        <p:spPr/>
        <p:txBody>
          <a:bodyPr rIns="35717"/>
          <a:lstStyle/>
          <a:p>
            <a:pPr marL="266700" indent="-266700" eaLnBrk="1" hangingPunct="1"/>
            <a:r>
              <a:rPr lang="en-US" smtClean="0"/>
              <a:t>100 XSM Nodes</a:t>
            </a:r>
          </a:p>
          <a:p>
            <a:pPr marL="711200" lvl="1" indent="-266700" eaLnBrk="1" hangingPunct="1">
              <a:spcBef>
                <a:spcPts val="1000"/>
              </a:spcBef>
            </a:pPr>
            <a:r>
              <a:rPr lang="en-US" smtClean="0"/>
              <a:t>Acoustic, Passive Infrared, Magnetometer sensors</a:t>
            </a:r>
          </a:p>
          <a:p>
            <a:pPr marL="266700" indent="-266700" eaLnBrk="1" hangingPunct="1">
              <a:lnSpc>
                <a:spcPct val="30000"/>
              </a:lnSpc>
              <a:spcBef>
                <a:spcPts val="1000"/>
              </a:spcBef>
            </a:pPr>
            <a:endParaRPr lang="en-US" smtClean="0"/>
          </a:p>
          <a:p>
            <a:pPr marL="266700" indent="-266700" eaLnBrk="1" hangingPunct="1">
              <a:spcBef>
                <a:spcPts val="1000"/>
              </a:spcBef>
            </a:pPr>
            <a:r>
              <a:rPr lang="en-US" smtClean="0"/>
              <a:t>60 UCB Trio Nodes</a:t>
            </a:r>
          </a:p>
          <a:p>
            <a:pPr marL="711200" lvl="1" indent="-266700" eaLnBrk="1" hangingPunct="1">
              <a:spcBef>
                <a:spcPts val="1000"/>
              </a:spcBef>
            </a:pPr>
            <a:r>
              <a:rPr lang="en-US" smtClean="0"/>
              <a:t>XSM Sensors+ Telos SkyMote + Solar Power Charging</a:t>
            </a:r>
          </a:p>
          <a:p>
            <a:pPr marL="266700" indent="-266700" eaLnBrk="1" hangingPunct="1">
              <a:lnSpc>
                <a:spcPct val="0"/>
              </a:lnSpc>
              <a:spcBef>
                <a:spcPts val="1000"/>
              </a:spcBef>
            </a:pPr>
            <a:endParaRPr lang="en-US" smtClean="0"/>
          </a:p>
          <a:p>
            <a:pPr marL="266700" indent="-266700" eaLnBrk="1" hangingPunct="1">
              <a:spcBef>
                <a:spcPts val="1000"/>
              </a:spcBef>
            </a:pPr>
            <a:r>
              <a:rPr lang="en-US" smtClean="0"/>
              <a:t>Sensor data collection in deployment environment</a:t>
            </a:r>
          </a:p>
          <a:p>
            <a:pPr marL="711200" lvl="1" indent="-266700" eaLnBrk="1" hangingPunct="1">
              <a:spcBef>
                <a:spcPts val="1000"/>
              </a:spcBef>
            </a:pPr>
            <a:r>
              <a:rPr lang="en-US" smtClean="0"/>
              <a:t>Time synchronized data capture</a:t>
            </a:r>
          </a:p>
          <a:p>
            <a:pPr marL="711200" lvl="1" indent="-266700" eaLnBrk="1" hangingPunct="1">
              <a:spcBef>
                <a:spcPts val="1000"/>
              </a:spcBef>
            </a:pPr>
            <a:r>
              <a:rPr lang="en-US" smtClean="0"/>
              <a:t>Collection of target signatures &amp; background </a:t>
            </a:r>
          </a:p>
          <a:p>
            <a:pPr marL="711200" lvl="1" indent="-266700" eaLnBrk="1" hangingPunct="1">
              <a:spcBef>
                <a:spcPts val="1000"/>
              </a:spcBef>
              <a:buFont typeface="Wingdings" pitchFamily="2" charset="2"/>
              <a:buNone/>
            </a:pPr>
            <a:r>
              <a:rPr lang="en-US" smtClean="0"/>
              <a:t>   noise</a:t>
            </a:r>
          </a:p>
          <a:p>
            <a:pPr marL="711200" lvl="1" indent="-266700" eaLnBrk="1" hangingPunct="1">
              <a:spcBef>
                <a:spcPts val="1000"/>
              </a:spcBef>
            </a:pPr>
            <a:r>
              <a:rPr lang="en-US" smtClean="0"/>
              <a:t>Recording of Spatial and Temporal data</a:t>
            </a:r>
          </a:p>
        </p:txBody>
      </p:sp>
      <p:pic>
        <p:nvPicPr>
          <p:cNvPr id="82949" name="Picture 5"/>
          <p:cNvPicPr>
            <a:picLocks noChangeAspect="1" noChangeArrowheads="1"/>
          </p:cNvPicPr>
          <p:nvPr/>
        </p:nvPicPr>
        <p:blipFill>
          <a:blip r:embed="rId3" cstate="print"/>
          <a:srcRect/>
          <a:stretch>
            <a:fillRect/>
          </a:stretch>
        </p:blipFill>
        <p:spPr bwMode="auto">
          <a:xfrm>
            <a:off x="7086600" y="4267200"/>
            <a:ext cx="2017713" cy="2590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Pir target detector</a:t>
            </a:r>
          </a:p>
        </p:txBody>
      </p:sp>
      <p:pic>
        <p:nvPicPr>
          <p:cNvPr id="17411" name="Picture 3"/>
          <p:cNvPicPr>
            <a:picLocks noChangeAspect="1" noChangeArrowheads="1"/>
          </p:cNvPicPr>
          <p:nvPr/>
        </p:nvPicPr>
        <p:blipFill>
          <a:blip r:embed="rId3" cstate="print"/>
          <a:srcRect/>
          <a:stretch>
            <a:fillRect/>
          </a:stretch>
        </p:blipFill>
        <p:spPr bwMode="auto">
          <a:xfrm>
            <a:off x="1066800" y="1447800"/>
            <a:ext cx="6688138" cy="1101725"/>
          </a:xfrm>
          <a:prstGeom prst="rect">
            <a:avLst/>
          </a:prstGeom>
          <a:noFill/>
          <a:ln w="9525">
            <a:noFill/>
            <a:miter lim="800000"/>
            <a:headEnd/>
            <a:tailEnd/>
          </a:ln>
        </p:spPr>
      </p:pic>
      <p:sp>
        <p:nvSpPr>
          <p:cNvPr id="17412" name="Text Box 4"/>
          <p:cNvSpPr txBox="1">
            <a:spLocks noChangeArrowheads="1"/>
          </p:cNvSpPr>
          <p:nvPr/>
        </p:nvSpPr>
        <p:spPr bwMode="auto">
          <a:xfrm>
            <a:off x="1295400" y="5943600"/>
            <a:ext cx="2003425" cy="457200"/>
          </a:xfrm>
          <a:prstGeom prst="rect">
            <a:avLst/>
          </a:prstGeom>
          <a:noFill/>
          <a:ln w="9525">
            <a:noFill/>
            <a:miter lim="800000"/>
            <a:headEnd/>
            <a:tailEnd/>
          </a:ln>
        </p:spPr>
        <p:txBody>
          <a:bodyPr wrap="none">
            <a:spAutoFit/>
          </a:bodyPr>
          <a:lstStyle/>
          <a:p>
            <a:r>
              <a:rPr lang="en-US" i="0"/>
              <a:t>Person at 12 m</a:t>
            </a:r>
          </a:p>
        </p:txBody>
      </p:sp>
      <p:pic>
        <p:nvPicPr>
          <p:cNvPr id="17413" name="Picture 5"/>
          <p:cNvPicPr>
            <a:picLocks noChangeAspect="1" noChangeArrowheads="1"/>
          </p:cNvPicPr>
          <p:nvPr/>
        </p:nvPicPr>
        <p:blipFill>
          <a:blip r:embed="rId4" cstate="print"/>
          <a:srcRect/>
          <a:stretch>
            <a:fillRect/>
          </a:stretch>
        </p:blipFill>
        <p:spPr bwMode="auto">
          <a:xfrm>
            <a:off x="0" y="2667000"/>
            <a:ext cx="4470400" cy="3354388"/>
          </a:xfrm>
          <a:prstGeom prst="rect">
            <a:avLst/>
          </a:prstGeom>
          <a:noFill/>
          <a:ln w="9525">
            <a:noFill/>
            <a:miter lim="800000"/>
            <a:headEnd/>
            <a:tailEnd/>
          </a:ln>
        </p:spPr>
      </p:pic>
      <p:pic>
        <p:nvPicPr>
          <p:cNvPr id="17414" name="Picture 7"/>
          <p:cNvPicPr>
            <a:picLocks noChangeAspect="1" noChangeArrowheads="1"/>
          </p:cNvPicPr>
          <p:nvPr/>
        </p:nvPicPr>
        <p:blipFill>
          <a:blip r:embed="rId5" cstate="print"/>
          <a:srcRect/>
          <a:stretch>
            <a:fillRect/>
          </a:stretch>
        </p:blipFill>
        <p:spPr bwMode="auto">
          <a:xfrm>
            <a:off x="4419600" y="2667000"/>
            <a:ext cx="4570413" cy="3429000"/>
          </a:xfrm>
          <a:prstGeom prst="rect">
            <a:avLst/>
          </a:prstGeom>
          <a:noFill/>
          <a:ln w="9525">
            <a:noFill/>
            <a:miter lim="800000"/>
            <a:headEnd/>
            <a:tailEnd/>
          </a:ln>
        </p:spPr>
      </p:pic>
      <p:sp>
        <p:nvSpPr>
          <p:cNvPr id="17415" name="Rectangle 8"/>
          <p:cNvSpPr>
            <a:spLocks noChangeArrowheads="1"/>
          </p:cNvSpPr>
          <p:nvPr/>
        </p:nvSpPr>
        <p:spPr bwMode="auto">
          <a:xfrm>
            <a:off x="1143000" y="6491288"/>
            <a:ext cx="2247900" cy="366712"/>
          </a:xfrm>
          <a:prstGeom prst="rect">
            <a:avLst/>
          </a:prstGeom>
          <a:noFill/>
          <a:ln w="9525">
            <a:noFill/>
            <a:miter lim="800000"/>
            <a:headEnd/>
            <a:tailEnd/>
          </a:ln>
        </p:spPr>
        <p:txBody>
          <a:bodyPr wrap="none">
            <a:spAutoFit/>
          </a:bodyPr>
          <a:lstStyle/>
          <a:p>
            <a:r>
              <a:rPr lang="en-US" sz="1800" i="0"/>
              <a:t>Bandpass:  [0.4- 2 Hz]</a:t>
            </a:r>
          </a:p>
        </p:txBody>
      </p:sp>
      <p:sp>
        <p:nvSpPr>
          <p:cNvPr id="17416" name="Rectangle 9"/>
          <p:cNvSpPr>
            <a:spLocks noChangeArrowheads="1"/>
          </p:cNvSpPr>
          <p:nvPr/>
        </p:nvSpPr>
        <p:spPr bwMode="auto">
          <a:xfrm>
            <a:off x="4724400" y="2057400"/>
            <a:ext cx="1136650" cy="366713"/>
          </a:xfrm>
          <a:prstGeom prst="rect">
            <a:avLst/>
          </a:prstGeom>
          <a:noFill/>
          <a:ln w="9525">
            <a:noFill/>
            <a:miter lim="800000"/>
            <a:headEnd/>
            <a:tailEnd/>
          </a:ln>
        </p:spPr>
        <p:txBody>
          <a:bodyPr wrap="none">
            <a:spAutoFit/>
          </a:bodyPr>
          <a:lstStyle/>
          <a:p>
            <a:r>
              <a:rPr lang="en-US" sz="1800" i="0"/>
              <a:t>[0-0.3 Hz]</a:t>
            </a:r>
          </a:p>
        </p:txBody>
      </p:sp>
      <p:sp>
        <p:nvSpPr>
          <p:cNvPr id="17417" name="Rectangle 10"/>
          <p:cNvSpPr>
            <a:spLocks noChangeArrowheads="1"/>
          </p:cNvSpPr>
          <p:nvPr/>
        </p:nvSpPr>
        <p:spPr bwMode="auto">
          <a:xfrm>
            <a:off x="5829300" y="6477000"/>
            <a:ext cx="2019300" cy="366713"/>
          </a:xfrm>
          <a:prstGeom prst="rect">
            <a:avLst/>
          </a:prstGeom>
          <a:noFill/>
          <a:ln w="9525">
            <a:noFill/>
            <a:miter lim="800000"/>
            <a:headEnd/>
            <a:tailEnd/>
          </a:ln>
        </p:spPr>
        <p:txBody>
          <a:bodyPr wrap="none">
            <a:spAutoFit/>
          </a:bodyPr>
          <a:lstStyle/>
          <a:p>
            <a:r>
              <a:rPr lang="en-US" sz="1800" i="0"/>
              <a:t>Bandpass: [2- 4 Hz]</a:t>
            </a:r>
          </a:p>
        </p:txBody>
      </p:sp>
      <p:sp>
        <p:nvSpPr>
          <p:cNvPr id="17418" name="Text Box 6"/>
          <p:cNvSpPr txBox="1">
            <a:spLocks noChangeArrowheads="1"/>
          </p:cNvSpPr>
          <p:nvPr/>
        </p:nvSpPr>
        <p:spPr bwMode="auto">
          <a:xfrm>
            <a:off x="5943600" y="5943600"/>
            <a:ext cx="1784350" cy="457200"/>
          </a:xfrm>
          <a:prstGeom prst="rect">
            <a:avLst/>
          </a:prstGeom>
          <a:noFill/>
          <a:ln w="9525">
            <a:noFill/>
            <a:miter lim="800000"/>
            <a:headEnd/>
            <a:tailEnd/>
          </a:ln>
        </p:spPr>
        <p:txBody>
          <a:bodyPr wrap="none">
            <a:spAutoFit/>
          </a:bodyPr>
          <a:lstStyle/>
          <a:p>
            <a:r>
              <a:rPr lang="en-US" i="0"/>
              <a:t>SUV at 25 m</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Line 2"/>
          <p:cNvSpPr>
            <a:spLocks noChangeShapeType="1"/>
          </p:cNvSpPr>
          <p:nvPr/>
        </p:nvSpPr>
        <p:spPr bwMode="auto">
          <a:xfrm>
            <a:off x="455613" y="1384300"/>
            <a:ext cx="8232775" cy="0"/>
          </a:xfrm>
          <a:prstGeom prst="line">
            <a:avLst/>
          </a:prstGeom>
          <a:noFill/>
          <a:ln w="9525">
            <a:solidFill>
              <a:srgbClr val="9A9A9A"/>
            </a:solidFill>
            <a:round/>
            <a:headEnd/>
            <a:tailEnd/>
          </a:ln>
        </p:spPr>
        <p:txBody>
          <a:bodyPr/>
          <a:lstStyle/>
          <a:p>
            <a:endParaRPr lang="en-US"/>
          </a:p>
        </p:txBody>
      </p:sp>
      <p:sp>
        <p:nvSpPr>
          <p:cNvPr id="83971" name="Rectangle 3"/>
          <p:cNvSpPr>
            <a:spLocks noGrp="1" noChangeArrowheads="1"/>
          </p:cNvSpPr>
          <p:nvPr>
            <p:ph type="title"/>
          </p:nvPr>
        </p:nvSpPr>
        <p:spPr/>
        <p:txBody>
          <a:bodyPr rIns="35717"/>
          <a:lstStyle/>
          <a:p>
            <a:pPr eaLnBrk="1" hangingPunct="1"/>
            <a:r>
              <a:rPr lang="en-US" smtClean="0"/>
              <a:t>Elements of Kansei</a:t>
            </a:r>
            <a:br>
              <a:rPr lang="en-US" smtClean="0"/>
            </a:br>
            <a:r>
              <a:rPr lang="en-US" sz="1900" smtClean="0"/>
              <a:t>Mobile Elements</a:t>
            </a:r>
          </a:p>
        </p:txBody>
      </p:sp>
      <p:sp>
        <p:nvSpPr>
          <p:cNvPr id="83972" name="Rectangle 4"/>
          <p:cNvSpPr>
            <a:spLocks noGrp="1" noChangeArrowheads="1"/>
          </p:cNvSpPr>
          <p:nvPr>
            <p:ph type="body" idx="1"/>
          </p:nvPr>
        </p:nvSpPr>
        <p:spPr>
          <a:xfrm>
            <a:off x="685800" y="1676400"/>
            <a:ext cx="8418513" cy="4724400"/>
          </a:xfrm>
        </p:spPr>
        <p:txBody>
          <a:bodyPr rIns="35717"/>
          <a:lstStyle/>
          <a:p>
            <a:pPr marL="266700" indent="-266700" eaLnBrk="1" hangingPunct="1"/>
            <a:r>
              <a:rPr lang="en-US" smtClean="0"/>
              <a:t>Four Acroname Garcia Robots integrated  with XSM+Stargate Pair </a:t>
            </a:r>
          </a:p>
          <a:p>
            <a:pPr marL="1155700" lvl="2" indent="-266700" eaLnBrk="1" hangingPunct="1">
              <a:spcBef>
                <a:spcPts val="1000"/>
              </a:spcBef>
            </a:pPr>
            <a:r>
              <a:rPr lang="en-US" smtClean="0"/>
              <a:t>Transparent Plexiglas mobility surface</a:t>
            </a:r>
          </a:p>
          <a:p>
            <a:pPr marL="1155700" lvl="2" indent="-266700" eaLnBrk="1" hangingPunct="1">
              <a:spcBef>
                <a:spcPts val="1000"/>
              </a:spcBef>
            </a:pPr>
            <a:r>
              <a:rPr lang="en-US" smtClean="0"/>
              <a:t>Firmware-C API for motion control</a:t>
            </a:r>
          </a:p>
          <a:p>
            <a:pPr marL="1155700" lvl="2" indent="-266700" eaLnBrk="1" hangingPunct="1">
              <a:spcBef>
                <a:spcPts val="1000"/>
              </a:spcBef>
            </a:pPr>
            <a:r>
              <a:rPr lang="en-US" smtClean="0"/>
              <a:t>Rotate [A,V], Move [D,V] primitives</a:t>
            </a:r>
          </a:p>
          <a:p>
            <a:pPr marL="1155700" lvl="2" indent="-266700" eaLnBrk="1" hangingPunct="1">
              <a:spcBef>
                <a:spcPts val="1000"/>
              </a:spcBef>
            </a:pPr>
            <a:endParaRPr lang="en-US" smtClean="0"/>
          </a:p>
          <a:p>
            <a:pPr marL="1155700" lvl="2" indent="-266700" eaLnBrk="1" hangingPunct="1">
              <a:spcBef>
                <a:spcPts val="1000"/>
              </a:spcBef>
            </a:pPr>
            <a:endParaRPr lang="en-US" smtClean="0"/>
          </a:p>
          <a:p>
            <a:pPr marL="266700" indent="-266700" eaLnBrk="1" hangingPunct="1">
              <a:spcBef>
                <a:spcPts val="1000"/>
              </a:spcBef>
            </a:pPr>
            <a:r>
              <a:rPr lang="en-US" smtClean="0"/>
              <a:t>Constant velocity, variable direction mode and </a:t>
            </a:r>
            <a:br>
              <a:rPr lang="en-US" smtClean="0"/>
            </a:br>
            <a:r>
              <a:rPr lang="en-US" smtClean="0"/>
              <a:t>docking capabilities are being developed in </a:t>
            </a:r>
            <a:br>
              <a:rPr lang="en-US" smtClean="0"/>
            </a:br>
            <a:r>
              <a:rPr lang="en-US" smtClean="0"/>
              <a:t>collaboration with Acroname</a:t>
            </a:r>
            <a:br>
              <a:rPr lang="en-US" smtClean="0"/>
            </a:br>
            <a:endParaRPr lang="en-US" smtClean="0"/>
          </a:p>
          <a:p>
            <a:pPr marL="266700" indent="-266700" eaLnBrk="1" hangingPunct="1">
              <a:spcBef>
                <a:spcPts val="1000"/>
              </a:spcBef>
            </a:pPr>
            <a:r>
              <a:rPr lang="en-US" smtClean="0"/>
              <a:t>Simple Localization Service through Connectivity</a:t>
            </a:r>
          </a:p>
        </p:txBody>
      </p:sp>
      <p:pic>
        <p:nvPicPr>
          <p:cNvPr id="83973" name="Picture 5"/>
          <p:cNvPicPr>
            <a:picLocks noChangeAspect="1" noChangeArrowheads="1"/>
          </p:cNvPicPr>
          <p:nvPr/>
        </p:nvPicPr>
        <p:blipFill>
          <a:blip r:embed="rId3" cstate="print"/>
          <a:srcRect/>
          <a:stretch>
            <a:fillRect/>
          </a:stretch>
        </p:blipFill>
        <p:spPr bwMode="auto">
          <a:xfrm>
            <a:off x="6172200" y="2590800"/>
            <a:ext cx="2922588" cy="1974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Line 2"/>
          <p:cNvSpPr>
            <a:spLocks noChangeShapeType="1"/>
          </p:cNvSpPr>
          <p:nvPr/>
        </p:nvSpPr>
        <p:spPr bwMode="auto">
          <a:xfrm>
            <a:off x="455613" y="1384300"/>
            <a:ext cx="8232775" cy="0"/>
          </a:xfrm>
          <a:prstGeom prst="line">
            <a:avLst/>
          </a:prstGeom>
          <a:noFill/>
          <a:ln w="9525">
            <a:solidFill>
              <a:srgbClr val="9A9A9A"/>
            </a:solidFill>
            <a:round/>
            <a:headEnd/>
            <a:tailEnd/>
          </a:ln>
        </p:spPr>
        <p:txBody>
          <a:bodyPr/>
          <a:lstStyle/>
          <a:p>
            <a:endParaRPr lang="en-US"/>
          </a:p>
        </p:txBody>
      </p:sp>
      <p:sp>
        <p:nvSpPr>
          <p:cNvPr id="84995" name="Rectangle 3"/>
          <p:cNvSpPr>
            <a:spLocks noGrp="1" noChangeArrowheads="1"/>
          </p:cNvSpPr>
          <p:nvPr>
            <p:ph type="title"/>
          </p:nvPr>
        </p:nvSpPr>
        <p:spPr/>
        <p:txBody>
          <a:bodyPr rIns="35717"/>
          <a:lstStyle/>
          <a:p>
            <a:pPr eaLnBrk="1" hangingPunct="1"/>
            <a:r>
              <a:rPr lang="en-US" smtClean="0"/>
              <a:t>Software Services-Director</a:t>
            </a:r>
          </a:p>
        </p:txBody>
      </p:sp>
      <p:sp>
        <p:nvSpPr>
          <p:cNvPr id="84996" name="Rectangle 4"/>
          <p:cNvSpPr>
            <a:spLocks noGrp="1" noChangeArrowheads="1"/>
          </p:cNvSpPr>
          <p:nvPr>
            <p:ph type="body" idx="1"/>
          </p:nvPr>
        </p:nvSpPr>
        <p:spPr>
          <a:xfrm>
            <a:off x="401638" y="1500188"/>
            <a:ext cx="8340725" cy="1089025"/>
          </a:xfrm>
        </p:spPr>
        <p:txBody>
          <a:bodyPr rIns="35717"/>
          <a:lstStyle/>
          <a:p>
            <a:pPr marL="266700" indent="-266700" eaLnBrk="1" hangingPunct="1"/>
            <a:r>
              <a:rPr lang="en-US" smtClean="0"/>
              <a:t>Kansei Director is a set of software services designed to enable end-to-end experimentation </a:t>
            </a:r>
          </a:p>
          <a:p>
            <a:pPr marL="266700" indent="-266700" eaLnBrk="1" hangingPunct="1">
              <a:spcBef>
                <a:spcPts val="1500"/>
              </a:spcBef>
            </a:pPr>
            <a:r>
              <a:rPr lang="en-US" smtClean="0"/>
              <a:t>Testbed functions are exposed to the users via service components</a:t>
            </a:r>
          </a:p>
          <a:p>
            <a:pPr marL="266700" indent="-266700" eaLnBrk="1" hangingPunct="1">
              <a:spcBef>
                <a:spcPts val="1500"/>
              </a:spcBef>
            </a:pPr>
            <a:endParaRPr lang="en-US" smtClean="0"/>
          </a:p>
          <a:p>
            <a:pPr marL="266700" indent="-266700" eaLnBrk="1" hangingPunct="1">
              <a:spcBef>
                <a:spcPts val="1500"/>
              </a:spcBef>
            </a:pPr>
            <a:endParaRPr lang="en-US" smtClean="0"/>
          </a:p>
          <a:p>
            <a:pPr marL="266700" indent="-266700" eaLnBrk="1" hangingPunct="1">
              <a:spcBef>
                <a:spcPts val="1500"/>
              </a:spcBef>
            </a:pPr>
            <a:endParaRPr lang="en-US" smtClean="0"/>
          </a:p>
          <a:p>
            <a:pPr marL="266700" indent="-266700" eaLnBrk="1" hangingPunct="1">
              <a:spcBef>
                <a:spcPts val="1500"/>
              </a:spcBef>
            </a:pPr>
            <a:endParaRPr lang="en-US" smtClean="0"/>
          </a:p>
          <a:p>
            <a:pPr marL="266700" indent="-266700" eaLnBrk="1" hangingPunct="1">
              <a:lnSpc>
                <a:spcPct val="50000"/>
              </a:lnSpc>
              <a:spcBef>
                <a:spcPts val="1500"/>
              </a:spcBef>
            </a:pPr>
            <a:endParaRPr lang="en-US" smtClean="0"/>
          </a:p>
          <a:p>
            <a:pPr marL="266700" indent="-266700" eaLnBrk="1" hangingPunct="1"/>
            <a:r>
              <a:rPr lang="en-US" smtClean="0">
                <a:sym typeface="Helvetica Neue" charset="0"/>
              </a:rPr>
              <a:t>Director exposes these services through the Web Interface</a:t>
            </a:r>
          </a:p>
          <a:p>
            <a:pPr marL="266700" indent="-266700" eaLnBrk="1" hangingPunct="1"/>
            <a:r>
              <a:rPr lang="en-US" smtClean="0">
                <a:sym typeface="Helvetica Neue" charset="0"/>
              </a:rPr>
              <a:t>Director components are  maintained at all tiers (nodes, stargates, servers)</a:t>
            </a:r>
            <a:endParaRPr lang="en-US" smtClean="0"/>
          </a:p>
        </p:txBody>
      </p:sp>
      <p:sp>
        <p:nvSpPr>
          <p:cNvPr id="84997" name="Rectangle 5"/>
          <p:cNvSpPr>
            <a:spLocks/>
          </p:cNvSpPr>
          <p:nvPr/>
        </p:nvSpPr>
        <p:spPr bwMode="auto">
          <a:xfrm>
            <a:off x="1108075" y="3208338"/>
            <a:ext cx="8340725" cy="2125662"/>
          </a:xfrm>
          <a:prstGeom prst="rect">
            <a:avLst/>
          </a:prstGeom>
          <a:noFill/>
          <a:ln w="9525">
            <a:noFill/>
            <a:miter lim="800000"/>
            <a:headEnd/>
            <a:tailEnd/>
          </a:ln>
        </p:spPr>
        <p:txBody>
          <a:bodyPr lIns="0" tIns="0" rIns="0" bIns="0"/>
          <a:lstStyle/>
          <a:p>
            <a:pPr defTabSz="642938">
              <a:lnSpc>
                <a:spcPct val="80000"/>
              </a:lnSpc>
              <a:spcBef>
                <a:spcPts val="1050"/>
              </a:spcBef>
              <a:buClr>
                <a:srgbClr val="747474"/>
              </a:buClr>
              <a:buSzPct val="100000"/>
              <a:buFont typeface="Helvetica Neue" charset="0"/>
              <a:buChar char="•"/>
            </a:pPr>
            <a:r>
              <a:rPr lang="en-US" sz="1600" i="0">
                <a:solidFill>
                  <a:srgbClr val="747474"/>
                </a:solidFill>
                <a:latin typeface="Verdana" pitchFamily="34" charset="0"/>
                <a:sym typeface="Helvetica Neue" charset="0"/>
              </a:rPr>
              <a:t> </a:t>
            </a:r>
            <a:r>
              <a:rPr lang="en-US" sz="1700" i="0">
                <a:solidFill>
                  <a:srgbClr val="747474"/>
                </a:solidFill>
                <a:latin typeface="Verdana" pitchFamily="34" charset="0"/>
                <a:sym typeface="Helvetica Neue" charset="0"/>
              </a:rPr>
              <a:t>Code Deployment</a:t>
            </a:r>
          </a:p>
          <a:p>
            <a:pPr defTabSz="642938">
              <a:lnSpc>
                <a:spcPct val="80000"/>
              </a:lnSpc>
              <a:spcBef>
                <a:spcPts val="1050"/>
              </a:spcBef>
              <a:buClr>
                <a:srgbClr val="747474"/>
              </a:buClr>
              <a:buSzPct val="100000"/>
              <a:buFont typeface="Helvetica Neue" charset="0"/>
              <a:buChar char="•"/>
            </a:pPr>
            <a:r>
              <a:rPr lang="en-US" sz="1700" i="0">
                <a:solidFill>
                  <a:srgbClr val="747474"/>
                </a:solidFill>
                <a:latin typeface="Verdana" pitchFamily="34" charset="0"/>
                <a:sym typeface="Helvetica Neue" charset="0"/>
              </a:rPr>
              <a:t> Scheduling</a:t>
            </a:r>
            <a:r>
              <a:rPr lang="en-US" sz="1700">
                <a:latin typeface="Verdana" pitchFamily="34" charset="0"/>
                <a:sym typeface="Helvetica Neue" charset="0"/>
              </a:rPr>
              <a:t> </a:t>
            </a:r>
          </a:p>
          <a:p>
            <a:pPr defTabSz="642938">
              <a:lnSpc>
                <a:spcPct val="80000"/>
              </a:lnSpc>
              <a:spcBef>
                <a:spcPts val="1050"/>
              </a:spcBef>
              <a:buClr>
                <a:srgbClr val="747474"/>
              </a:buClr>
              <a:buSzPct val="100000"/>
              <a:buFont typeface="Helvetica Neue" charset="0"/>
              <a:buChar char="•"/>
            </a:pPr>
            <a:r>
              <a:rPr lang="en-US" sz="1700" i="0">
                <a:solidFill>
                  <a:srgbClr val="747474"/>
                </a:solidFill>
                <a:latin typeface="Verdana" pitchFamily="34" charset="0"/>
                <a:sym typeface="Helvetica Neue" charset="0"/>
              </a:rPr>
              <a:t> Job Control (Stop, Suspend, Resume, Move)</a:t>
            </a:r>
          </a:p>
          <a:p>
            <a:pPr defTabSz="642938">
              <a:lnSpc>
                <a:spcPct val="80000"/>
              </a:lnSpc>
              <a:spcBef>
                <a:spcPts val="1050"/>
              </a:spcBef>
              <a:buClr>
                <a:srgbClr val="747474"/>
              </a:buClr>
              <a:buSzPct val="100000"/>
              <a:buFont typeface="Helvetica Neue" charset="0"/>
              <a:buChar char="•"/>
            </a:pPr>
            <a:r>
              <a:rPr lang="en-US" sz="1700" i="0">
                <a:solidFill>
                  <a:srgbClr val="747474"/>
                </a:solidFill>
                <a:latin typeface="Verdana" pitchFamily="34" charset="0"/>
                <a:sym typeface="Helvetica Neue" charset="0"/>
              </a:rPr>
              <a:t> Orchestration (Multi-phase jobs)</a:t>
            </a:r>
          </a:p>
          <a:p>
            <a:pPr defTabSz="642938">
              <a:lnSpc>
                <a:spcPct val="80000"/>
              </a:lnSpc>
              <a:spcBef>
                <a:spcPts val="1050"/>
              </a:spcBef>
              <a:buClr>
                <a:srgbClr val="747474"/>
              </a:buClr>
              <a:buSzPct val="100000"/>
              <a:buFont typeface="Helvetica Neue" charset="0"/>
              <a:buChar char="•"/>
            </a:pPr>
            <a:r>
              <a:rPr lang="en-US" sz="1700" i="0">
                <a:solidFill>
                  <a:srgbClr val="747474"/>
                </a:solidFill>
                <a:latin typeface="Verdana" pitchFamily="34" charset="0"/>
                <a:sym typeface="Helvetica Neue" charset="0"/>
              </a:rPr>
              <a:t> Testbed Health State</a:t>
            </a:r>
          </a:p>
          <a:p>
            <a:pPr defTabSz="642938">
              <a:lnSpc>
                <a:spcPct val="80000"/>
              </a:lnSpc>
              <a:spcBef>
                <a:spcPts val="1050"/>
              </a:spcBef>
              <a:buClr>
                <a:srgbClr val="747474"/>
              </a:buClr>
              <a:buSzPct val="100000"/>
              <a:buFont typeface="Helvetica Neue" charset="0"/>
              <a:buChar char="•"/>
            </a:pPr>
            <a:r>
              <a:rPr lang="en-US" sz="1700" i="0">
                <a:solidFill>
                  <a:srgbClr val="747474"/>
                </a:solidFill>
                <a:latin typeface="Verdana" pitchFamily="34" charset="0"/>
                <a:sym typeface="Helvetica Neue" charset="0"/>
              </a:rPr>
              <a:t> Injection</a:t>
            </a:r>
          </a:p>
          <a:p>
            <a:pPr defTabSz="642938">
              <a:lnSpc>
                <a:spcPct val="80000"/>
              </a:lnSpc>
              <a:spcBef>
                <a:spcPts val="1050"/>
              </a:spcBef>
              <a:buClr>
                <a:srgbClr val="747474"/>
              </a:buClr>
              <a:buSzPct val="100000"/>
              <a:buFont typeface="Helvetica Neue" charset="0"/>
              <a:buChar char="•"/>
            </a:pPr>
            <a:r>
              <a:rPr lang="en-US" sz="1700" i="0">
                <a:solidFill>
                  <a:srgbClr val="747474"/>
                </a:solidFill>
                <a:latin typeface="Verdana" pitchFamily="34" charset="0"/>
                <a:sym typeface="Helvetica Neue" charset="0"/>
              </a:rPr>
              <a:t> Data and Experiment Status</a:t>
            </a:r>
          </a:p>
          <a:p>
            <a:pPr defTabSz="642938">
              <a:lnSpc>
                <a:spcPct val="80000"/>
              </a:lnSpc>
              <a:spcBef>
                <a:spcPts val="1050"/>
              </a:spcBef>
              <a:buClr>
                <a:srgbClr val="747474"/>
              </a:buClr>
              <a:buSzPct val="100000"/>
              <a:buFont typeface="Helvetica Neue" charset="0"/>
              <a:buChar char="•"/>
            </a:pPr>
            <a:r>
              <a:rPr lang="en-US" sz="1700" i="0">
                <a:solidFill>
                  <a:srgbClr val="747474"/>
                </a:solidFill>
                <a:latin typeface="Verdana" pitchFamily="34" charset="0"/>
                <a:sym typeface="Helvetica Neue" charset="0"/>
              </a:rPr>
              <a:t> Frequency and Key Management</a:t>
            </a:r>
          </a:p>
        </p:txBody>
      </p:sp>
      <p:sp>
        <p:nvSpPr>
          <p:cNvPr id="84998" name="Rectangle 6"/>
          <p:cNvSpPr>
            <a:spLocks/>
          </p:cNvSpPr>
          <p:nvPr/>
        </p:nvSpPr>
        <p:spPr bwMode="auto">
          <a:xfrm>
            <a:off x="381000" y="6248400"/>
            <a:ext cx="8340725" cy="1089025"/>
          </a:xfrm>
          <a:prstGeom prst="rect">
            <a:avLst/>
          </a:prstGeom>
          <a:noFill/>
          <a:ln w="9525">
            <a:noFill/>
            <a:miter lim="800000"/>
            <a:headEnd/>
            <a:tailEnd/>
          </a:ln>
        </p:spPr>
        <p:txBody>
          <a:bodyPr lIns="0" tIns="0" rIns="0" bIns="0"/>
          <a:lstStyle/>
          <a:p>
            <a:pPr defTabSz="642938">
              <a:spcBef>
                <a:spcPts val="1050"/>
              </a:spcBef>
              <a:buClr>
                <a:srgbClr val="747474"/>
              </a:buClr>
              <a:buSzPct val="100000"/>
              <a:buFont typeface="Helvetica Neue" charset="0"/>
              <a:buChar char="•"/>
            </a:pPr>
            <a:endParaRPr lang="en-US" sz="1800" i="0">
              <a:solidFill>
                <a:srgbClr val="747474"/>
              </a:solidFill>
              <a:latin typeface="Helvetica Neue" charset="0"/>
              <a:sym typeface="Helvetica Neue" charset="0"/>
            </a:endParaRP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cstate="print"/>
          <a:srcRect/>
          <a:stretch>
            <a:fillRect/>
          </a:stretch>
        </p:blipFill>
        <p:spPr bwMode="auto">
          <a:xfrm>
            <a:off x="460375" y="1258888"/>
            <a:ext cx="7737475" cy="5367337"/>
          </a:xfrm>
          <a:prstGeom prst="rect">
            <a:avLst/>
          </a:prstGeom>
          <a:noFill/>
          <a:ln w="9525">
            <a:noFill/>
            <a:miter lim="800000"/>
            <a:headEnd/>
            <a:tailEnd/>
          </a:ln>
        </p:spPr>
      </p:pic>
      <p:sp>
        <p:nvSpPr>
          <p:cNvPr id="86019" name="Line 3"/>
          <p:cNvSpPr>
            <a:spLocks noChangeShapeType="1"/>
          </p:cNvSpPr>
          <p:nvPr/>
        </p:nvSpPr>
        <p:spPr bwMode="auto">
          <a:xfrm>
            <a:off x="455613" y="1384300"/>
            <a:ext cx="8232775" cy="0"/>
          </a:xfrm>
          <a:prstGeom prst="line">
            <a:avLst/>
          </a:prstGeom>
          <a:noFill/>
          <a:ln w="9525">
            <a:solidFill>
              <a:srgbClr val="9A9A9A"/>
            </a:solidFill>
            <a:round/>
            <a:headEnd/>
            <a:tailEnd/>
          </a:ln>
        </p:spPr>
        <p:txBody>
          <a:bodyPr/>
          <a:lstStyle/>
          <a:p>
            <a:endParaRPr lang="en-US"/>
          </a:p>
        </p:txBody>
      </p:sp>
      <p:sp>
        <p:nvSpPr>
          <p:cNvPr id="86020" name="Rectangle 4"/>
          <p:cNvSpPr>
            <a:spLocks noGrp="1" noChangeArrowheads="1"/>
          </p:cNvSpPr>
          <p:nvPr>
            <p:ph type="title"/>
          </p:nvPr>
        </p:nvSpPr>
        <p:spPr/>
        <p:txBody>
          <a:bodyPr rIns="35717"/>
          <a:lstStyle/>
          <a:p>
            <a:pPr eaLnBrk="1" hangingPunct="1"/>
            <a:r>
              <a:rPr lang="en-US" smtClean="0"/>
              <a:t>Web Interface</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3" cstate="print"/>
          <a:srcRect/>
          <a:stretch>
            <a:fillRect/>
          </a:stretch>
        </p:blipFill>
        <p:spPr bwMode="auto">
          <a:xfrm>
            <a:off x="549275" y="2670175"/>
            <a:ext cx="7286625" cy="2554288"/>
          </a:xfrm>
          <a:prstGeom prst="rect">
            <a:avLst/>
          </a:prstGeom>
          <a:noFill/>
          <a:ln w="9525">
            <a:noFill/>
            <a:miter lim="800000"/>
            <a:headEnd/>
            <a:tailEnd/>
          </a:ln>
        </p:spPr>
      </p:pic>
      <p:sp>
        <p:nvSpPr>
          <p:cNvPr id="87043" name="Line 3"/>
          <p:cNvSpPr>
            <a:spLocks noChangeShapeType="1"/>
          </p:cNvSpPr>
          <p:nvPr/>
        </p:nvSpPr>
        <p:spPr bwMode="auto">
          <a:xfrm>
            <a:off x="455613" y="1384300"/>
            <a:ext cx="8232775" cy="0"/>
          </a:xfrm>
          <a:prstGeom prst="line">
            <a:avLst/>
          </a:prstGeom>
          <a:noFill/>
          <a:ln w="9525">
            <a:solidFill>
              <a:srgbClr val="9A9A9A"/>
            </a:solidFill>
            <a:round/>
            <a:headEnd/>
            <a:tailEnd/>
          </a:ln>
        </p:spPr>
        <p:txBody>
          <a:bodyPr/>
          <a:lstStyle/>
          <a:p>
            <a:endParaRPr lang="en-US"/>
          </a:p>
        </p:txBody>
      </p:sp>
      <p:sp>
        <p:nvSpPr>
          <p:cNvPr id="87044" name="Rectangle 4"/>
          <p:cNvSpPr>
            <a:spLocks noGrp="1" noChangeArrowheads="1"/>
          </p:cNvSpPr>
          <p:nvPr>
            <p:ph type="title"/>
          </p:nvPr>
        </p:nvSpPr>
        <p:spPr/>
        <p:txBody>
          <a:bodyPr rIns="35717"/>
          <a:lstStyle/>
          <a:p>
            <a:pPr eaLnBrk="1" hangingPunct="1"/>
            <a:r>
              <a:rPr lang="en-US" smtClean="0"/>
              <a:t>Sensor Data Generation</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Sensor nodes may be resource rich or poor</a:t>
            </a:r>
          </a:p>
        </p:txBody>
      </p:sp>
      <p:pic>
        <p:nvPicPr>
          <p:cNvPr id="18435" name="Picture 3" descr="TankSpectrogram"/>
          <p:cNvPicPr>
            <a:picLocks noChangeAspect="1" noChangeArrowheads="1"/>
          </p:cNvPicPr>
          <p:nvPr/>
        </p:nvPicPr>
        <p:blipFill>
          <a:blip r:embed="rId3" cstate="print"/>
          <a:srcRect/>
          <a:stretch>
            <a:fillRect/>
          </a:stretch>
        </p:blipFill>
        <p:spPr bwMode="auto">
          <a:xfrm>
            <a:off x="5791200" y="2590800"/>
            <a:ext cx="3200400" cy="2447925"/>
          </a:xfrm>
          <a:prstGeom prst="rect">
            <a:avLst/>
          </a:prstGeom>
          <a:noFill/>
          <a:ln w="9525">
            <a:noFill/>
            <a:miter lim="800000"/>
            <a:headEnd/>
            <a:tailEnd/>
          </a:ln>
        </p:spPr>
      </p:pic>
      <p:sp>
        <p:nvSpPr>
          <p:cNvPr id="18436" name="Rectangle 4"/>
          <p:cNvSpPr>
            <a:spLocks noGrp="1" noChangeArrowheads="1"/>
          </p:cNvSpPr>
          <p:nvPr>
            <p:ph type="body" sz="half" idx="1"/>
          </p:nvPr>
        </p:nvSpPr>
        <p:spPr>
          <a:xfrm>
            <a:off x="152400" y="1676400"/>
            <a:ext cx="6019800" cy="5410200"/>
          </a:xfrm>
        </p:spPr>
        <p:txBody>
          <a:bodyPr/>
          <a:lstStyle/>
          <a:p>
            <a:pPr marL="0" indent="0" eaLnBrk="1" hangingPunct="1">
              <a:buFontTx/>
              <a:buNone/>
            </a:pPr>
            <a:r>
              <a:rPr lang="en-US" smtClean="0"/>
              <a:t>Sample concept: characterize targets by a unique, sophisticated  </a:t>
            </a:r>
            <a:r>
              <a:rPr lang="en-US" i="1" smtClean="0"/>
              <a:t>time-frequency signature</a:t>
            </a:r>
          </a:p>
          <a:p>
            <a:pPr marL="0" indent="0" eaLnBrk="1" hangingPunct="1">
              <a:lnSpc>
                <a:spcPct val="80000"/>
              </a:lnSpc>
              <a:buFontTx/>
              <a:buNone/>
            </a:pPr>
            <a:endParaRPr lang="en-US" i="1" smtClean="0"/>
          </a:p>
          <a:p>
            <a:pPr marL="0" indent="0" eaLnBrk="1" hangingPunct="1">
              <a:buFontTx/>
              <a:buNone/>
            </a:pPr>
            <a:r>
              <a:rPr lang="en-US" smtClean="0"/>
              <a:t>Resource-rich sensor nodes centrally execute resource intensive algorithm to match signatures; implies focus on signal processing</a:t>
            </a:r>
          </a:p>
          <a:p>
            <a:pPr marL="0" indent="0" eaLnBrk="1" hangingPunct="1">
              <a:lnSpc>
                <a:spcPct val="90000"/>
              </a:lnSpc>
              <a:buFontTx/>
              <a:buNone/>
            </a:pPr>
            <a:endParaRPr lang="en-US" smtClean="0"/>
          </a:p>
          <a:p>
            <a:pPr marL="0" indent="0" eaLnBrk="1" hangingPunct="1">
              <a:buFontTx/>
              <a:buNone/>
            </a:pPr>
            <a:r>
              <a:rPr lang="en-US" smtClean="0"/>
              <a:t>Resource-limited sensor nodes imply focus on networking &amp; distributed computing</a:t>
            </a:r>
            <a:r>
              <a:rPr lang="en-US" sz="2400" smtClean="0"/>
              <a:t> </a:t>
            </a:r>
          </a:p>
        </p:txBody>
      </p:sp>
      <p:sp>
        <p:nvSpPr>
          <p:cNvPr id="18437" name="Text Box 5"/>
          <p:cNvSpPr txBox="1">
            <a:spLocks noChangeArrowheads="1"/>
          </p:cNvSpPr>
          <p:nvPr/>
        </p:nvSpPr>
        <p:spPr bwMode="auto">
          <a:xfrm>
            <a:off x="8305800" y="3595688"/>
            <a:ext cx="677863" cy="214312"/>
          </a:xfrm>
          <a:prstGeom prst="rect">
            <a:avLst/>
          </a:prstGeom>
          <a:noFill/>
          <a:ln w="12700">
            <a:noFill/>
            <a:miter lim="800000"/>
            <a:headEnd/>
            <a:tailEnd/>
          </a:ln>
        </p:spPr>
        <p:txBody>
          <a:bodyPr wrap="none">
            <a:spAutoFit/>
          </a:bodyPr>
          <a:lstStyle/>
          <a:p>
            <a:pPr eaLnBrk="0" hangingPunct="0">
              <a:spcBef>
                <a:spcPct val="30000"/>
              </a:spcBef>
            </a:pPr>
            <a:r>
              <a:rPr lang="en-US" sz="800" i="0">
                <a:latin typeface="Arial" charset="0"/>
              </a:rPr>
              <a:t>Tien Pham</a:t>
            </a:r>
          </a:p>
        </p:txBody>
      </p:sp>
      <p:sp>
        <p:nvSpPr>
          <p:cNvPr id="18438" name="Rectangle 6"/>
          <p:cNvSpPr>
            <a:spLocks noChangeArrowheads="1"/>
          </p:cNvSpPr>
          <p:nvPr/>
        </p:nvSpPr>
        <p:spPr bwMode="auto">
          <a:xfrm>
            <a:off x="228600" y="3810000"/>
            <a:ext cx="6858000" cy="2057400"/>
          </a:xfrm>
          <a:prstGeom prst="rect">
            <a:avLst/>
          </a:prstGeom>
          <a:noFill/>
          <a:ln w="12700">
            <a:noFill/>
            <a:miter lim="800000"/>
            <a:headEnd/>
            <a:tailEnd/>
          </a:ln>
        </p:spPr>
        <p:txBody>
          <a:bodyPr lIns="90487" tIns="44450" rIns="90487" bIns="44450"/>
          <a:lstStyle/>
          <a:p>
            <a:pPr>
              <a:lnSpc>
                <a:spcPct val="110000"/>
              </a:lnSpc>
              <a:spcBef>
                <a:spcPct val="20000"/>
              </a:spcBef>
              <a:buClr>
                <a:schemeClr val="tx1"/>
              </a:buClr>
              <a:buSzPct val="65000"/>
            </a:pPr>
            <a:endParaRPr lang="en-US" i="0">
              <a:latin typeface="Verdana"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DSTRIP">
  <a:themeElements>
    <a:clrScheme name="">
      <a:dk1>
        <a:srgbClr val="000000"/>
      </a:dk1>
      <a:lt1>
        <a:srgbClr val="FFFFFF"/>
      </a:lt1>
      <a:dk2>
        <a:srgbClr val="FFFFFF"/>
      </a:dk2>
      <a:lt2>
        <a:srgbClr val="FFFFFF"/>
      </a:lt2>
      <a:accent1>
        <a:srgbClr val="FFFFFF"/>
      </a:accent1>
      <a:accent2>
        <a:srgbClr val="FFFFFF"/>
      </a:accent2>
      <a:accent3>
        <a:srgbClr val="FFFFFF"/>
      </a:accent3>
      <a:accent4>
        <a:srgbClr val="000000"/>
      </a:accent4>
      <a:accent5>
        <a:srgbClr val="FFFFFF"/>
      </a:accent5>
      <a:accent6>
        <a:srgbClr val="E7E7E7"/>
      </a:accent6>
      <a:hlink>
        <a:srgbClr val="FFBF0B"/>
      </a:hlink>
      <a:folHlink>
        <a:srgbClr val="CC9900"/>
      </a:folHlink>
    </a:clrScheme>
    <a:fontScheme name="BLDSTRIP">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DSTRIP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LDSTRIP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LDSTRIP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LDSTRIP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45826</TotalTime>
  <Words>4254</Words>
  <Application>Microsoft Office PowerPoint</Application>
  <PresentationFormat>On-screen Show (4:3)</PresentationFormat>
  <Paragraphs>915</Paragraphs>
  <Slides>83</Slides>
  <Notes>83</Notes>
  <HiddenSlides>9</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5</vt:i4>
      </vt:variant>
      <vt:variant>
        <vt:lpstr>Slide Titles</vt:lpstr>
      </vt:variant>
      <vt:variant>
        <vt:i4>83</vt:i4>
      </vt:variant>
    </vt:vector>
  </HeadingPairs>
  <TitlesOfParts>
    <vt:vector size="104" baseType="lpstr">
      <vt:lpstr>Times New Roman</vt:lpstr>
      <vt:lpstr>Arial</vt:lpstr>
      <vt:lpstr>Verdana</vt:lpstr>
      <vt:lpstr>Wingdings</vt:lpstr>
      <vt:lpstr>Symbol</vt:lpstr>
      <vt:lpstr>宋体</vt:lpstr>
      <vt:lpstr>Helvetica Neue</vt:lpstr>
      <vt:lpstr>ＭＳ Ｐゴシック</vt:lpstr>
      <vt:lpstr>Calibri</vt:lpstr>
      <vt:lpstr>Times</vt:lpstr>
      <vt:lpstr>Comic Sans MS</vt:lpstr>
      <vt:lpstr>MS Gothic</vt:lpstr>
      <vt:lpstr>Gulim</vt:lpstr>
      <vt:lpstr>Helvetica Neue Light</vt:lpstr>
      <vt:lpstr>Monaco</vt:lpstr>
      <vt:lpstr>BLDSTRIP</vt:lpstr>
      <vt:lpstr>Microsoft Excel Chart</vt:lpstr>
      <vt:lpstr>Bitmap Image</vt:lpstr>
      <vt:lpstr>Microsoft Excel Worksheet</vt:lpstr>
      <vt:lpstr>Adobe Photoshop Image</vt:lpstr>
      <vt:lpstr>Microsoft PowerPoint Slide</vt:lpstr>
      <vt:lpstr>Lecture 0:  Introduction with a bias towards applications</vt:lpstr>
      <vt:lpstr>Outline</vt:lpstr>
      <vt:lpstr>Anatomy of a sensor(-actuator) node</vt:lpstr>
      <vt:lpstr>An example of a sensor: Passive infrared</vt:lpstr>
      <vt:lpstr>A PIR sensing application</vt:lpstr>
      <vt:lpstr>PIR signal: Amplitude</vt:lpstr>
      <vt:lpstr>PIR signal: Frequency</vt:lpstr>
      <vt:lpstr>Pir target detector</vt:lpstr>
      <vt:lpstr>Sensor nodes may be resource rich or poor</vt:lpstr>
      <vt:lpstr>A distributed classification approach</vt:lpstr>
      <vt:lpstr>Outline</vt:lpstr>
      <vt:lpstr>State-of-the-art:  A bias towards applications &amp; experiments</vt:lpstr>
      <vt:lpstr>Why Experimentation ?</vt:lpstr>
      <vt:lpstr>State of research: Field deployments are growing in scale</vt:lpstr>
      <vt:lpstr>Scaling of experimental dense WSNs</vt:lpstr>
      <vt:lpstr>Outline</vt:lpstr>
      <vt:lpstr>Project ExScal: Concept of operation </vt:lpstr>
      <vt:lpstr>ExScal scenarios</vt:lpstr>
      <vt:lpstr>ExScal scenarios (continued)</vt:lpstr>
      <vt:lpstr>Slide 20</vt:lpstr>
      <vt:lpstr>Salient characteristics of ExScal: Coverage</vt:lpstr>
      <vt:lpstr>Persistence</vt:lpstr>
      <vt:lpstr>Capital cost: Important but not key</vt:lpstr>
      <vt:lpstr>ExScal summary</vt:lpstr>
      <vt:lpstr>ExScal sample scenarios</vt:lpstr>
      <vt:lpstr>Key issues at extreme scale</vt:lpstr>
      <vt:lpstr>Outline</vt:lpstr>
      <vt:lpstr>Emerging applications of WSNs …</vt:lpstr>
      <vt:lpstr>Specific Examples</vt:lpstr>
      <vt:lpstr>Assignment 0 (adopted from Ted Herman)</vt:lpstr>
      <vt:lpstr>References for Applications Assignment (2009)</vt:lpstr>
      <vt:lpstr>References for Applications Assignment (2009)</vt:lpstr>
      <vt:lpstr>References for Applications Assignment (2009)</vt:lpstr>
      <vt:lpstr>References for Applications Assignment (2006)</vt:lpstr>
      <vt:lpstr>References for Applications Assignment (2006)</vt:lpstr>
      <vt:lpstr>References for Applications Assignment (2005)</vt:lpstr>
      <vt:lpstr>References for Applications Assignment (2005)</vt:lpstr>
      <vt:lpstr>State of the marketplace: Commercial adoption is growing gradually</vt:lpstr>
      <vt:lpstr>Required Reading (slides 37-64)</vt:lpstr>
      <vt:lpstr>Impacts Key Segments of Society &amp; Economy </vt:lpstr>
      <vt:lpstr>Slide 41</vt:lpstr>
      <vt:lpstr>Environmental monitoring applications exhibit high spatial variations and heterogeneity</vt:lpstr>
      <vt:lpstr>Slide 43</vt:lpstr>
      <vt:lpstr>Slide 44</vt:lpstr>
      <vt:lpstr>Structural integrity modeling and monitoring </vt:lpstr>
      <vt:lpstr>Slide 46</vt:lpstr>
      <vt:lpstr>Many technical and policy challenges ahead </vt:lpstr>
      <vt:lpstr>Broad relevance to global issues requires commitment to multidisciplinary experimental research</vt:lpstr>
      <vt:lpstr>Application Comments from Dave Culler</vt:lpstr>
      <vt:lpstr>Revolutionary Applications</vt:lpstr>
      <vt:lpstr>Example: Redwood Microclimates</vt:lpstr>
      <vt:lpstr>Wireless Micro-weather ‘Mote’  </vt:lpstr>
      <vt:lpstr>Dense Self-Organized Multihop Network</vt:lpstr>
      <vt:lpstr>Slide 54</vt:lpstr>
      <vt:lpstr>Revolutionary Applications</vt:lpstr>
      <vt:lpstr>Example: Equipment Health Monitoring in Semiconductor Fab</vt:lpstr>
      <vt:lpstr>Revolutionary Applications</vt:lpstr>
      <vt:lpstr>Interactions of Space and Things</vt:lpstr>
      <vt:lpstr>Comments from Paul Havinga</vt:lpstr>
      <vt:lpstr>Comments from Paul Havinga</vt:lpstr>
      <vt:lpstr>Comments from Paul Havinga</vt:lpstr>
      <vt:lpstr>Comments from Paul Havinga</vt:lpstr>
      <vt:lpstr>Comments from Paul Havinga</vt:lpstr>
      <vt:lpstr>Comments from Paul Havinga</vt:lpstr>
      <vt:lpstr>Examples of other military Concept of Operations: Shooter localization</vt:lpstr>
      <vt:lpstr>Shooter localization</vt:lpstr>
      <vt:lpstr>Red force tagging</vt:lpstr>
      <vt:lpstr>Outline</vt:lpstr>
      <vt:lpstr>Diverse models</vt:lpstr>
      <vt:lpstr>Validation via Testbeds</vt:lpstr>
      <vt:lpstr>Kansei</vt:lpstr>
      <vt:lpstr>Kansei Today: Multiple WSN Fabrics</vt:lpstr>
      <vt:lpstr>Kansei Roles (I)</vt:lpstr>
      <vt:lpstr>Kansei Roles (II)</vt:lpstr>
      <vt:lpstr>Kansei Roles (III)</vt:lpstr>
      <vt:lpstr>Kansei</vt:lpstr>
      <vt:lpstr>Elements of Kansei Stationary Array</vt:lpstr>
      <vt:lpstr>Elements of Kansei Scaling the communication network</vt:lpstr>
      <vt:lpstr>Elements of Kansei Portable Arrays</vt:lpstr>
      <vt:lpstr>Elements of Kansei Mobile Elements</vt:lpstr>
      <vt:lpstr>Software Services-Director</vt:lpstr>
      <vt:lpstr>Web Interface</vt:lpstr>
      <vt:lpstr>Sensor Data Generation</vt:lpstr>
    </vt:vector>
  </TitlesOfParts>
  <Company>The Ohio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DARPA SS in NEST Project</dc:subject>
  <dc:creator>Anish Arora</dc:creator>
  <cp:lastModifiedBy>Jason</cp:lastModifiedBy>
  <cp:revision>595</cp:revision>
  <dcterms:created xsi:type="dcterms:W3CDTF">1601-01-01T00:00:00Z</dcterms:created>
  <dcterms:modified xsi:type="dcterms:W3CDTF">2010-01-14T11:32:19Z</dcterms:modified>
</cp:coreProperties>
</file>